
<file path=[Content_Types].xml><?xml version="1.0" encoding="utf-8"?>
<Types xmlns="http://schemas.openxmlformats.org/package/2006/content-types">
  <Default Extension="bin" ContentType="image/unknown"/>
  <Default Extension="crdownload" ContentType="image/jpeg"/>
  <Default Extension="jfif" ContentType="image/jpeg"/>
  <Default Extension="jpeg" ContentType="image/jpeg"/>
  <Default Extension="jpg" ContentType="image/jpeg"/>
  <Default Extension="mp4" ContentType="video/mp4"/>
  <Default Extension="png" ContentType="image/png"/>
  <Default Extension="rels" ContentType="application/vnd.openxmlformats-package.relationships+xml"/>
  <Default Extension="webp" ContentType="image/webp"/>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7"/>
  </p:notesMasterIdLst>
  <p:sldIdLst>
    <p:sldId id="1274" r:id="rId2"/>
    <p:sldId id="1275" r:id="rId3"/>
    <p:sldId id="1289" r:id="rId4"/>
    <p:sldId id="268" r:id="rId5"/>
    <p:sldId id="528" r:id="rId6"/>
    <p:sldId id="1276" r:id="rId7"/>
    <p:sldId id="273" r:id="rId8"/>
    <p:sldId id="1300" r:id="rId9"/>
    <p:sldId id="1277" r:id="rId10"/>
    <p:sldId id="290" r:id="rId11"/>
    <p:sldId id="1283" r:id="rId12"/>
    <p:sldId id="1105" r:id="rId13"/>
    <p:sldId id="1280" r:id="rId14"/>
    <p:sldId id="1301" r:id="rId15"/>
    <p:sldId id="441" r:id="rId16"/>
    <p:sldId id="442" r:id="rId17"/>
    <p:sldId id="343" r:id="rId18"/>
    <p:sldId id="1321" r:id="rId19"/>
    <p:sldId id="1265" r:id="rId20"/>
    <p:sldId id="1286" r:id="rId21"/>
    <p:sldId id="1284" r:id="rId22"/>
    <p:sldId id="1290" r:id="rId23"/>
    <p:sldId id="1299" r:id="rId24"/>
    <p:sldId id="1292" r:id="rId25"/>
    <p:sldId id="1293" r:id="rId26"/>
    <p:sldId id="1294" r:id="rId27"/>
    <p:sldId id="1295" r:id="rId28"/>
    <p:sldId id="1287" r:id="rId29"/>
    <p:sldId id="1298" r:id="rId30"/>
    <p:sldId id="1114" r:id="rId31"/>
    <p:sldId id="1115" r:id="rId32"/>
    <p:sldId id="1302" r:id="rId33"/>
    <p:sldId id="1271" r:id="rId34"/>
    <p:sldId id="1324" r:id="rId35"/>
    <p:sldId id="1322" r:id="rId36"/>
    <p:sldId id="1316" r:id="rId37"/>
    <p:sldId id="1312" r:id="rId38"/>
    <p:sldId id="1306" r:id="rId39"/>
    <p:sldId id="1307" r:id="rId40"/>
    <p:sldId id="1308" r:id="rId41"/>
    <p:sldId id="274" r:id="rId42"/>
    <p:sldId id="1317" r:id="rId43"/>
    <p:sldId id="1313" r:id="rId44"/>
    <p:sldId id="1251" r:id="rId45"/>
    <p:sldId id="1325" r:id="rId4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690505"/>
    <a:srgbClr val="DC3C4D"/>
    <a:srgbClr val="FFBD59"/>
    <a:srgbClr val="F86262"/>
    <a:srgbClr val="F64444"/>
    <a:srgbClr val="21086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0815" autoAdjust="0"/>
    <p:restoredTop sz="94660"/>
  </p:normalViewPr>
  <p:slideViewPr>
    <p:cSldViewPr snapToGrid="0">
      <p:cViewPr varScale="1">
        <p:scale>
          <a:sx n="86" d="100"/>
          <a:sy n="86" d="100"/>
        </p:scale>
        <p:origin x="754" y="48"/>
      </p:cViewPr>
      <p:guideLst/>
    </p:cSldViewPr>
  </p:slideViewPr>
  <p:notesTextViewPr>
    <p:cViewPr>
      <p:scale>
        <a:sx n="1" d="1"/>
        <a:sy n="1" d="1"/>
      </p:scale>
      <p:origin x="0" y="0"/>
    </p:cViewPr>
  </p:notesTextViewPr>
  <p:sorterViewPr>
    <p:cViewPr>
      <p:scale>
        <a:sx n="100" d="100"/>
        <a:sy n="100" d="100"/>
      </p:scale>
      <p:origin x="0" y="-14419"/>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notesMaster" Target="notesMasters/notesMaster1.xml"/><Relationship Id="rId50"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1828258-787E-49E9-BE11-BEE0A6B29548}" type="datetimeFigureOut">
              <a:rPr lang="en-US" smtClean="0"/>
              <a:t>31-Jul-23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5F7980E-79DF-4273-8A02-C6ADE81038F4}" type="slidenum">
              <a:rPr lang="en-US" smtClean="0"/>
              <a:t>‹#›</a:t>
            </a:fld>
            <a:endParaRPr lang="en-US"/>
          </a:p>
        </p:txBody>
      </p:sp>
    </p:spTree>
    <p:extLst>
      <p:ext uri="{BB962C8B-B14F-4D97-AF65-F5344CB8AC3E}">
        <p14:creationId xmlns:p14="http://schemas.microsoft.com/office/powerpoint/2010/main" val="26320807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4B3429B7-0465-47A0-BF02-75825AF40F6E}" type="slidenum">
              <a:rPr lang="en-IN" smtClean="0"/>
              <a:t>7</a:t>
            </a:fld>
            <a:endParaRPr lang="en-IN"/>
          </a:p>
        </p:txBody>
      </p:sp>
    </p:spTree>
    <p:extLst>
      <p:ext uri="{BB962C8B-B14F-4D97-AF65-F5344CB8AC3E}">
        <p14:creationId xmlns:p14="http://schemas.microsoft.com/office/powerpoint/2010/main" val="75790515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FE8D00-86B3-D300-1271-8A6B0ADF1B7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IN"/>
          </a:p>
        </p:txBody>
      </p:sp>
      <p:sp>
        <p:nvSpPr>
          <p:cNvPr id="3" name="Subtitle 2">
            <a:extLst>
              <a:ext uri="{FF2B5EF4-FFF2-40B4-BE49-F238E27FC236}">
                <a16:creationId xmlns:a16="http://schemas.microsoft.com/office/drawing/2014/main" id="{1E225399-4059-EF64-2DDE-75ABBB0041B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IN"/>
          </a:p>
        </p:txBody>
      </p:sp>
      <p:sp>
        <p:nvSpPr>
          <p:cNvPr id="4" name="Date Placeholder 3">
            <a:extLst>
              <a:ext uri="{FF2B5EF4-FFF2-40B4-BE49-F238E27FC236}">
                <a16:creationId xmlns:a16="http://schemas.microsoft.com/office/drawing/2014/main" id="{2DA970E4-D857-0DF8-8598-9FD26949B720}"/>
              </a:ext>
            </a:extLst>
          </p:cNvPr>
          <p:cNvSpPr>
            <a:spLocks noGrp="1"/>
          </p:cNvSpPr>
          <p:nvPr>
            <p:ph type="dt" sz="half" idx="10"/>
          </p:nvPr>
        </p:nvSpPr>
        <p:spPr/>
        <p:txBody>
          <a:bodyPr/>
          <a:lstStyle/>
          <a:p>
            <a:fld id="{1F445629-48DB-4F10-8CA3-54849C57D7EE}" type="datetimeFigureOut">
              <a:rPr lang="en-IN" smtClean="0"/>
              <a:t>31-07-2023</a:t>
            </a:fld>
            <a:endParaRPr lang="en-IN"/>
          </a:p>
        </p:txBody>
      </p:sp>
      <p:sp>
        <p:nvSpPr>
          <p:cNvPr id="5" name="Footer Placeholder 4">
            <a:extLst>
              <a:ext uri="{FF2B5EF4-FFF2-40B4-BE49-F238E27FC236}">
                <a16:creationId xmlns:a16="http://schemas.microsoft.com/office/drawing/2014/main" id="{21822AD4-DF01-F540-598E-AF9D2137A6DC}"/>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B2023796-8E88-1D03-EB4F-4CE0A49679DB}"/>
              </a:ext>
            </a:extLst>
          </p:cNvPr>
          <p:cNvSpPr>
            <a:spLocks noGrp="1"/>
          </p:cNvSpPr>
          <p:nvPr>
            <p:ph type="sldNum" sz="quarter" idx="12"/>
          </p:nvPr>
        </p:nvSpPr>
        <p:spPr/>
        <p:txBody>
          <a:bodyPr/>
          <a:lstStyle/>
          <a:p>
            <a:fld id="{1C0300B6-3638-4CDC-A179-3B7A3A51837C}" type="slidenum">
              <a:rPr lang="en-IN" smtClean="0"/>
              <a:t>‹#›</a:t>
            </a:fld>
            <a:endParaRPr lang="en-IN"/>
          </a:p>
        </p:txBody>
      </p:sp>
    </p:spTree>
    <p:extLst>
      <p:ext uri="{BB962C8B-B14F-4D97-AF65-F5344CB8AC3E}">
        <p14:creationId xmlns:p14="http://schemas.microsoft.com/office/powerpoint/2010/main" val="10752059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3969B5-707A-339F-BF0B-F0C82C38ABB1}"/>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12817243-1314-EA57-D42F-7A5111A3BF9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C7447FFF-7DA8-C07B-5248-56BC3BD24881}"/>
              </a:ext>
            </a:extLst>
          </p:cNvPr>
          <p:cNvSpPr>
            <a:spLocks noGrp="1"/>
          </p:cNvSpPr>
          <p:nvPr>
            <p:ph type="dt" sz="half" idx="10"/>
          </p:nvPr>
        </p:nvSpPr>
        <p:spPr/>
        <p:txBody>
          <a:bodyPr/>
          <a:lstStyle/>
          <a:p>
            <a:fld id="{1F445629-48DB-4F10-8CA3-54849C57D7EE}" type="datetimeFigureOut">
              <a:rPr lang="en-IN" smtClean="0"/>
              <a:t>31-07-2023</a:t>
            </a:fld>
            <a:endParaRPr lang="en-IN"/>
          </a:p>
        </p:txBody>
      </p:sp>
      <p:sp>
        <p:nvSpPr>
          <p:cNvPr id="5" name="Footer Placeholder 4">
            <a:extLst>
              <a:ext uri="{FF2B5EF4-FFF2-40B4-BE49-F238E27FC236}">
                <a16:creationId xmlns:a16="http://schemas.microsoft.com/office/drawing/2014/main" id="{04A98ECE-5DCB-807B-A6E9-3AC9A6FC490B}"/>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19A9A8CB-6A2F-AAD9-55B3-F2089B97A67B}"/>
              </a:ext>
            </a:extLst>
          </p:cNvPr>
          <p:cNvSpPr>
            <a:spLocks noGrp="1"/>
          </p:cNvSpPr>
          <p:nvPr>
            <p:ph type="sldNum" sz="quarter" idx="12"/>
          </p:nvPr>
        </p:nvSpPr>
        <p:spPr/>
        <p:txBody>
          <a:bodyPr/>
          <a:lstStyle/>
          <a:p>
            <a:fld id="{1C0300B6-3638-4CDC-A179-3B7A3A51837C}" type="slidenum">
              <a:rPr lang="en-IN" smtClean="0"/>
              <a:t>‹#›</a:t>
            </a:fld>
            <a:endParaRPr lang="en-IN"/>
          </a:p>
        </p:txBody>
      </p:sp>
    </p:spTree>
    <p:extLst>
      <p:ext uri="{BB962C8B-B14F-4D97-AF65-F5344CB8AC3E}">
        <p14:creationId xmlns:p14="http://schemas.microsoft.com/office/powerpoint/2010/main" val="25694274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F5B84B-B342-E98C-5EC0-F6AAB6D1653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IN"/>
          </a:p>
        </p:txBody>
      </p:sp>
      <p:sp>
        <p:nvSpPr>
          <p:cNvPr id="3" name="Text Placeholder 2">
            <a:extLst>
              <a:ext uri="{FF2B5EF4-FFF2-40B4-BE49-F238E27FC236}">
                <a16:creationId xmlns:a16="http://schemas.microsoft.com/office/drawing/2014/main" id="{B5A00EB8-960D-2B06-401B-36C9B91A84A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540EBC3-BCF9-7A9F-044C-3573A9DAC632}"/>
              </a:ext>
            </a:extLst>
          </p:cNvPr>
          <p:cNvSpPr>
            <a:spLocks noGrp="1"/>
          </p:cNvSpPr>
          <p:nvPr>
            <p:ph type="dt" sz="half" idx="10"/>
          </p:nvPr>
        </p:nvSpPr>
        <p:spPr/>
        <p:txBody>
          <a:bodyPr/>
          <a:lstStyle/>
          <a:p>
            <a:fld id="{1F445629-48DB-4F10-8CA3-54849C57D7EE}" type="datetimeFigureOut">
              <a:rPr lang="en-IN" smtClean="0"/>
              <a:t>31-07-2023</a:t>
            </a:fld>
            <a:endParaRPr lang="en-IN"/>
          </a:p>
        </p:txBody>
      </p:sp>
      <p:sp>
        <p:nvSpPr>
          <p:cNvPr id="5" name="Footer Placeholder 4">
            <a:extLst>
              <a:ext uri="{FF2B5EF4-FFF2-40B4-BE49-F238E27FC236}">
                <a16:creationId xmlns:a16="http://schemas.microsoft.com/office/drawing/2014/main" id="{EDC6E352-BEE4-20FE-475A-0C78746FB44E}"/>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258A6E8C-FAD9-67F3-FF74-1FF20696389C}"/>
              </a:ext>
            </a:extLst>
          </p:cNvPr>
          <p:cNvSpPr>
            <a:spLocks noGrp="1"/>
          </p:cNvSpPr>
          <p:nvPr>
            <p:ph type="sldNum" sz="quarter" idx="12"/>
          </p:nvPr>
        </p:nvSpPr>
        <p:spPr/>
        <p:txBody>
          <a:bodyPr/>
          <a:lstStyle/>
          <a:p>
            <a:fld id="{1C0300B6-3638-4CDC-A179-3B7A3A51837C}" type="slidenum">
              <a:rPr lang="en-IN" smtClean="0"/>
              <a:t>‹#›</a:t>
            </a:fld>
            <a:endParaRPr lang="en-IN"/>
          </a:p>
        </p:txBody>
      </p:sp>
    </p:spTree>
    <p:extLst>
      <p:ext uri="{BB962C8B-B14F-4D97-AF65-F5344CB8AC3E}">
        <p14:creationId xmlns:p14="http://schemas.microsoft.com/office/powerpoint/2010/main" val="388008632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A7A834-413E-A490-92A9-76295A08AB51}"/>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E6024D3E-7BD0-878A-62B7-0288235965A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Content Placeholder 3">
            <a:extLst>
              <a:ext uri="{FF2B5EF4-FFF2-40B4-BE49-F238E27FC236}">
                <a16:creationId xmlns:a16="http://schemas.microsoft.com/office/drawing/2014/main" id="{4000732B-502F-3548-D98A-6BAA852ACF1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Date Placeholder 4">
            <a:extLst>
              <a:ext uri="{FF2B5EF4-FFF2-40B4-BE49-F238E27FC236}">
                <a16:creationId xmlns:a16="http://schemas.microsoft.com/office/drawing/2014/main" id="{636EA96F-083D-AE51-8D9E-61C77B3AC1A7}"/>
              </a:ext>
            </a:extLst>
          </p:cNvPr>
          <p:cNvSpPr>
            <a:spLocks noGrp="1"/>
          </p:cNvSpPr>
          <p:nvPr>
            <p:ph type="dt" sz="half" idx="10"/>
          </p:nvPr>
        </p:nvSpPr>
        <p:spPr/>
        <p:txBody>
          <a:bodyPr/>
          <a:lstStyle/>
          <a:p>
            <a:fld id="{1F445629-48DB-4F10-8CA3-54849C57D7EE}" type="datetimeFigureOut">
              <a:rPr lang="en-IN" smtClean="0"/>
              <a:t>31-07-2023</a:t>
            </a:fld>
            <a:endParaRPr lang="en-IN"/>
          </a:p>
        </p:txBody>
      </p:sp>
      <p:sp>
        <p:nvSpPr>
          <p:cNvPr id="6" name="Footer Placeholder 5">
            <a:extLst>
              <a:ext uri="{FF2B5EF4-FFF2-40B4-BE49-F238E27FC236}">
                <a16:creationId xmlns:a16="http://schemas.microsoft.com/office/drawing/2014/main" id="{637A1234-DC89-F2C6-A430-4D6887742232}"/>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804C14D5-6642-282F-3ADF-C492663F5CB4}"/>
              </a:ext>
            </a:extLst>
          </p:cNvPr>
          <p:cNvSpPr>
            <a:spLocks noGrp="1"/>
          </p:cNvSpPr>
          <p:nvPr>
            <p:ph type="sldNum" sz="quarter" idx="12"/>
          </p:nvPr>
        </p:nvSpPr>
        <p:spPr/>
        <p:txBody>
          <a:bodyPr/>
          <a:lstStyle/>
          <a:p>
            <a:fld id="{1C0300B6-3638-4CDC-A179-3B7A3A51837C}" type="slidenum">
              <a:rPr lang="en-IN" smtClean="0"/>
              <a:t>‹#›</a:t>
            </a:fld>
            <a:endParaRPr lang="en-IN"/>
          </a:p>
        </p:txBody>
      </p:sp>
    </p:spTree>
    <p:extLst>
      <p:ext uri="{BB962C8B-B14F-4D97-AF65-F5344CB8AC3E}">
        <p14:creationId xmlns:p14="http://schemas.microsoft.com/office/powerpoint/2010/main" val="10273930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6B20FE-99AE-81F6-2772-1041EA66A9E2}"/>
              </a:ext>
            </a:extLst>
          </p:cNvPr>
          <p:cNvSpPr>
            <a:spLocks noGrp="1"/>
          </p:cNvSpPr>
          <p:nvPr>
            <p:ph type="title"/>
          </p:nvPr>
        </p:nvSpPr>
        <p:spPr>
          <a:xfrm>
            <a:off x="839788" y="365125"/>
            <a:ext cx="10515600" cy="1325563"/>
          </a:xfrm>
        </p:spPr>
        <p:txBody>
          <a:bodyPr/>
          <a:lstStyle/>
          <a:p>
            <a:r>
              <a:rPr lang="en-US"/>
              <a:t>Click to edit Master title style</a:t>
            </a:r>
            <a:endParaRPr lang="en-IN"/>
          </a:p>
        </p:txBody>
      </p:sp>
      <p:sp>
        <p:nvSpPr>
          <p:cNvPr id="3" name="Text Placeholder 2">
            <a:extLst>
              <a:ext uri="{FF2B5EF4-FFF2-40B4-BE49-F238E27FC236}">
                <a16:creationId xmlns:a16="http://schemas.microsoft.com/office/drawing/2014/main" id="{8849D594-27F4-025F-9426-80BFA330173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8240E16-4EBB-BBDB-AF86-ECDD7BDCCA9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Text Placeholder 4">
            <a:extLst>
              <a:ext uri="{FF2B5EF4-FFF2-40B4-BE49-F238E27FC236}">
                <a16:creationId xmlns:a16="http://schemas.microsoft.com/office/drawing/2014/main" id="{47D30314-560B-63E4-5F56-8A769F992B8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A1093D3-F83C-0D72-7C42-0355AE933EE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7" name="Date Placeholder 6">
            <a:extLst>
              <a:ext uri="{FF2B5EF4-FFF2-40B4-BE49-F238E27FC236}">
                <a16:creationId xmlns:a16="http://schemas.microsoft.com/office/drawing/2014/main" id="{F9033EE9-C260-A61A-D087-013EE60EB12D}"/>
              </a:ext>
            </a:extLst>
          </p:cNvPr>
          <p:cNvSpPr>
            <a:spLocks noGrp="1"/>
          </p:cNvSpPr>
          <p:nvPr>
            <p:ph type="dt" sz="half" idx="10"/>
          </p:nvPr>
        </p:nvSpPr>
        <p:spPr/>
        <p:txBody>
          <a:bodyPr/>
          <a:lstStyle/>
          <a:p>
            <a:fld id="{1F445629-48DB-4F10-8CA3-54849C57D7EE}" type="datetimeFigureOut">
              <a:rPr lang="en-IN" smtClean="0"/>
              <a:t>31-07-2023</a:t>
            </a:fld>
            <a:endParaRPr lang="en-IN"/>
          </a:p>
        </p:txBody>
      </p:sp>
      <p:sp>
        <p:nvSpPr>
          <p:cNvPr id="8" name="Footer Placeholder 7">
            <a:extLst>
              <a:ext uri="{FF2B5EF4-FFF2-40B4-BE49-F238E27FC236}">
                <a16:creationId xmlns:a16="http://schemas.microsoft.com/office/drawing/2014/main" id="{1F677FC6-0297-8A31-CCD1-DAC0988CC543}"/>
              </a:ext>
            </a:extLst>
          </p:cNvPr>
          <p:cNvSpPr>
            <a:spLocks noGrp="1"/>
          </p:cNvSpPr>
          <p:nvPr>
            <p:ph type="ftr" sz="quarter" idx="11"/>
          </p:nvPr>
        </p:nvSpPr>
        <p:spPr/>
        <p:txBody>
          <a:bodyPr/>
          <a:lstStyle/>
          <a:p>
            <a:endParaRPr lang="en-IN"/>
          </a:p>
        </p:txBody>
      </p:sp>
      <p:sp>
        <p:nvSpPr>
          <p:cNvPr id="9" name="Slide Number Placeholder 8">
            <a:extLst>
              <a:ext uri="{FF2B5EF4-FFF2-40B4-BE49-F238E27FC236}">
                <a16:creationId xmlns:a16="http://schemas.microsoft.com/office/drawing/2014/main" id="{29D7280F-8434-11E7-B8A3-2A74919CB36A}"/>
              </a:ext>
            </a:extLst>
          </p:cNvPr>
          <p:cNvSpPr>
            <a:spLocks noGrp="1"/>
          </p:cNvSpPr>
          <p:nvPr>
            <p:ph type="sldNum" sz="quarter" idx="12"/>
          </p:nvPr>
        </p:nvSpPr>
        <p:spPr/>
        <p:txBody>
          <a:bodyPr/>
          <a:lstStyle/>
          <a:p>
            <a:fld id="{1C0300B6-3638-4CDC-A179-3B7A3A51837C}" type="slidenum">
              <a:rPr lang="en-IN" smtClean="0"/>
              <a:t>‹#›</a:t>
            </a:fld>
            <a:endParaRPr lang="en-IN"/>
          </a:p>
        </p:txBody>
      </p:sp>
    </p:spTree>
    <p:extLst>
      <p:ext uri="{BB962C8B-B14F-4D97-AF65-F5344CB8AC3E}">
        <p14:creationId xmlns:p14="http://schemas.microsoft.com/office/powerpoint/2010/main" val="15309669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4D6C89-6816-9225-9020-66562DB0FD3E}"/>
              </a:ext>
            </a:extLst>
          </p:cNvPr>
          <p:cNvSpPr>
            <a:spLocks noGrp="1"/>
          </p:cNvSpPr>
          <p:nvPr>
            <p:ph type="title"/>
          </p:nvPr>
        </p:nvSpPr>
        <p:spPr/>
        <p:txBody>
          <a:bodyPr/>
          <a:lstStyle/>
          <a:p>
            <a:r>
              <a:rPr lang="en-US"/>
              <a:t>Click to edit Master title style</a:t>
            </a:r>
            <a:endParaRPr lang="en-IN"/>
          </a:p>
        </p:txBody>
      </p:sp>
      <p:sp>
        <p:nvSpPr>
          <p:cNvPr id="3" name="Date Placeholder 2">
            <a:extLst>
              <a:ext uri="{FF2B5EF4-FFF2-40B4-BE49-F238E27FC236}">
                <a16:creationId xmlns:a16="http://schemas.microsoft.com/office/drawing/2014/main" id="{62137362-C38F-D613-681A-700C8A66B0AA}"/>
              </a:ext>
            </a:extLst>
          </p:cNvPr>
          <p:cNvSpPr>
            <a:spLocks noGrp="1"/>
          </p:cNvSpPr>
          <p:nvPr>
            <p:ph type="dt" sz="half" idx="10"/>
          </p:nvPr>
        </p:nvSpPr>
        <p:spPr/>
        <p:txBody>
          <a:bodyPr/>
          <a:lstStyle/>
          <a:p>
            <a:fld id="{1F445629-48DB-4F10-8CA3-54849C57D7EE}" type="datetimeFigureOut">
              <a:rPr lang="en-IN" smtClean="0"/>
              <a:t>31-07-2023</a:t>
            </a:fld>
            <a:endParaRPr lang="en-IN"/>
          </a:p>
        </p:txBody>
      </p:sp>
      <p:sp>
        <p:nvSpPr>
          <p:cNvPr id="4" name="Footer Placeholder 3">
            <a:extLst>
              <a:ext uri="{FF2B5EF4-FFF2-40B4-BE49-F238E27FC236}">
                <a16:creationId xmlns:a16="http://schemas.microsoft.com/office/drawing/2014/main" id="{58DA3A49-93C0-6428-629F-8FD1B24034A9}"/>
              </a:ext>
            </a:extLst>
          </p:cNvPr>
          <p:cNvSpPr>
            <a:spLocks noGrp="1"/>
          </p:cNvSpPr>
          <p:nvPr>
            <p:ph type="ftr" sz="quarter" idx="11"/>
          </p:nvPr>
        </p:nvSpPr>
        <p:spPr/>
        <p:txBody>
          <a:bodyPr/>
          <a:lstStyle/>
          <a:p>
            <a:endParaRPr lang="en-IN"/>
          </a:p>
        </p:txBody>
      </p:sp>
      <p:sp>
        <p:nvSpPr>
          <p:cNvPr id="5" name="Slide Number Placeholder 4">
            <a:extLst>
              <a:ext uri="{FF2B5EF4-FFF2-40B4-BE49-F238E27FC236}">
                <a16:creationId xmlns:a16="http://schemas.microsoft.com/office/drawing/2014/main" id="{EC53CA40-A3FA-26A6-6780-F85CF675ADB1}"/>
              </a:ext>
            </a:extLst>
          </p:cNvPr>
          <p:cNvSpPr>
            <a:spLocks noGrp="1"/>
          </p:cNvSpPr>
          <p:nvPr>
            <p:ph type="sldNum" sz="quarter" idx="12"/>
          </p:nvPr>
        </p:nvSpPr>
        <p:spPr/>
        <p:txBody>
          <a:bodyPr/>
          <a:lstStyle/>
          <a:p>
            <a:fld id="{1C0300B6-3638-4CDC-A179-3B7A3A51837C}" type="slidenum">
              <a:rPr lang="en-IN" smtClean="0"/>
              <a:t>‹#›</a:t>
            </a:fld>
            <a:endParaRPr lang="en-IN"/>
          </a:p>
        </p:txBody>
      </p:sp>
    </p:spTree>
    <p:extLst>
      <p:ext uri="{BB962C8B-B14F-4D97-AF65-F5344CB8AC3E}">
        <p14:creationId xmlns:p14="http://schemas.microsoft.com/office/powerpoint/2010/main" val="24983029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742A935-37CB-C5E6-E06E-C24F95140E8B}"/>
              </a:ext>
            </a:extLst>
          </p:cNvPr>
          <p:cNvSpPr>
            <a:spLocks noGrp="1"/>
          </p:cNvSpPr>
          <p:nvPr>
            <p:ph type="dt" sz="half" idx="10"/>
          </p:nvPr>
        </p:nvSpPr>
        <p:spPr/>
        <p:txBody>
          <a:bodyPr/>
          <a:lstStyle/>
          <a:p>
            <a:fld id="{1F445629-48DB-4F10-8CA3-54849C57D7EE}" type="datetimeFigureOut">
              <a:rPr lang="en-IN" smtClean="0"/>
              <a:t>31-07-2023</a:t>
            </a:fld>
            <a:endParaRPr lang="en-IN"/>
          </a:p>
        </p:txBody>
      </p:sp>
      <p:sp>
        <p:nvSpPr>
          <p:cNvPr id="3" name="Footer Placeholder 2">
            <a:extLst>
              <a:ext uri="{FF2B5EF4-FFF2-40B4-BE49-F238E27FC236}">
                <a16:creationId xmlns:a16="http://schemas.microsoft.com/office/drawing/2014/main" id="{45542B11-A7F6-3DAE-9993-C22ABB0C4226}"/>
              </a:ext>
            </a:extLst>
          </p:cNvPr>
          <p:cNvSpPr>
            <a:spLocks noGrp="1"/>
          </p:cNvSpPr>
          <p:nvPr>
            <p:ph type="ftr" sz="quarter" idx="11"/>
          </p:nvPr>
        </p:nvSpPr>
        <p:spPr/>
        <p:txBody>
          <a:bodyPr/>
          <a:lstStyle/>
          <a:p>
            <a:endParaRPr lang="en-IN"/>
          </a:p>
        </p:txBody>
      </p:sp>
      <p:sp>
        <p:nvSpPr>
          <p:cNvPr id="4" name="Slide Number Placeholder 3">
            <a:extLst>
              <a:ext uri="{FF2B5EF4-FFF2-40B4-BE49-F238E27FC236}">
                <a16:creationId xmlns:a16="http://schemas.microsoft.com/office/drawing/2014/main" id="{CD6D71CA-6D71-55D3-5235-A237E9EC6623}"/>
              </a:ext>
            </a:extLst>
          </p:cNvPr>
          <p:cNvSpPr>
            <a:spLocks noGrp="1"/>
          </p:cNvSpPr>
          <p:nvPr>
            <p:ph type="sldNum" sz="quarter" idx="12"/>
          </p:nvPr>
        </p:nvSpPr>
        <p:spPr/>
        <p:txBody>
          <a:bodyPr/>
          <a:lstStyle/>
          <a:p>
            <a:fld id="{1C0300B6-3638-4CDC-A179-3B7A3A51837C}" type="slidenum">
              <a:rPr lang="en-IN" smtClean="0"/>
              <a:t>‹#›</a:t>
            </a:fld>
            <a:endParaRPr lang="en-IN"/>
          </a:p>
        </p:txBody>
      </p:sp>
    </p:spTree>
    <p:extLst>
      <p:ext uri="{BB962C8B-B14F-4D97-AF65-F5344CB8AC3E}">
        <p14:creationId xmlns:p14="http://schemas.microsoft.com/office/powerpoint/2010/main" val="31764221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CCC03E-56EE-C7B2-4757-C1D640B6984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Content Placeholder 2">
            <a:extLst>
              <a:ext uri="{FF2B5EF4-FFF2-40B4-BE49-F238E27FC236}">
                <a16:creationId xmlns:a16="http://schemas.microsoft.com/office/drawing/2014/main" id="{F71411A5-D393-3BE9-206E-D156C101D74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Text Placeholder 3">
            <a:extLst>
              <a:ext uri="{FF2B5EF4-FFF2-40B4-BE49-F238E27FC236}">
                <a16:creationId xmlns:a16="http://schemas.microsoft.com/office/drawing/2014/main" id="{C8BCD06A-8DCC-5759-FAE5-A206D4838EE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182FA7A-8513-CF63-AF37-FB368110BB2B}"/>
              </a:ext>
            </a:extLst>
          </p:cNvPr>
          <p:cNvSpPr>
            <a:spLocks noGrp="1"/>
          </p:cNvSpPr>
          <p:nvPr>
            <p:ph type="dt" sz="half" idx="10"/>
          </p:nvPr>
        </p:nvSpPr>
        <p:spPr/>
        <p:txBody>
          <a:bodyPr/>
          <a:lstStyle/>
          <a:p>
            <a:fld id="{1F445629-48DB-4F10-8CA3-54849C57D7EE}" type="datetimeFigureOut">
              <a:rPr lang="en-IN" smtClean="0"/>
              <a:t>31-07-2023</a:t>
            </a:fld>
            <a:endParaRPr lang="en-IN"/>
          </a:p>
        </p:txBody>
      </p:sp>
      <p:sp>
        <p:nvSpPr>
          <p:cNvPr id="6" name="Footer Placeholder 5">
            <a:extLst>
              <a:ext uri="{FF2B5EF4-FFF2-40B4-BE49-F238E27FC236}">
                <a16:creationId xmlns:a16="http://schemas.microsoft.com/office/drawing/2014/main" id="{D0F485CF-D591-B12C-81D8-DE1455DD4349}"/>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05FCF3BB-D544-77F9-766A-EE8EF33342EF}"/>
              </a:ext>
            </a:extLst>
          </p:cNvPr>
          <p:cNvSpPr>
            <a:spLocks noGrp="1"/>
          </p:cNvSpPr>
          <p:nvPr>
            <p:ph type="sldNum" sz="quarter" idx="12"/>
          </p:nvPr>
        </p:nvSpPr>
        <p:spPr/>
        <p:txBody>
          <a:bodyPr/>
          <a:lstStyle/>
          <a:p>
            <a:fld id="{1C0300B6-3638-4CDC-A179-3B7A3A51837C}" type="slidenum">
              <a:rPr lang="en-IN" smtClean="0"/>
              <a:t>‹#›</a:t>
            </a:fld>
            <a:endParaRPr lang="en-IN"/>
          </a:p>
        </p:txBody>
      </p:sp>
    </p:spTree>
    <p:extLst>
      <p:ext uri="{BB962C8B-B14F-4D97-AF65-F5344CB8AC3E}">
        <p14:creationId xmlns:p14="http://schemas.microsoft.com/office/powerpoint/2010/main" val="302450640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86EFC-9ECE-2754-E5C1-1A3B8E28A72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Picture Placeholder 2">
            <a:extLst>
              <a:ext uri="{FF2B5EF4-FFF2-40B4-BE49-F238E27FC236}">
                <a16:creationId xmlns:a16="http://schemas.microsoft.com/office/drawing/2014/main" id="{EB74D1FD-FCCE-B89B-6397-D22E85D7172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N"/>
          </a:p>
        </p:txBody>
      </p:sp>
      <p:sp>
        <p:nvSpPr>
          <p:cNvPr id="4" name="Text Placeholder 3">
            <a:extLst>
              <a:ext uri="{FF2B5EF4-FFF2-40B4-BE49-F238E27FC236}">
                <a16:creationId xmlns:a16="http://schemas.microsoft.com/office/drawing/2014/main" id="{64F25AE7-F193-FB12-1D7A-0B77FB9E1DE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C7D868C-A046-324B-DFF0-CCF7269F52F8}"/>
              </a:ext>
            </a:extLst>
          </p:cNvPr>
          <p:cNvSpPr>
            <a:spLocks noGrp="1"/>
          </p:cNvSpPr>
          <p:nvPr>
            <p:ph type="dt" sz="half" idx="10"/>
          </p:nvPr>
        </p:nvSpPr>
        <p:spPr/>
        <p:txBody>
          <a:bodyPr/>
          <a:lstStyle/>
          <a:p>
            <a:fld id="{1F445629-48DB-4F10-8CA3-54849C57D7EE}" type="datetimeFigureOut">
              <a:rPr lang="en-IN" smtClean="0"/>
              <a:t>31-07-2023</a:t>
            </a:fld>
            <a:endParaRPr lang="en-IN"/>
          </a:p>
        </p:txBody>
      </p:sp>
      <p:sp>
        <p:nvSpPr>
          <p:cNvPr id="6" name="Footer Placeholder 5">
            <a:extLst>
              <a:ext uri="{FF2B5EF4-FFF2-40B4-BE49-F238E27FC236}">
                <a16:creationId xmlns:a16="http://schemas.microsoft.com/office/drawing/2014/main" id="{38D748F7-056C-AA37-ECB7-B0FA7CBDF0A3}"/>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A102F8B9-FEA6-ED55-5774-EB6AB564786D}"/>
              </a:ext>
            </a:extLst>
          </p:cNvPr>
          <p:cNvSpPr>
            <a:spLocks noGrp="1"/>
          </p:cNvSpPr>
          <p:nvPr>
            <p:ph type="sldNum" sz="quarter" idx="12"/>
          </p:nvPr>
        </p:nvSpPr>
        <p:spPr/>
        <p:txBody>
          <a:bodyPr/>
          <a:lstStyle/>
          <a:p>
            <a:fld id="{1C0300B6-3638-4CDC-A179-3B7A3A51837C}" type="slidenum">
              <a:rPr lang="en-IN" smtClean="0"/>
              <a:t>‹#›</a:t>
            </a:fld>
            <a:endParaRPr lang="en-IN"/>
          </a:p>
        </p:txBody>
      </p:sp>
    </p:spTree>
    <p:extLst>
      <p:ext uri="{BB962C8B-B14F-4D97-AF65-F5344CB8AC3E}">
        <p14:creationId xmlns:p14="http://schemas.microsoft.com/office/powerpoint/2010/main" val="7683087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C55712-0904-34CD-AC10-8AC0E1F9E3A9}"/>
              </a:ext>
            </a:extLst>
          </p:cNvPr>
          <p:cNvSpPr>
            <a:spLocks noGrp="1"/>
          </p:cNvSpPr>
          <p:nvPr>
            <p:ph type="title"/>
          </p:nvPr>
        </p:nvSpPr>
        <p:spPr/>
        <p:txBody>
          <a:bodyPr/>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01498E28-02A2-E436-0F02-9FC5C58D09C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03D5C8B6-0BE1-107A-4A5D-EE93DC5B5430}"/>
              </a:ext>
            </a:extLst>
          </p:cNvPr>
          <p:cNvSpPr>
            <a:spLocks noGrp="1"/>
          </p:cNvSpPr>
          <p:nvPr>
            <p:ph type="dt" sz="half" idx="10"/>
          </p:nvPr>
        </p:nvSpPr>
        <p:spPr/>
        <p:txBody>
          <a:bodyPr/>
          <a:lstStyle/>
          <a:p>
            <a:fld id="{1F445629-48DB-4F10-8CA3-54849C57D7EE}" type="datetimeFigureOut">
              <a:rPr lang="en-IN" smtClean="0"/>
              <a:t>31-07-2023</a:t>
            </a:fld>
            <a:endParaRPr lang="en-IN"/>
          </a:p>
        </p:txBody>
      </p:sp>
      <p:sp>
        <p:nvSpPr>
          <p:cNvPr id="5" name="Footer Placeholder 4">
            <a:extLst>
              <a:ext uri="{FF2B5EF4-FFF2-40B4-BE49-F238E27FC236}">
                <a16:creationId xmlns:a16="http://schemas.microsoft.com/office/drawing/2014/main" id="{847E1BB3-00AA-67D0-5E28-E61CFF31669E}"/>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37A125BB-CB68-C974-2CAD-F3050ADA3DFF}"/>
              </a:ext>
            </a:extLst>
          </p:cNvPr>
          <p:cNvSpPr>
            <a:spLocks noGrp="1"/>
          </p:cNvSpPr>
          <p:nvPr>
            <p:ph type="sldNum" sz="quarter" idx="12"/>
          </p:nvPr>
        </p:nvSpPr>
        <p:spPr/>
        <p:txBody>
          <a:bodyPr/>
          <a:lstStyle/>
          <a:p>
            <a:fld id="{1C0300B6-3638-4CDC-A179-3B7A3A51837C}" type="slidenum">
              <a:rPr lang="en-IN" smtClean="0"/>
              <a:t>‹#›</a:t>
            </a:fld>
            <a:endParaRPr lang="en-IN"/>
          </a:p>
        </p:txBody>
      </p:sp>
    </p:spTree>
    <p:extLst>
      <p:ext uri="{BB962C8B-B14F-4D97-AF65-F5344CB8AC3E}">
        <p14:creationId xmlns:p14="http://schemas.microsoft.com/office/powerpoint/2010/main" val="35216877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7C7B297-AA6D-66CE-8C83-49E257F751C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CBE4336B-FF24-1C40-BB65-1F9D3A341F0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25DDC342-08C5-3BA3-6327-11380FDF6D61}"/>
              </a:ext>
            </a:extLst>
          </p:cNvPr>
          <p:cNvSpPr>
            <a:spLocks noGrp="1"/>
          </p:cNvSpPr>
          <p:nvPr>
            <p:ph type="dt" sz="half" idx="10"/>
          </p:nvPr>
        </p:nvSpPr>
        <p:spPr/>
        <p:txBody>
          <a:bodyPr/>
          <a:lstStyle/>
          <a:p>
            <a:fld id="{1F445629-48DB-4F10-8CA3-54849C57D7EE}" type="datetimeFigureOut">
              <a:rPr lang="en-IN" smtClean="0"/>
              <a:t>31-07-2023</a:t>
            </a:fld>
            <a:endParaRPr lang="en-IN"/>
          </a:p>
        </p:txBody>
      </p:sp>
      <p:sp>
        <p:nvSpPr>
          <p:cNvPr id="5" name="Footer Placeholder 4">
            <a:extLst>
              <a:ext uri="{FF2B5EF4-FFF2-40B4-BE49-F238E27FC236}">
                <a16:creationId xmlns:a16="http://schemas.microsoft.com/office/drawing/2014/main" id="{0424EA3A-CF2F-256D-AD17-6230640E1536}"/>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84F2ED6E-2758-D651-007E-C2288550DFD8}"/>
              </a:ext>
            </a:extLst>
          </p:cNvPr>
          <p:cNvSpPr>
            <a:spLocks noGrp="1"/>
          </p:cNvSpPr>
          <p:nvPr>
            <p:ph type="sldNum" sz="quarter" idx="12"/>
          </p:nvPr>
        </p:nvSpPr>
        <p:spPr/>
        <p:txBody>
          <a:bodyPr/>
          <a:lstStyle/>
          <a:p>
            <a:fld id="{1C0300B6-3638-4CDC-A179-3B7A3A51837C}" type="slidenum">
              <a:rPr lang="en-IN" smtClean="0"/>
              <a:t>‹#›</a:t>
            </a:fld>
            <a:endParaRPr lang="en-IN"/>
          </a:p>
        </p:txBody>
      </p:sp>
    </p:spTree>
    <p:extLst>
      <p:ext uri="{BB962C8B-B14F-4D97-AF65-F5344CB8AC3E}">
        <p14:creationId xmlns:p14="http://schemas.microsoft.com/office/powerpoint/2010/main" val="255935836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BD59"/>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A458DD1-F508-4740-461C-20DD5A3BC78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IN"/>
          </a:p>
        </p:txBody>
      </p:sp>
      <p:sp>
        <p:nvSpPr>
          <p:cNvPr id="3" name="Text Placeholder 2">
            <a:extLst>
              <a:ext uri="{FF2B5EF4-FFF2-40B4-BE49-F238E27FC236}">
                <a16:creationId xmlns:a16="http://schemas.microsoft.com/office/drawing/2014/main" id="{114D0F8B-546B-2D13-0BE1-1333AEC3E60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EF58AC47-F482-95E3-376C-5CEBE5664AA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F445629-48DB-4F10-8CA3-54849C57D7EE}" type="datetimeFigureOut">
              <a:rPr lang="en-IN" smtClean="0"/>
              <a:t>31-07-2023</a:t>
            </a:fld>
            <a:endParaRPr lang="en-IN"/>
          </a:p>
        </p:txBody>
      </p:sp>
      <p:sp>
        <p:nvSpPr>
          <p:cNvPr id="5" name="Footer Placeholder 4">
            <a:extLst>
              <a:ext uri="{FF2B5EF4-FFF2-40B4-BE49-F238E27FC236}">
                <a16:creationId xmlns:a16="http://schemas.microsoft.com/office/drawing/2014/main" id="{2F988E7B-8A7F-7580-2305-C92D27851CC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IN"/>
          </a:p>
        </p:txBody>
      </p:sp>
      <p:sp>
        <p:nvSpPr>
          <p:cNvPr id="6" name="Slide Number Placeholder 5">
            <a:extLst>
              <a:ext uri="{FF2B5EF4-FFF2-40B4-BE49-F238E27FC236}">
                <a16:creationId xmlns:a16="http://schemas.microsoft.com/office/drawing/2014/main" id="{6D4EDDA2-D4F9-B92F-4517-88979F5B1AC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C0300B6-3638-4CDC-A179-3B7A3A51837C}" type="slidenum">
              <a:rPr lang="en-IN" smtClean="0"/>
              <a:t>‹#›</a:t>
            </a:fld>
            <a:endParaRPr lang="en-IN"/>
          </a:p>
        </p:txBody>
      </p:sp>
      <p:pic>
        <p:nvPicPr>
          <p:cNvPr id="8" name="Picture 7" descr="A person's face on a white background&#10;&#10;Description automatically generated with low confidence">
            <a:extLst>
              <a:ext uri="{FF2B5EF4-FFF2-40B4-BE49-F238E27FC236}">
                <a16:creationId xmlns:a16="http://schemas.microsoft.com/office/drawing/2014/main" id="{8D919EC4-18FE-E542-2A94-2F5890D37DBD}"/>
              </a:ext>
            </a:extLst>
          </p:cNvPr>
          <p:cNvPicPr>
            <a:picLocks noChangeAspect="1"/>
          </p:cNvPicPr>
          <p:nvPr userDrawn="1"/>
        </p:nvPicPr>
        <p:blipFill>
          <a:blip r:embed="rId13">
            <a:extLst>
              <a:ext uri="{28A0092B-C50C-407E-A947-70E740481C1C}">
                <a14:useLocalDpi xmlns:a14="http://schemas.microsoft.com/office/drawing/2010/main" val="0"/>
              </a:ext>
            </a:extLst>
          </a:blip>
          <a:stretch>
            <a:fillRect/>
          </a:stretch>
        </p:blipFill>
        <p:spPr>
          <a:xfrm>
            <a:off x="9753598" y="6068218"/>
            <a:ext cx="2195514" cy="576263"/>
          </a:xfrm>
          <a:prstGeom prst="rect">
            <a:avLst/>
          </a:prstGeom>
        </p:spPr>
      </p:pic>
      <p:pic>
        <p:nvPicPr>
          <p:cNvPr id="10" name="Picture 9" descr="Logo&#10;&#10;Description automatically generated">
            <a:extLst>
              <a:ext uri="{FF2B5EF4-FFF2-40B4-BE49-F238E27FC236}">
                <a16:creationId xmlns:a16="http://schemas.microsoft.com/office/drawing/2014/main" id="{17FA6AAA-E774-6B29-CE4E-C862D25A7FA1}"/>
              </a:ext>
            </a:extLst>
          </p:cNvPr>
          <p:cNvPicPr>
            <a:picLocks noChangeAspect="1"/>
          </p:cNvPicPr>
          <p:nvPr userDrawn="1"/>
        </p:nvPicPr>
        <p:blipFill>
          <a:blip r:embed="rId14">
            <a:extLst>
              <a:ext uri="{28A0092B-C50C-407E-A947-70E740481C1C}">
                <a14:useLocalDpi xmlns:a14="http://schemas.microsoft.com/office/drawing/2010/main" val="0"/>
              </a:ext>
            </a:extLst>
          </a:blip>
          <a:stretch>
            <a:fillRect/>
          </a:stretch>
        </p:blipFill>
        <p:spPr>
          <a:xfrm>
            <a:off x="76199" y="99516"/>
            <a:ext cx="942678" cy="942678"/>
          </a:xfrm>
          <a:prstGeom prst="rect">
            <a:avLst/>
          </a:prstGeom>
        </p:spPr>
      </p:pic>
      <p:sp>
        <p:nvSpPr>
          <p:cNvPr id="7" name="TextBox 6">
            <a:extLst>
              <a:ext uri="{FF2B5EF4-FFF2-40B4-BE49-F238E27FC236}">
                <a16:creationId xmlns:a16="http://schemas.microsoft.com/office/drawing/2014/main" id="{82E5E5F7-B5F7-3AD0-2615-A7453576D39E}"/>
              </a:ext>
            </a:extLst>
          </p:cNvPr>
          <p:cNvSpPr txBox="1"/>
          <p:nvPr userDrawn="1"/>
        </p:nvSpPr>
        <p:spPr>
          <a:xfrm>
            <a:off x="4102221" y="6429087"/>
            <a:ext cx="5194177" cy="58477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400" dirty="0">
                <a:solidFill>
                  <a:srgbClr val="690505"/>
                </a:solidFill>
              </a:rPr>
              <a:t>Dr. Sreeveni V | All rights reserved | copyright 2023</a:t>
            </a:r>
          </a:p>
          <a:p>
            <a:endParaRPr lang="en-US" dirty="0"/>
          </a:p>
        </p:txBody>
      </p:sp>
    </p:spTree>
    <p:extLst>
      <p:ext uri="{BB962C8B-B14F-4D97-AF65-F5344CB8AC3E}">
        <p14:creationId xmlns:p14="http://schemas.microsoft.com/office/powerpoint/2010/main" val="275015533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image" Target="../media/image3.webp"/><Relationship Id="rId1" Type="http://schemas.openxmlformats.org/officeDocument/2006/relationships/slideLayout" Target="../slideLayouts/slideLayout7.xml"/><Relationship Id="rId4" Type="http://schemas.openxmlformats.org/officeDocument/2006/relationships/image" Target="../media/image5.png"/></Relationships>
</file>

<file path=ppt/slides/_rels/slide2.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image" Target="../media/image6.png"/><Relationship Id="rId1" Type="http://schemas.openxmlformats.org/officeDocument/2006/relationships/slideLayout" Target="../slideLayouts/slideLayout7.xml"/><Relationship Id="rId4" Type="http://schemas.openxmlformats.org/officeDocument/2006/relationships/image" Target="../media/image8.jpeg"/></Relationships>
</file>

<file path=ppt/slides/_rels/slide3.xml.rels><?xml version="1.0" encoding="UTF-8" standalone="yes"?>
<Relationships xmlns="http://schemas.openxmlformats.org/package/2006/relationships"><Relationship Id="rId3" Type="http://schemas.openxmlformats.org/officeDocument/2006/relationships/image" Target="../media/image10.jpg"/><Relationship Id="rId7" Type="http://schemas.openxmlformats.org/officeDocument/2006/relationships/image" Target="../media/image14.jpg"/><Relationship Id="rId2" Type="http://schemas.openxmlformats.org/officeDocument/2006/relationships/image" Target="../media/image9.png"/><Relationship Id="rId1" Type="http://schemas.openxmlformats.org/officeDocument/2006/relationships/slideLayout" Target="../slideLayouts/slideLayout7.xml"/><Relationship Id="rId6" Type="http://schemas.openxmlformats.org/officeDocument/2006/relationships/image" Target="../media/image13.jpg"/><Relationship Id="rId5" Type="http://schemas.openxmlformats.org/officeDocument/2006/relationships/image" Target="../media/image12.jpg"/><Relationship Id="rId4" Type="http://schemas.openxmlformats.org/officeDocument/2006/relationships/image" Target="../media/image11.jpg"/></Relationships>
</file>

<file path=ppt/slides/_rels/slide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8" Type="http://schemas.openxmlformats.org/officeDocument/2006/relationships/image" Target="../media/image23.png"/><Relationship Id="rId13" Type="http://schemas.openxmlformats.org/officeDocument/2006/relationships/image" Target="../media/image28.png"/><Relationship Id="rId18" Type="http://schemas.openxmlformats.org/officeDocument/2006/relationships/image" Target="../media/image33.png"/><Relationship Id="rId3" Type="http://schemas.openxmlformats.org/officeDocument/2006/relationships/image" Target="../media/image18.jpeg"/><Relationship Id="rId21" Type="http://schemas.openxmlformats.org/officeDocument/2006/relationships/image" Target="../media/image36.jpg"/><Relationship Id="rId7" Type="http://schemas.openxmlformats.org/officeDocument/2006/relationships/image" Target="../media/image22.jpeg"/><Relationship Id="rId12" Type="http://schemas.openxmlformats.org/officeDocument/2006/relationships/image" Target="../media/image27.png"/><Relationship Id="rId17" Type="http://schemas.openxmlformats.org/officeDocument/2006/relationships/image" Target="../media/image32.png"/><Relationship Id="rId2" Type="http://schemas.openxmlformats.org/officeDocument/2006/relationships/image" Target="../media/image17.jpeg"/><Relationship Id="rId16" Type="http://schemas.openxmlformats.org/officeDocument/2006/relationships/image" Target="../media/image31.jpeg"/><Relationship Id="rId20" Type="http://schemas.openxmlformats.org/officeDocument/2006/relationships/image" Target="../media/image35.png"/><Relationship Id="rId1" Type="http://schemas.openxmlformats.org/officeDocument/2006/relationships/slideLayout" Target="../slideLayouts/slideLayout7.xml"/><Relationship Id="rId6" Type="http://schemas.openxmlformats.org/officeDocument/2006/relationships/image" Target="../media/image21.png"/><Relationship Id="rId11" Type="http://schemas.openxmlformats.org/officeDocument/2006/relationships/image" Target="../media/image26.jpg"/><Relationship Id="rId5" Type="http://schemas.openxmlformats.org/officeDocument/2006/relationships/image" Target="../media/image20.jpeg"/><Relationship Id="rId15" Type="http://schemas.openxmlformats.org/officeDocument/2006/relationships/image" Target="../media/image30.png"/><Relationship Id="rId23" Type="http://schemas.openxmlformats.org/officeDocument/2006/relationships/image" Target="../media/image38.jpeg"/><Relationship Id="rId10" Type="http://schemas.openxmlformats.org/officeDocument/2006/relationships/image" Target="../media/image25.jpg"/><Relationship Id="rId19" Type="http://schemas.openxmlformats.org/officeDocument/2006/relationships/image" Target="../media/image34.jfif"/><Relationship Id="rId4" Type="http://schemas.openxmlformats.org/officeDocument/2006/relationships/image" Target="../media/image19.jpg"/><Relationship Id="rId9" Type="http://schemas.openxmlformats.org/officeDocument/2006/relationships/image" Target="../media/image24.jpeg"/><Relationship Id="rId14" Type="http://schemas.openxmlformats.org/officeDocument/2006/relationships/image" Target="../media/image29.jpg"/><Relationship Id="rId22" Type="http://schemas.openxmlformats.org/officeDocument/2006/relationships/image" Target="../media/image37.jpeg"/></Relationships>
</file>

<file path=ppt/slides/_rels/slide6.xml.rels><?xml version="1.0" encoding="UTF-8" standalone="yes"?>
<Relationships xmlns="http://schemas.openxmlformats.org/package/2006/relationships"><Relationship Id="rId2" Type="http://schemas.openxmlformats.org/officeDocument/2006/relationships/image" Target="../media/image39.jp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40.jpg"/><Relationship Id="rId2" Type="http://schemas.openxmlformats.org/officeDocument/2006/relationships/notesSlide" Target="../notesSlides/notesSlide1.xml"/><Relationship Id="rId1" Type="http://schemas.openxmlformats.org/officeDocument/2006/relationships/slideLayout" Target="../slideLayouts/slideLayout7.xml"/><Relationship Id="rId5" Type="http://schemas.openxmlformats.org/officeDocument/2006/relationships/image" Target="../media/image42.png"/><Relationship Id="rId4" Type="http://schemas.openxmlformats.org/officeDocument/2006/relationships/image" Target="../media/image41.jpe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43.png"/></Relationships>
</file>

<file path=ppt/slides/_rels/slide9.xml.rels><?xml version="1.0" encoding="UTF-8" standalone="yes"?>
<Relationships xmlns="http://schemas.openxmlformats.org/package/2006/relationships"><Relationship Id="rId2" Type="http://schemas.openxmlformats.org/officeDocument/2006/relationships/image" Target="../media/image44.bin"/><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45.jpeg"/><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47.jp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48.crdownload"/><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50.jpg"/><Relationship Id="rId2" Type="http://schemas.openxmlformats.org/officeDocument/2006/relationships/image" Target="../media/image49.jpeg"/><Relationship Id="rId1" Type="http://schemas.openxmlformats.org/officeDocument/2006/relationships/slideLayout" Target="../slideLayouts/slideLayout7.xml"/><Relationship Id="rId5" Type="http://schemas.openxmlformats.org/officeDocument/2006/relationships/image" Target="../media/image52.jpg"/><Relationship Id="rId4" Type="http://schemas.openxmlformats.org/officeDocument/2006/relationships/image" Target="../media/image51.jpg"/></Relationships>
</file>

<file path=ppt/slides/_rels/slide15.xml.rels><?xml version="1.0" encoding="UTF-8" standalone="yes"?>
<Relationships xmlns="http://schemas.openxmlformats.org/package/2006/relationships"><Relationship Id="rId8" Type="http://schemas.openxmlformats.org/officeDocument/2006/relationships/image" Target="../media/image59.jpg"/><Relationship Id="rId3" Type="http://schemas.openxmlformats.org/officeDocument/2006/relationships/image" Target="../media/image54.jpeg"/><Relationship Id="rId7" Type="http://schemas.openxmlformats.org/officeDocument/2006/relationships/image" Target="../media/image58.jpg"/><Relationship Id="rId2" Type="http://schemas.openxmlformats.org/officeDocument/2006/relationships/image" Target="../media/image53.jpg"/><Relationship Id="rId1" Type="http://schemas.openxmlformats.org/officeDocument/2006/relationships/slideLayout" Target="../slideLayouts/slideLayout1.xml"/><Relationship Id="rId6" Type="http://schemas.openxmlformats.org/officeDocument/2006/relationships/image" Target="../media/image57.jpg"/><Relationship Id="rId5" Type="http://schemas.openxmlformats.org/officeDocument/2006/relationships/image" Target="../media/image56.jpg"/><Relationship Id="rId4" Type="http://schemas.openxmlformats.org/officeDocument/2006/relationships/image" Target="../media/image55.jpg"/></Relationships>
</file>

<file path=ppt/slides/_rels/slide16.xml.rels><?xml version="1.0" encoding="UTF-8" standalone="yes"?>
<Relationships xmlns="http://schemas.openxmlformats.org/package/2006/relationships"><Relationship Id="rId3" Type="http://schemas.openxmlformats.org/officeDocument/2006/relationships/image" Target="../media/image61.png"/><Relationship Id="rId7" Type="http://schemas.openxmlformats.org/officeDocument/2006/relationships/image" Target="../media/image65.png"/><Relationship Id="rId2" Type="http://schemas.openxmlformats.org/officeDocument/2006/relationships/image" Target="../media/image60.jpg"/><Relationship Id="rId1" Type="http://schemas.openxmlformats.org/officeDocument/2006/relationships/slideLayout" Target="../slideLayouts/slideLayout1.xml"/><Relationship Id="rId6" Type="http://schemas.openxmlformats.org/officeDocument/2006/relationships/image" Target="../media/image64.jpg"/><Relationship Id="rId5" Type="http://schemas.openxmlformats.org/officeDocument/2006/relationships/image" Target="../media/image63.jpeg"/><Relationship Id="rId4" Type="http://schemas.openxmlformats.org/officeDocument/2006/relationships/image" Target="../media/image62.jpg"/></Relationships>
</file>

<file path=ppt/slides/_rels/slide17.xml.rels><?xml version="1.0" encoding="UTF-8" standalone="yes"?>
<Relationships xmlns="http://schemas.openxmlformats.org/package/2006/relationships"><Relationship Id="rId2" Type="http://schemas.openxmlformats.org/officeDocument/2006/relationships/image" Target="../media/image66.jpeg"/><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68.jpg"/><Relationship Id="rId7" Type="http://schemas.openxmlformats.org/officeDocument/2006/relationships/image" Target="../media/image72.jpg"/><Relationship Id="rId2" Type="http://schemas.openxmlformats.org/officeDocument/2006/relationships/image" Target="../media/image67.jpg"/><Relationship Id="rId1" Type="http://schemas.openxmlformats.org/officeDocument/2006/relationships/slideLayout" Target="../slideLayouts/slideLayout7.xml"/><Relationship Id="rId6" Type="http://schemas.openxmlformats.org/officeDocument/2006/relationships/image" Target="../media/image71.bin"/><Relationship Id="rId5" Type="http://schemas.openxmlformats.org/officeDocument/2006/relationships/image" Target="../media/image70.jpg"/><Relationship Id="rId4" Type="http://schemas.openxmlformats.org/officeDocument/2006/relationships/image" Target="../media/image69.bin"/></Relationships>
</file>

<file path=ppt/slides/_rels/slide20.xml.rels><?xml version="1.0" encoding="UTF-8" standalone="yes"?>
<Relationships xmlns="http://schemas.openxmlformats.org/package/2006/relationships"><Relationship Id="rId3" Type="http://schemas.openxmlformats.org/officeDocument/2006/relationships/image" Target="../media/image74.png"/><Relationship Id="rId2" Type="http://schemas.openxmlformats.org/officeDocument/2006/relationships/image" Target="../media/image73.jpg"/><Relationship Id="rId1" Type="http://schemas.openxmlformats.org/officeDocument/2006/relationships/slideLayout" Target="../slideLayouts/slideLayout7.xml"/><Relationship Id="rId6" Type="http://schemas.openxmlformats.org/officeDocument/2006/relationships/image" Target="../media/image77.jpg"/><Relationship Id="rId5" Type="http://schemas.openxmlformats.org/officeDocument/2006/relationships/image" Target="../media/image76.png"/><Relationship Id="rId4" Type="http://schemas.openxmlformats.org/officeDocument/2006/relationships/image" Target="../media/image75.png"/></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2.mp4"/><Relationship Id="rId1" Type="http://schemas.microsoft.com/office/2007/relationships/media" Target="../media/media2.mp4"/><Relationship Id="rId4" Type="http://schemas.openxmlformats.org/officeDocument/2006/relationships/image" Target="../media/image78.png"/></Relationships>
</file>

<file path=ppt/slides/_rels/slide22.xml.rels><?xml version="1.0" encoding="UTF-8" standalone="yes"?>
<Relationships xmlns="http://schemas.openxmlformats.org/package/2006/relationships"><Relationship Id="rId3" Type="http://schemas.openxmlformats.org/officeDocument/2006/relationships/image" Target="../media/image39.jpg"/><Relationship Id="rId2" Type="http://schemas.openxmlformats.org/officeDocument/2006/relationships/image" Target="../media/image79.png"/><Relationship Id="rId1" Type="http://schemas.openxmlformats.org/officeDocument/2006/relationships/slideLayout" Target="../slideLayouts/slideLayout7.xml"/><Relationship Id="rId4" Type="http://schemas.openxmlformats.org/officeDocument/2006/relationships/image" Target="../media/image80.png"/></Relationships>
</file>

<file path=ppt/slides/_rels/slide23.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3.mp4"/><Relationship Id="rId1" Type="http://schemas.microsoft.com/office/2007/relationships/media" Target="../media/media3.mp4"/><Relationship Id="rId4" Type="http://schemas.openxmlformats.org/officeDocument/2006/relationships/image" Target="../media/image81.png"/></Relationships>
</file>

<file path=ppt/slides/_rels/slide24.xml.rels><?xml version="1.0" encoding="UTF-8" standalone="yes"?>
<Relationships xmlns="http://schemas.openxmlformats.org/package/2006/relationships"><Relationship Id="rId3" Type="http://schemas.openxmlformats.org/officeDocument/2006/relationships/image" Target="../media/image83.jpg"/><Relationship Id="rId2" Type="http://schemas.openxmlformats.org/officeDocument/2006/relationships/image" Target="../media/image82.jp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4.mp4"/><Relationship Id="rId1" Type="http://schemas.microsoft.com/office/2007/relationships/media" Target="../media/media4.mp4"/><Relationship Id="rId4" Type="http://schemas.openxmlformats.org/officeDocument/2006/relationships/image" Target="../media/image84.png"/></Relationships>
</file>

<file path=ppt/slides/_rels/slide26.xml.rels><?xml version="1.0" encoding="UTF-8" standalone="yes"?>
<Relationships xmlns="http://schemas.openxmlformats.org/package/2006/relationships"><Relationship Id="rId3" Type="http://schemas.openxmlformats.org/officeDocument/2006/relationships/image" Target="../media/image86.png"/><Relationship Id="rId2" Type="http://schemas.openxmlformats.org/officeDocument/2006/relationships/image" Target="../media/image85.jp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image" Target="../media/image39.jpg"/><Relationship Id="rId2" Type="http://schemas.openxmlformats.org/officeDocument/2006/relationships/image" Target="../media/image87.pn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image" Target="../media/image88.jpg"/><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image" Target="../media/image89.jpg"/><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image" Target="../media/image45.jpeg"/><Relationship Id="rId1" Type="http://schemas.openxmlformats.org/officeDocument/2006/relationships/slideLayout" Target="../slideLayouts/slideLayout5.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2" Type="http://schemas.openxmlformats.org/officeDocument/2006/relationships/image" Target="../media/image45.jpeg"/><Relationship Id="rId1" Type="http://schemas.openxmlformats.org/officeDocument/2006/relationships/slideLayout" Target="../slideLayouts/slideLayout5.xml"/></Relationships>
</file>

<file path=ppt/slides/_rels/slide35.xml.rels><?xml version="1.0" encoding="UTF-8" standalone="yes"?>
<Relationships xmlns="http://schemas.openxmlformats.org/package/2006/relationships"><Relationship Id="rId2" Type="http://schemas.openxmlformats.org/officeDocument/2006/relationships/image" Target="../media/image90.bin"/><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39.jpg"/><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2" Type="http://schemas.openxmlformats.org/officeDocument/2006/relationships/image" Target="../media/image45.jpeg"/><Relationship Id="rId1" Type="http://schemas.openxmlformats.org/officeDocument/2006/relationships/slideLayout" Target="../slideLayouts/slideLayout5.xml"/></Relationships>
</file>

<file path=ppt/slides/_rels/slide38.xml.rels><?xml version="1.0" encoding="UTF-8" standalone="yes"?>
<Relationships xmlns="http://schemas.openxmlformats.org/package/2006/relationships"><Relationship Id="rId3" Type="http://schemas.openxmlformats.org/officeDocument/2006/relationships/image" Target="../media/image92.png"/><Relationship Id="rId2" Type="http://schemas.openxmlformats.org/officeDocument/2006/relationships/image" Target="../media/image91.jpg"/><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5.mp4"/><Relationship Id="rId1" Type="http://schemas.microsoft.com/office/2007/relationships/media" Target="../media/media5.mp4"/><Relationship Id="rId4" Type="http://schemas.openxmlformats.org/officeDocument/2006/relationships/image" Target="../media/image93.png"/></Relationships>
</file>

<file path=ppt/slides/_rels/slide40.xml.rels><?xml version="1.0" encoding="UTF-8" standalone="yes"?>
<Relationships xmlns="http://schemas.openxmlformats.org/package/2006/relationships"><Relationship Id="rId3" Type="http://schemas.openxmlformats.org/officeDocument/2006/relationships/image" Target="../media/image95.jpeg"/><Relationship Id="rId2" Type="http://schemas.openxmlformats.org/officeDocument/2006/relationships/image" Target="../media/image94.jpeg"/><Relationship Id="rId1" Type="http://schemas.openxmlformats.org/officeDocument/2006/relationships/slideLayout" Target="../slideLayouts/slideLayout5.xml"/></Relationships>
</file>

<file path=ppt/slides/_rels/slide41.xml.rels><?xml version="1.0" encoding="UTF-8" standalone="yes"?>
<Relationships xmlns="http://schemas.openxmlformats.org/package/2006/relationships"><Relationship Id="rId2" Type="http://schemas.openxmlformats.org/officeDocument/2006/relationships/image" Target="../media/image96.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45.jpeg"/><Relationship Id="rId1" Type="http://schemas.openxmlformats.org/officeDocument/2006/relationships/slideLayout" Target="../slideLayouts/slideLayout5.xml"/></Relationships>
</file>

<file path=ppt/slides/_rels/slide43.xml.rels><?xml version="1.0" encoding="UTF-8" standalone="yes"?>
<Relationships xmlns="http://schemas.openxmlformats.org/package/2006/relationships"><Relationship Id="rId3" Type="http://schemas.openxmlformats.org/officeDocument/2006/relationships/image" Target="../media/image98.jpg"/><Relationship Id="rId2" Type="http://schemas.openxmlformats.org/officeDocument/2006/relationships/image" Target="../media/image97.jpg"/><Relationship Id="rId1" Type="http://schemas.openxmlformats.org/officeDocument/2006/relationships/slideLayout" Target="../slideLayouts/slideLayout7.xml"/><Relationship Id="rId4" Type="http://schemas.openxmlformats.org/officeDocument/2006/relationships/image" Target="../media/image99.jpg"/></Relationships>
</file>

<file path=ppt/slides/_rels/slide44.xml.rels><?xml version="1.0" encoding="UTF-8" standalone="yes"?>
<Relationships xmlns="http://schemas.openxmlformats.org/package/2006/relationships"><Relationship Id="rId3" Type="http://schemas.openxmlformats.org/officeDocument/2006/relationships/image" Target="../media/image101.jpg"/><Relationship Id="rId2" Type="http://schemas.openxmlformats.org/officeDocument/2006/relationships/image" Target="../media/image100.png"/><Relationship Id="rId1" Type="http://schemas.openxmlformats.org/officeDocument/2006/relationships/slideLayout" Target="../slideLayouts/slideLayout7.xml"/><Relationship Id="rId4" Type="http://schemas.openxmlformats.org/officeDocument/2006/relationships/image" Target="../media/image102.jpeg"/></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36C6BD8-A53A-E2B0-2C0F-30689F398CF0}"/>
              </a:ext>
            </a:extLst>
          </p:cNvPr>
          <p:cNvSpPr txBox="1"/>
          <p:nvPr/>
        </p:nvSpPr>
        <p:spPr>
          <a:xfrm>
            <a:off x="1506245" y="168676"/>
            <a:ext cx="9179510" cy="1569660"/>
          </a:xfrm>
          <a:prstGeom prst="rect">
            <a:avLst/>
          </a:prstGeom>
          <a:noFill/>
        </p:spPr>
        <p:txBody>
          <a:bodyPr wrap="square" rtlCol="0">
            <a:spAutoFit/>
          </a:bodyPr>
          <a:lstStyle/>
          <a:p>
            <a:pPr algn="ctr"/>
            <a:r>
              <a:rPr lang="en-US" sz="3200" b="1" u="sng" dirty="0">
                <a:solidFill>
                  <a:srgbClr val="690505"/>
                </a:solidFill>
                <a:effectLst/>
                <a:ea typeface="Calibri" panose="020F0502020204030204" pitchFamily="34" charset="0"/>
              </a:rPr>
              <a:t>2-days </a:t>
            </a:r>
            <a:r>
              <a:rPr lang="en-US" sz="3200" b="1" u="sng" dirty="0">
                <a:solidFill>
                  <a:srgbClr val="690505"/>
                </a:solidFill>
                <a:ea typeface="Calibri" panose="020F0502020204030204" pitchFamily="34" charset="0"/>
              </a:rPr>
              <a:t>"Women Empowerment" </a:t>
            </a:r>
            <a:r>
              <a:rPr lang="en-US" sz="3200" b="1" u="sng" dirty="0">
                <a:solidFill>
                  <a:srgbClr val="690505"/>
                </a:solidFill>
                <a:effectLst/>
                <a:ea typeface="Calibri" panose="020F0502020204030204" pitchFamily="34" charset="0"/>
              </a:rPr>
              <a:t>Training </a:t>
            </a:r>
            <a:r>
              <a:rPr lang="en-US" sz="3200" b="1" u="sng" dirty="0" err="1">
                <a:solidFill>
                  <a:srgbClr val="690505"/>
                </a:solidFill>
                <a:effectLst/>
                <a:ea typeface="Calibri" panose="020F0502020204030204" pitchFamily="34" charset="0"/>
              </a:rPr>
              <a:t>Programme</a:t>
            </a:r>
            <a:r>
              <a:rPr lang="en-US" sz="3200" b="1" u="sng" dirty="0">
                <a:solidFill>
                  <a:srgbClr val="690505"/>
                </a:solidFill>
                <a:effectLst/>
                <a:ea typeface="Calibri" panose="020F0502020204030204" pitchFamily="34" charset="0"/>
              </a:rPr>
              <a:t> for </a:t>
            </a:r>
          </a:p>
          <a:p>
            <a:pPr algn="ctr"/>
            <a:r>
              <a:rPr lang="en-US" sz="3200" b="1" u="sng" dirty="0">
                <a:solidFill>
                  <a:srgbClr val="690505"/>
                </a:solidFill>
                <a:effectLst/>
                <a:ea typeface="Calibri" panose="020F0502020204030204" pitchFamily="34" charset="0"/>
              </a:rPr>
              <a:t>Women Employees of APTRANSCO</a:t>
            </a:r>
            <a:endParaRPr lang="en-US" sz="3200" dirty="0">
              <a:solidFill>
                <a:srgbClr val="690505"/>
              </a:solidFill>
            </a:endParaRPr>
          </a:p>
        </p:txBody>
      </p:sp>
      <p:sp>
        <p:nvSpPr>
          <p:cNvPr id="4" name="TextBox 3">
            <a:extLst>
              <a:ext uri="{FF2B5EF4-FFF2-40B4-BE49-F238E27FC236}">
                <a16:creationId xmlns:a16="http://schemas.microsoft.com/office/drawing/2014/main" id="{E86ACA8A-081E-7774-752B-B4DC5C453635}"/>
              </a:ext>
            </a:extLst>
          </p:cNvPr>
          <p:cNvSpPr txBox="1"/>
          <p:nvPr/>
        </p:nvSpPr>
        <p:spPr>
          <a:xfrm>
            <a:off x="6394142" y="1859563"/>
            <a:ext cx="6094520" cy="461665"/>
          </a:xfrm>
          <a:prstGeom prst="rect">
            <a:avLst/>
          </a:prstGeom>
          <a:noFill/>
        </p:spPr>
        <p:txBody>
          <a:bodyPr wrap="square">
            <a:spAutoFit/>
          </a:bodyPr>
          <a:lstStyle/>
          <a:p>
            <a:r>
              <a:rPr lang="en-IN" sz="2400" dirty="0">
                <a:solidFill>
                  <a:srgbClr val="690505"/>
                </a:solidFill>
              </a:rPr>
              <a:t>- To Become An Empowered Personality</a:t>
            </a:r>
          </a:p>
        </p:txBody>
      </p:sp>
      <p:pic>
        <p:nvPicPr>
          <p:cNvPr id="7" name="Picture 6" descr="A silhouette of a person walking on a red arrow&#10;&#10;Description automatically generated">
            <a:extLst>
              <a:ext uri="{FF2B5EF4-FFF2-40B4-BE49-F238E27FC236}">
                <a16:creationId xmlns:a16="http://schemas.microsoft.com/office/drawing/2014/main" id="{F75B97E5-CE70-8FDD-AD31-012B9BD0C36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211845" y="2442455"/>
            <a:ext cx="3204837" cy="2218974"/>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9" name="Picture 8" descr="A silhouette of a person's head with text&#10;&#10;Description automatically generated">
            <a:extLst>
              <a:ext uri="{FF2B5EF4-FFF2-40B4-BE49-F238E27FC236}">
                <a16:creationId xmlns:a16="http://schemas.microsoft.com/office/drawing/2014/main" id="{832F40D9-4024-946B-0CDC-E6FD2777234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463198" y="2564269"/>
            <a:ext cx="2958534" cy="3708029"/>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pic>
        <p:nvPicPr>
          <p:cNvPr id="11" name="Picture 10" descr="A group of women with their arms raised&#10;&#10;Description automatically generated">
            <a:extLst>
              <a:ext uri="{FF2B5EF4-FFF2-40B4-BE49-F238E27FC236}">
                <a16:creationId xmlns:a16="http://schemas.microsoft.com/office/drawing/2014/main" id="{0AFD01FD-B50D-785F-3166-6025AFC2D76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20616318">
            <a:off x="286627" y="2425404"/>
            <a:ext cx="3716973" cy="1746977"/>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12" name="TextBox 11">
            <a:extLst>
              <a:ext uri="{FF2B5EF4-FFF2-40B4-BE49-F238E27FC236}">
                <a16:creationId xmlns:a16="http://schemas.microsoft.com/office/drawing/2014/main" id="{21560368-65DA-C70B-0403-8B2D29687802}"/>
              </a:ext>
            </a:extLst>
          </p:cNvPr>
          <p:cNvSpPr txBox="1"/>
          <p:nvPr/>
        </p:nvSpPr>
        <p:spPr>
          <a:xfrm>
            <a:off x="8893205" y="5949132"/>
            <a:ext cx="1096394" cy="646331"/>
          </a:xfrm>
          <a:prstGeom prst="rect">
            <a:avLst/>
          </a:prstGeom>
          <a:noFill/>
        </p:spPr>
        <p:txBody>
          <a:bodyPr wrap="square" rtlCol="0">
            <a:spAutoFit/>
          </a:bodyPr>
          <a:lstStyle/>
          <a:p>
            <a:r>
              <a:rPr lang="en-US" sz="3600" dirty="0">
                <a:solidFill>
                  <a:srgbClr val="690505"/>
                </a:solidFill>
              </a:rPr>
              <a:t>- By</a:t>
            </a:r>
          </a:p>
        </p:txBody>
      </p:sp>
      <p:grpSp>
        <p:nvGrpSpPr>
          <p:cNvPr id="15" name="Group 14">
            <a:extLst>
              <a:ext uri="{FF2B5EF4-FFF2-40B4-BE49-F238E27FC236}">
                <a16:creationId xmlns:a16="http://schemas.microsoft.com/office/drawing/2014/main" id="{FE31E19D-4D84-66A4-3DA7-53C18AA2BB2E}"/>
              </a:ext>
            </a:extLst>
          </p:cNvPr>
          <p:cNvGrpSpPr/>
          <p:nvPr/>
        </p:nvGrpSpPr>
        <p:grpSpPr>
          <a:xfrm>
            <a:off x="115648" y="1659508"/>
            <a:ext cx="2565647" cy="400110"/>
            <a:chOff x="115648" y="1659508"/>
            <a:chExt cx="2565647" cy="400110"/>
          </a:xfrm>
        </p:grpSpPr>
        <p:sp>
          <p:nvSpPr>
            <p:cNvPr id="13" name="TextBox 12">
              <a:extLst>
                <a:ext uri="{FF2B5EF4-FFF2-40B4-BE49-F238E27FC236}">
                  <a16:creationId xmlns:a16="http://schemas.microsoft.com/office/drawing/2014/main" id="{C010193F-BD9A-D802-2A46-280ACE0CC03A}"/>
                </a:ext>
              </a:extLst>
            </p:cNvPr>
            <p:cNvSpPr txBox="1"/>
            <p:nvPr/>
          </p:nvSpPr>
          <p:spPr>
            <a:xfrm>
              <a:off x="115648" y="1659508"/>
              <a:ext cx="2565647" cy="400110"/>
            </a:xfrm>
            <a:prstGeom prst="rect">
              <a:avLst/>
            </a:prstGeom>
            <a:noFill/>
          </p:spPr>
          <p:txBody>
            <a:bodyPr wrap="square" rtlCol="0">
              <a:spAutoFit/>
            </a:bodyPr>
            <a:lstStyle/>
            <a:p>
              <a:r>
                <a:rPr lang="en-US" sz="2000" dirty="0">
                  <a:solidFill>
                    <a:srgbClr val="690505"/>
                  </a:solidFill>
                </a:rPr>
                <a:t>Day 1 – 25</a:t>
              </a:r>
              <a:r>
                <a:rPr lang="en-US" sz="2000" baseline="30000" dirty="0">
                  <a:solidFill>
                    <a:srgbClr val="690505"/>
                  </a:solidFill>
                </a:rPr>
                <a:t>th</a:t>
              </a:r>
              <a:r>
                <a:rPr lang="en-US" sz="2000" dirty="0">
                  <a:solidFill>
                    <a:srgbClr val="690505"/>
                  </a:solidFill>
                </a:rPr>
                <a:t> July’23</a:t>
              </a:r>
            </a:p>
          </p:txBody>
        </p:sp>
        <p:sp>
          <p:nvSpPr>
            <p:cNvPr id="14" name="Rectangle: Rounded Corners 13">
              <a:extLst>
                <a:ext uri="{FF2B5EF4-FFF2-40B4-BE49-F238E27FC236}">
                  <a16:creationId xmlns:a16="http://schemas.microsoft.com/office/drawing/2014/main" id="{CC640216-1030-33D5-9C1C-A21E15BC0553}"/>
                </a:ext>
              </a:extLst>
            </p:cNvPr>
            <p:cNvSpPr/>
            <p:nvPr/>
          </p:nvSpPr>
          <p:spPr>
            <a:xfrm>
              <a:off x="115648" y="1659508"/>
              <a:ext cx="2165913" cy="400110"/>
            </a:xfrm>
            <a:prstGeom prst="roundRect">
              <a:avLst/>
            </a:prstGeom>
            <a:noFill/>
            <a:ln>
              <a:solidFill>
                <a:srgbClr val="690505"/>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7333992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94CCDDC-97F2-94EA-3B14-CFF0BE3F15AD}"/>
              </a:ext>
            </a:extLst>
          </p:cNvPr>
          <p:cNvSpPr txBox="1"/>
          <p:nvPr/>
        </p:nvSpPr>
        <p:spPr>
          <a:xfrm>
            <a:off x="1500674" y="93999"/>
            <a:ext cx="9638522" cy="2554545"/>
          </a:xfrm>
          <a:prstGeom prst="rect">
            <a:avLst/>
          </a:prstGeom>
          <a:noFill/>
        </p:spPr>
        <p:txBody>
          <a:bodyPr wrap="square" rtlCol="0">
            <a:spAutoFit/>
          </a:bodyPr>
          <a:lstStyle/>
          <a:p>
            <a:r>
              <a:rPr lang="en-US" sz="4000" b="1" u="sng" dirty="0">
                <a:solidFill>
                  <a:srgbClr val="690505"/>
                </a:solidFill>
              </a:rPr>
              <a:t>Objective:</a:t>
            </a:r>
            <a:r>
              <a:rPr lang="en-US" sz="4000" dirty="0">
                <a:solidFill>
                  <a:srgbClr val="690505"/>
                </a:solidFill>
              </a:rPr>
              <a:t> To learn how to equip with the Essential skills to get </a:t>
            </a:r>
            <a:r>
              <a:rPr lang="en-US" sz="4000" b="1" u="sng" dirty="0">
                <a:solidFill>
                  <a:srgbClr val="FF0000"/>
                </a:solidFill>
                <a:effectLst>
                  <a:outerShdw blurRad="38100" dist="38100" dir="2700000" algn="tl">
                    <a:srgbClr val="000000">
                      <a:alpha val="43137"/>
                    </a:srgbClr>
                  </a:outerShdw>
                </a:effectLst>
              </a:rPr>
              <a:t>EMPOWERED</a:t>
            </a:r>
            <a:r>
              <a:rPr lang="en-US" sz="4000" dirty="0">
                <a:solidFill>
                  <a:srgbClr val="690505"/>
                </a:solidFill>
              </a:rPr>
              <a:t> to balance </a:t>
            </a:r>
            <a:r>
              <a:rPr lang="en-US" sz="4000" b="1" dirty="0">
                <a:solidFill>
                  <a:srgbClr val="690505"/>
                </a:solidFill>
              </a:rPr>
              <a:t>both</a:t>
            </a:r>
            <a:r>
              <a:rPr lang="en-US" sz="4000" b="1" dirty="0">
                <a:solidFill>
                  <a:srgbClr val="FF0000"/>
                </a:solidFill>
              </a:rPr>
              <a:t> </a:t>
            </a:r>
            <a:r>
              <a:rPr lang="en-US" sz="4000" b="1" u="sng" dirty="0">
                <a:solidFill>
                  <a:srgbClr val="FF0000"/>
                </a:solidFill>
              </a:rPr>
              <a:t>Personal</a:t>
            </a:r>
            <a:r>
              <a:rPr lang="en-US" sz="4000" b="1" dirty="0">
                <a:solidFill>
                  <a:srgbClr val="FF0000"/>
                </a:solidFill>
              </a:rPr>
              <a:t> </a:t>
            </a:r>
            <a:r>
              <a:rPr lang="en-US" sz="4000" b="1" dirty="0">
                <a:solidFill>
                  <a:srgbClr val="690505"/>
                </a:solidFill>
              </a:rPr>
              <a:t>as well as</a:t>
            </a:r>
            <a:r>
              <a:rPr lang="en-US" sz="4000" b="1" dirty="0">
                <a:solidFill>
                  <a:srgbClr val="FF0000"/>
                </a:solidFill>
              </a:rPr>
              <a:t> </a:t>
            </a:r>
            <a:r>
              <a:rPr lang="en-US" sz="4000" b="1" u="sng" dirty="0">
                <a:solidFill>
                  <a:srgbClr val="FF0000"/>
                </a:solidFill>
              </a:rPr>
              <a:t>Professional life.</a:t>
            </a:r>
            <a:r>
              <a:rPr lang="en-US" sz="4000" b="1" dirty="0">
                <a:solidFill>
                  <a:srgbClr val="FF0000"/>
                </a:solidFill>
              </a:rPr>
              <a:t> 	</a:t>
            </a:r>
            <a:r>
              <a:rPr lang="en-US" sz="4000" dirty="0">
                <a:solidFill>
                  <a:srgbClr val="690505"/>
                </a:solidFill>
              </a:rPr>
              <a:t>			</a:t>
            </a:r>
            <a:endParaRPr lang="en-US" sz="4000" b="1" u="sng" dirty="0">
              <a:solidFill>
                <a:srgbClr val="FF0000"/>
              </a:solidFill>
            </a:endParaRPr>
          </a:p>
        </p:txBody>
      </p:sp>
      <p:grpSp>
        <p:nvGrpSpPr>
          <p:cNvPr id="3" name="Group 2">
            <a:extLst>
              <a:ext uri="{FF2B5EF4-FFF2-40B4-BE49-F238E27FC236}">
                <a16:creationId xmlns:a16="http://schemas.microsoft.com/office/drawing/2014/main" id="{4F262AA6-FE9D-2EE9-E6A8-F9C49DB2F85A}"/>
              </a:ext>
            </a:extLst>
          </p:cNvPr>
          <p:cNvGrpSpPr/>
          <p:nvPr/>
        </p:nvGrpSpPr>
        <p:grpSpPr>
          <a:xfrm>
            <a:off x="8364994" y="2428876"/>
            <a:ext cx="3416952" cy="2255091"/>
            <a:chOff x="8364994" y="2428876"/>
            <a:chExt cx="3416952" cy="2255091"/>
          </a:xfrm>
        </p:grpSpPr>
        <p:pic>
          <p:nvPicPr>
            <p:cNvPr id="4" name="Picture 3">
              <a:extLst>
                <a:ext uri="{FF2B5EF4-FFF2-40B4-BE49-F238E27FC236}">
                  <a16:creationId xmlns:a16="http://schemas.microsoft.com/office/drawing/2014/main" id="{EF09DC7A-2C10-448D-DF29-894640D6C59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364994" y="2428876"/>
              <a:ext cx="3416952" cy="1788561"/>
            </a:xfrm>
            <a:prstGeom prst="rect">
              <a:avLst/>
            </a:prstGeom>
          </p:spPr>
        </p:pic>
        <p:sp>
          <p:nvSpPr>
            <p:cNvPr id="5" name="TextBox 4">
              <a:extLst>
                <a:ext uri="{FF2B5EF4-FFF2-40B4-BE49-F238E27FC236}">
                  <a16:creationId xmlns:a16="http://schemas.microsoft.com/office/drawing/2014/main" id="{FCCB759D-EA0E-292E-99BE-3A9A873EB7D1}"/>
                </a:ext>
              </a:extLst>
            </p:cNvPr>
            <p:cNvSpPr txBox="1"/>
            <p:nvPr/>
          </p:nvSpPr>
          <p:spPr>
            <a:xfrm>
              <a:off x="8364994" y="4283857"/>
              <a:ext cx="3416952" cy="400110"/>
            </a:xfrm>
            <a:prstGeom prst="rect">
              <a:avLst/>
            </a:prstGeom>
            <a:noFill/>
          </p:spPr>
          <p:txBody>
            <a:bodyPr wrap="square" rtlCol="0">
              <a:spAutoFit/>
            </a:bodyPr>
            <a:lstStyle/>
            <a:p>
              <a:r>
                <a:rPr lang="en-US" sz="2000" b="1" dirty="0">
                  <a:solidFill>
                    <a:srgbClr val="690505"/>
                  </a:solidFill>
                </a:rPr>
                <a:t>Work-Life Balance Excellence</a:t>
              </a:r>
            </a:p>
          </p:txBody>
        </p:sp>
      </p:grpSp>
      <p:grpSp>
        <p:nvGrpSpPr>
          <p:cNvPr id="6" name="Group 5">
            <a:extLst>
              <a:ext uri="{FF2B5EF4-FFF2-40B4-BE49-F238E27FC236}">
                <a16:creationId xmlns:a16="http://schemas.microsoft.com/office/drawing/2014/main" id="{D092FC42-D26D-DFE5-5E0B-22A646C563D9}"/>
              </a:ext>
            </a:extLst>
          </p:cNvPr>
          <p:cNvGrpSpPr/>
          <p:nvPr/>
        </p:nvGrpSpPr>
        <p:grpSpPr>
          <a:xfrm>
            <a:off x="4183223" y="2993180"/>
            <a:ext cx="4028622" cy="3187476"/>
            <a:chOff x="4183223" y="2993180"/>
            <a:chExt cx="4028622" cy="3187476"/>
          </a:xfrm>
        </p:grpSpPr>
        <p:pic>
          <p:nvPicPr>
            <p:cNvPr id="7" name="Picture 6">
              <a:extLst>
                <a:ext uri="{FF2B5EF4-FFF2-40B4-BE49-F238E27FC236}">
                  <a16:creationId xmlns:a16="http://schemas.microsoft.com/office/drawing/2014/main" id="{FD88CFEA-774B-9635-1CFF-5E92B68F117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183223" y="3429000"/>
              <a:ext cx="3668875" cy="2751656"/>
            </a:xfrm>
            <a:prstGeom prst="rect">
              <a:avLst/>
            </a:prstGeom>
          </p:spPr>
        </p:pic>
        <p:sp>
          <p:nvSpPr>
            <p:cNvPr id="8" name="TextBox 7">
              <a:extLst>
                <a:ext uri="{FF2B5EF4-FFF2-40B4-BE49-F238E27FC236}">
                  <a16:creationId xmlns:a16="http://schemas.microsoft.com/office/drawing/2014/main" id="{47BA6B7D-8A66-F7F4-D35B-ADCFF47742CB}"/>
                </a:ext>
              </a:extLst>
            </p:cNvPr>
            <p:cNvSpPr txBox="1"/>
            <p:nvPr/>
          </p:nvSpPr>
          <p:spPr>
            <a:xfrm>
              <a:off x="4183223" y="2993180"/>
              <a:ext cx="4028622" cy="400110"/>
            </a:xfrm>
            <a:prstGeom prst="rect">
              <a:avLst/>
            </a:prstGeom>
            <a:noFill/>
          </p:spPr>
          <p:txBody>
            <a:bodyPr wrap="square" rtlCol="0">
              <a:spAutoFit/>
            </a:bodyPr>
            <a:lstStyle/>
            <a:p>
              <a:r>
                <a:rPr lang="en-US" sz="2000" b="1" dirty="0">
                  <a:solidFill>
                    <a:srgbClr val="690505"/>
                  </a:solidFill>
                </a:rPr>
                <a:t>To Become A Dynamic Personality</a:t>
              </a:r>
            </a:p>
          </p:txBody>
        </p:sp>
      </p:grpSp>
      <p:grpSp>
        <p:nvGrpSpPr>
          <p:cNvPr id="9" name="Group 8">
            <a:extLst>
              <a:ext uri="{FF2B5EF4-FFF2-40B4-BE49-F238E27FC236}">
                <a16:creationId xmlns:a16="http://schemas.microsoft.com/office/drawing/2014/main" id="{E5217F8E-12D5-DE78-24C3-91072A347623}"/>
              </a:ext>
            </a:extLst>
          </p:cNvPr>
          <p:cNvGrpSpPr/>
          <p:nvPr/>
        </p:nvGrpSpPr>
        <p:grpSpPr>
          <a:xfrm>
            <a:off x="569167" y="2277402"/>
            <a:ext cx="3257841" cy="2806675"/>
            <a:chOff x="569167" y="2277402"/>
            <a:chExt cx="3257841" cy="2806675"/>
          </a:xfrm>
        </p:grpSpPr>
        <p:pic>
          <p:nvPicPr>
            <p:cNvPr id="10" name="Picture 9">
              <a:extLst>
                <a:ext uri="{FF2B5EF4-FFF2-40B4-BE49-F238E27FC236}">
                  <a16:creationId xmlns:a16="http://schemas.microsoft.com/office/drawing/2014/main" id="{BB395A7D-9021-30E3-0EF1-51CC09FB0BF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69167" y="2277402"/>
              <a:ext cx="3257841" cy="2303196"/>
            </a:xfrm>
            <a:prstGeom prst="rect">
              <a:avLst/>
            </a:prstGeom>
          </p:spPr>
        </p:pic>
        <p:sp>
          <p:nvSpPr>
            <p:cNvPr id="11" name="TextBox 10">
              <a:extLst>
                <a:ext uri="{FF2B5EF4-FFF2-40B4-BE49-F238E27FC236}">
                  <a16:creationId xmlns:a16="http://schemas.microsoft.com/office/drawing/2014/main" id="{E0CE2C0B-6EA6-5CB4-997A-52E3A6D5F623}"/>
                </a:ext>
              </a:extLst>
            </p:cNvPr>
            <p:cNvSpPr txBox="1"/>
            <p:nvPr/>
          </p:nvSpPr>
          <p:spPr>
            <a:xfrm>
              <a:off x="569167" y="4683967"/>
              <a:ext cx="3183196" cy="400110"/>
            </a:xfrm>
            <a:prstGeom prst="rect">
              <a:avLst/>
            </a:prstGeom>
            <a:noFill/>
          </p:spPr>
          <p:txBody>
            <a:bodyPr wrap="square" rtlCol="0">
              <a:spAutoFit/>
            </a:bodyPr>
            <a:lstStyle/>
            <a:p>
              <a:pPr algn="ctr"/>
              <a:r>
                <a:rPr lang="en-US" sz="2000" b="1" dirty="0">
                  <a:solidFill>
                    <a:srgbClr val="690505"/>
                  </a:solidFill>
                </a:rPr>
                <a:t>To Lead With Grace</a:t>
              </a:r>
            </a:p>
          </p:txBody>
        </p:sp>
      </p:grpSp>
    </p:spTree>
    <p:extLst>
      <p:ext uri="{BB962C8B-B14F-4D97-AF65-F5344CB8AC3E}">
        <p14:creationId xmlns:p14="http://schemas.microsoft.com/office/powerpoint/2010/main" val="12205511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erson smiling with a scarf around her neck&#10;&#10;Description automatically generated">
            <a:extLst>
              <a:ext uri="{FF2B5EF4-FFF2-40B4-BE49-F238E27FC236}">
                <a16:creationId xmlns:a16="http://schemas.microsoft.com/office/drawing/2014/main" id="{90B10079-463C-9236-A620-538D08A5E57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802460" y="2117501"/>
            <a:ext cx="2760455" cy="1610266"/>
          </a:xfrm>
          <a:prstGeom prst="rect">
            <a:avLst/>
          </a:prstGeom>
        </p:spPr>
      </p:pic>
      <p:grpSp>
        <p:nvGrpSpPr>
          <p:cNvPr id="15" name="Group 14">
            <a:extLst>
              <a:ext uri="{FF2B5EF4-FFF2-40B4-BE49-F238E27FC236}">
                <a16:creationId xmlns:a16="http://schemas.microsoft.com/office/drawing/2014/main" id="{92D2762E-A8EB-0F85-18B2-B5ACDA14FAE9}"/>
              </a:ext>
            </a:extLst>
          </p:cNvPr>
          <p:cNvGrpSpPr/>
          <p:nvPr/>
        </p:nvGrpSpPr>
        <p:grpSpPr>
          <a:xfrm>
            <a:off x="2689934" y="1452228"/>
            <a:ext cx="7492754" cy="2896353"/>
            <a:chOff x="2689934" y="1666316"/>
            <a:chExt cx="7492754" cy="2896353"/>
          </a:xfrm>
        </p:grpSpPr>
        <p:pic>
          <p:nvPicPr>
            <p:cNvPr id="5" name="Picture 4" descr="A person sitting at a desk&#10;&#10;Description automatically generated">
              <a:extLst>
                <a:ext uri="{FF2B5EF4-FFF2-40B4-BE49-F238E27FC236}">
                  <a16:creationId xmlns:a16="http://schemas.microsoft.com/office/drawing/2014/main" id="{B5A8F2BA-3A23-056A-B9F9-C6833DCFB40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150653" y="2323322"/>
              <a:ext cx="4298993" cy="2239347"/>
            </a:xfrm>
            <a:prstGeom prst="rect">
              <a:avLst/>
            </a:prstGeom>
          </p:spPr>
        </p:pic>
        <p:sp>
          <p:nvSpPr>
            <p:cNvPr id="6" name="TextBox 5">
              <a:extLst>
                <a:ext uri="{FF2B5EF4-FFF2-40B4-BE49-F238E27FC236}">
                  <a16:creationId xmlns:a16="http://schemas.microsoft.com/office/drawing/2014/main" id="{09F71FB1-4F60-E8BE-45D8-AB8478C1B966}"/>
                </a:ext>
              </a:extLst>
            </p:cNvPr>
            <p:cNvSpPr txBox="1"/>
            <p:nvPr/>
          </p:nvSpPr>
          <p:spPr>
            <a:xfrm>
              <a:off x="2689934" y="1666316"/>
              <a:ext cx="7492754" cy="461665"/>
            </a:xfrm>
            <a:prstGeom prst="rect">
              <a:avLst/>
            </a:prstGeom>
            <a:noFill/>
          </p:spPr>
          <p:txBody>
            <a:bodyPr wrap="square" rtlCol="0">
              <a:spAutoFit/>
            </a:bodyPr>
            <a:lstStyle/>
            <a:p>
              <a:r>
                <a:rPr lang="en-US" sz="2400" b="1" u="sng" dirty="0">
                  <a:solidFill>
                    <a:srgbClr val="690505"/>
                  </a:solidFill>
                </a:rPr>
                <a:t>15th and Current President – Madam </a:t>
              </a:r>
              <a:r>
                <a:rPr lang="en-US" sz="2400" b="1" u="sng" dirty="0" err="1">
                  <a:solidFill>
                    <a:srgbClr val="690505"/>
                  </a:solidFill>
                </a:rPr>
                <a:t>Droupadi</a:t>
              </a:r>
              <a:r>
                <a:rPr lang="en-US" sz="2400" b="1" u="sng" dirty="0">
                  <a:solidFill>
                    <a:srgbClr val="690505"/>
                  </a:solidFill>
                </a:rPr>
                <a:t> </a:t>
              </a:r>
              <a:r>
                <a:rPr lang="en-US" sz="2400" b="1" u="sng" dirty="0" err="1">
                  <a:solidFill>
                    <a:srgbClr val="690505"/>
                  </a:solidFill>
                </a:rPr>
                <a:t>Murmu</a:t>
              </a:r>
              <a:endParaRPr lang="en-US" sz="2400" b="1" u="sng" dirty="0">
                <a:solidFill>
                  <a:srgbClr val="690505"/>
                </a:solidFill>
              </a:endParaRPr>
            </a:p>
          </p:txBody>
        </p:sp>
      </p:grpSp>
      <p:pic>
        <p:nvPicPr>
          <p:cNvPr id="8" name="Picture 7" descr="A person smiling in a sari&#10;&#10;Description automatically generated">
            <a:extLst>
              <a:ext uri="{FF2B5EF4-FFF2-40B4-BE49-F238E27FC236}">
                <a16:creationId xmlns:a16="http://schemas.microsoft.com/office/drawing/2014/main" id="{7B1313D5-097A-21DA-482F-B2ED9D15C91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29085" y="4502359"/>
            <a:ext cx="2946104" cy="1953520"/>
          </a:xfrm>
          <a:prstGeom prst="rect">
            <a:avLst/>
          </a:prstGeom>
        </p:spPr>
      </p:pic>
      <p:pic>
        <p:nvPicPr>
          <p:cNvPr id="10" name="Picture 9" descr="A person wearing glasses and a vest&#10;&#10;Description automatically generated">
            <a:extLst>
              <a:ext uri="{FF2B5EF4-FFF2-40B4-BE49-F238E27FC236}">
                <a16:creationId xmlns:a16="http://schemas.microsoft.com/office/drawing/2014/main" id="{E37D5F55-97B4-0FE9-8997-6F62196E5484}"/>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59743" y="2109234"/>
            <a:ext cx="2030191" cy="2030191"/>
          </a:xfrm>
          <a:prstGeom prst="rect">
            <a:avLst/>
          </a:prstGeom>
        </p:spPr>
      </p:pic>
      <p:pic>
        <p:nvPicPr>
          <p:cNvPr id="12" name="Picture 11" descr="A person speaking into a microphone&#10;&#10;Description automatically generated">
            <a:extLst>
              <a:ext uri="{FF2B5EF4-FFF2-40B4-BE49-F238E27FC236}">
                <a16:creationId xmlns:a16="http://schemas.microsoft.com/office/drawing/2014/main" id="{7AE8F0EF-98D3-B650-3E4D-F32891079F7F}"/>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9795515" y="3931375"/>
            <a:ext cx="1767400" cy="1767400"/>
          </a:xfrm>
          <a:prstGeom prst="rect">
            <a:avLst/>
          </a:prstGeom>
        </p:spPr>
      </p:pic>
      <p:sp>
        <p:nvSpPr>
          <p:cNvPr id="13" name="TextBox 12">
            <a:extLst>
              <a:ext uri="{FF2B5EF4-FFF2-40B4-BE49-F238E27FC236}">
                <a16:creationId xmlns:a16="http://schemas.microsoft.com/office/drawing/2014/main" id="{4BAFED74-A431-51AE-5173-9BBE9D81EA22}"/>
              </a:ext>
            </a:extLst>
          </p:cNvPr>
          <p:cNvSpPr txBox="1"/>
          <p:nvPr/>
        </p:nvSpPr>
        <p:spPr>
          <a:xfrm>
            <a:off x="1180729" y="215172"/>
            <a:ext cx="9072979" cy="646331"/>
          </a:xfrm>
          <a:prstGeom prst="rect">
            <a:avLst/>
          </a:prstGeom>
          <a:noFill/>
        </p:spPr>
        <p:txBody>
          <a:bodyPr wrap="square" rtlCol="0">
            <a:spAutoFit/>
          </a:bodyPr>
          <a:lstStyle/>
          <a:p>
            <a:pPr algn="ctr"/>
            <a:r>
              <a:rPr lang="en-US" sz="3600" b="1" u="sng" dirty="0">
                <a:solidFill>
                  <a:srgbClr val="690505"/>
                </a:solidFill>
              </a:rPr>
              <a:t>WOMEN EMPOWERMENT AT WORKPLACES</a:t>
            </a:r>
          </a:p>
        </p:txBody>
      </p:sp>
      <p:sp>
        <p:nvSpPr>
          <p:cNvPr id="14" name="TextBox 13">
            <a:extLst>
              <a:ext uri="{FF2B5EF4-FFF2-40B4-BE49-F238E27FC236}">
                <a16:creationId xmlns:a16="http://schemas.microsoft.com/office/drawing/2014/main" id="{FAA37220-5096-EF30-7B0B-827500070595}"/>
              </a:ext>
            </a:extLst>
          </p:cNvPr>
          <p:cNvSpPr txBox="1"/>
          <p:nvPr/>
        </p:nvSpPr>
        <p:spPr>
          <a:xfrm>
            <a:off x="6640497" y="808866"/>
            <a:ext cx="4660776" cy="461665"/>
          </a:xfrm>
          <a:prstGeom prst="rect">
            <a:avLst/>
          </a:prstGeom>
          <a:noFill/>
        </p:spPr>
        <p:txBody>
          <a:bodyPr wrap="square" rtlCol="0">
            <a:spAutoFit/>
          </a:bodyPr>
          <a:lstStyle/>
          <a:p>
            <a:r>
              <a:rPr lang="en-US" sz="2400" dirty="0">
                <a:solidFill>
                  <a:srgbClr val="690505"/>
                </a:solidFill>
              </a:rPr>
              <a:t>- Who have shown the way for us…</a:t>
            </a:r>
          </a:p>
        </p:txBody>
      </p:sp>
      <p:pic>
        <p:nvPicPr>
          <p:cNvPr id="17" name="Picture 16" descr="A group of women's faces&#10;&#10;Description automatically generated">
            <a:extLst>
              <a:ext uri="{FF2B5EF4-FFF2-40B4-BE49-F238E27FC236}">
                <a16:creationId xmlns:a16="http://schemas.microsoft.com/office/drawing/2014/main" id="{CA03D69D-CE48-5651-F94A-CE79F4DBE7EA}"/>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4039014" y="4502359"/>
            <a:ext cx="4522270" cy="1953520"/>
          </a:xfrm>
          <a:prstGeom prst="rect">
            <a:avLst/>
          </a:prstGeom>
        </p:spPr>
      </p:pic>
    </p:spTree>
    <p:extLst>
      <p:ext uri="{BB962C8B-B14F-4D97-AF65-F5344CB8AC3E}">
        <p14:creationId xmlns:p14="http://schemas.microsoft.com/office/powerpoint/2010/main" val="23385015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8"/>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0"/>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2"/>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1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A picture containing text, water, yellow, orange&#10;&#10;Description automatically generated">
            <a:extLst>
              <a:ext uri="{FF2B5EF4-FFF2-40B4-BE49-F238E27FC236}">
                <a16:creationId xmlns:a16="http://schemas.microsoft.com/office/drawing/2014/main" id="{92DEB275-7869-4F95-A0DA-6EFACF7EF93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3" name="Picture 2" descr="A picture containing logo&#10;&#10;Description automatically generated">
            <a:extLst>
              <a:ext uri="{FF2B5EF4-FFF2-40B4-BE49-F238E27FC236}">
                <a16:creationId xmlns:a16="http://schemas.microsoft.com/office/drawing/2014/main" id="{CB04A428-2D7F-4BA8-9A02-6A489870A53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514470" y="6089685"/>
            <a:ext cx="2380952" cy="571429"/>
          </a:xfrm>
          <a:prstGeom prst="rect">
            <a:avLst/>
          </a:prstGeom>
        </p:spPr>
      </p:pic>
      <p:sp>
        <p:nvSpPr>
          <p:cNvPr id="2" name="TextBox 1">
            <a:extLst>
              <a:ext uri="{FF2B5EF4-FFF2-40B4-BE49-F238E27FC236}">
                <a16:creationId xmlns:a16="http://schemas.microsoft.com/office/drawing/2014/main" id="{7D90DACA-22C8-2A10-DB99-0E819A98555C}"/>
              </a:ext>
            </a:extLst>
          </p:cNvPr>
          <p:cNvSpPr txBox="1"/>
          <p:nvPr/>
        </p:nvSpPr>
        <p:spPr>
          <a:xfrm>
            <a:off x="1083075" y="332509"/>
            <a:ext cx="10368131" cy="523220"/>
          </a:xfrm>
          <a:prstGeom prst="rect">
            <a:avLst/>
          </a:prstGeom>
          <a:noFill/>
        </p:spPr>
        <p:txBody>
          <a:bodyPr wrap="square" rtlCol="0">
            <a:spAutoFit/>
          </a:bodyPr>
          <a:lstStyle/>
          <a:p>
            <a:pPr algn="ctr"/>
            <a:r>
              <a:rPr lang="en-IN" sz="2800" b="1" u="sng" dirty="0">
                <a:solidFill>
                  <a:srgbClr val="690505"/>
                </a:solidFill>
              </a:rPr>
              <a:t>The </a:t>
            </a:r>
            <a:r>
              <a:rPr lang="en-IN" sz="2800" b="1" u="sng" dirty="0">
                <a:solidFill>
                  <a:srgbClr val="FF0000"/>
                </a:solidFill>
                <a:effectLst>
                  <a:outerShdw blurRad="38100" dist="38100" dir="2700000" algn="tl">
                    <a:srgbClr val="000000">
                      <a:alpha val="43137"/>
                    </a:srgbClr>
                  </a:outerShdw>
                </a:effectLst>
              </a:rPr>
              <a:t>BRAND</a:t>
            </a:r>
            <a:r>
              <a:rPr lang="en-IN" sz="2800" b="1" u="sng" dirty="0">
                <a:solidFill>
                  <a:srgbClr val="690505"/>
                </a:solidFill>
              </a:rPr>
              <a:t> that Originated, after I Discovering </a:t>
            </a:r>
            <a:r>
              <a:rPr lang="en-IN" sz="2800" b="1" u="sng" dirty="0">
                <a:solidFill>
                  <a:schemeClr val="accent1">
                    <a:lumMod val="75000"/>
                  </a:schemeClr>
                </a:solidFill>
                <a:effectLst>
                  <a:outerShdw blurRad="38100" dist="38100" dir="2700000" algn="tl">
                    <a:srgbClr val="000000">
                      <a:alpha val="43137"/>
                    </a:srgbClr>
                  </a:outerShdw>
                </a:effectLst>
              </a:rPr>
              <a:t>My WORTHINESS</a:t>
            </a:r>
          </a:p>
        </p:txBody>
      </p:sp>
    </p:spTree>
    <p:extLst>
      <p:ext uri="{BB962C8B-B14F-4D97-AF65-F5344CB8AC3E}">
        <p14:creationId xmlns:p14="http://schemas.microsoft.com/office/powerpoint/2010/main" val="15266324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p:cNvPicPr>
            <a:picLocks noChangeAspect="1"/>
          </p:cNvPicPr>
          <p:nvPr/>
        </p:nvPicPr>
        <p:blipFill>
          <a:blip r:embed="rId2"/>
          <a:srcRect/>
          <a:stretch>
            <a:fillRect/>
          </a:stretch>
        </p:blipFill>
        <p:spPr>
          <a:xfrm>
            <a:off x="339171" y="2032934"/>
            <a:ext cx="2709822" cy="1798644"/>
          </a:xfrm>
          <a:prstGeom prst="rect">
            <a:avLst/>
          </a:prstGeom>
        </p:spPr>
      </p:pic>
      <p:pic>
        <p:nvPicPr>
          <p:cNvPr id="5" name="Picture 5"/>
          <p:cNvPicPr>
            <a:picLocks noChangeAspect="1"/>
          </p:cNvPicPr>
          <p:nvPr/>
        </p:nvPicPr>
        <p:blipFill>
          <a:blip r:embed="rId3"/>
          <a:srcRect/>
          <a:stretch>
            <a:fillRect/>
          </a:stretch>
        </p:blipFill>
        <p:spPr>
          <a:xfrm>
            <a:off x="7133154" y="5008569"/>
            <a:ext cx="2048081" cy="1364534"/>
          </a:xfrm>
          <a:prstGeom prst="rect">
            <a:avLst/>
          </a:prstGeom>
        </p:spPr>
      </p:pic>
      <p:sp>
        <p:nvSpPr>
          <p:cNvPr id="11" name="TextBox 11"/>
          <p:cNvSpPr txBox="1"/>
          <p:nvPr/>
        </p:nvSpPr>
        <p:spPr>
          <a:xfrm>
            <a:off x="901216" y="562442"/>
            <a:ext cx="6808527" cy="586058"/>
          </a:xfrm>
          <a:prstGeom prst="rect">
            <a:avLst/>
          </a:prstGeom>
        </p:spPr>
        <p:txBody>
          <a:bodyPr lIns="0" tIns="0" rIns="0" bIns="0" rtlCol="0" anchor="t">
            <a:spAutoFit/>
          </a:bodyPr>
          <a:lstStyle/>
          <a:p>
            <a:pPr algn="ctr">
              <a:lnSpc>
                <a:spcPts val="4854"/>
              </a:lnSpc>
            </a:pPr>
            <a:endParaRPr lang="en-US" sz="3467" dirty="0">
              <a:solidFill>
                <a:srgbClr val="FFFFFF"/>
              </a:solidFill>
              <a:latin typeface="Open Sans Bold"/>
            </a:endParaRPr>
          </a:p>
        </p:txBody>
      </p:sp>
      <p:pic>
        <p:nvPicPr>
          <p:cNvPr id="13" name="Picture 12" descr="A group of people posing for a photo&#10;&#10;Description automatically generated">
            <a:extLst>
              <a:ext uri="{FF2B5EF4-FFF2-40B4-BE49-F238E27FC236}">
                <a16:creationId xmlns:a16="http://schemas.microsoft.com/office/drawing/2014/main" id="{DE2D0CD0-D8AE-4FDD-A7B4-6B67A0B6CD3B}"/>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02594" y="4185097"/>
            <a:ext cx="2009761" cy="1444723"/>
          </a:xfrm>
          <a:prstGeom prst="rect">
            <a:avLst/>
          </a:prstGeom>
        </p:spPr>
      </p:pic>
      <p:sp>
        <p:nvSpPr>
          <p:cNvPr id="2" name="TextBox 1">
            <a:extLst>
              <a:ext uri="{FF2B5EF4-FFF2-40B4-BE49-F238E27FC236}">
                <a16:creationId xmlns:a16="http://schemas.microsoft.com/office/drawing/2014/main" id="{D6E82478-FC45-455B-9B1D-14312575EB7A}"/>
              </a:ext>
            </a:extLst>
          </p:cNvPr>
          <p:cNvSpPr txBox="1"/>
          <p:nvPr/>
        </p:nvSpPr>
        <p:spPr>
          <a:xfrm>
            <a:off x="2183754" y="984431"/>
            <a:ext cx="6829165" cy="420564"/>
          </a:xfrm>
          <a:prstGeom prst="rect">
            <a:avLst/>
          </a:prstGeom>
          <a:noFill/>
        </p:spPr>
        <p:txBody>
          <a:bodyPr wrap="square" rtlCol="0">
            <a:spAutoFit/>
          </a:bodyPr>
          <a:lstStyle/>
          <a:p>
            <a:r>
              <a:rPr lang="en-IN" sz="2133" b="1" u="sng" dirty="0">
                <a:solidFill>
                  <a:srgbClr val="690505"/>
                </a:solidFill>
              </a:rPr>
              <a:t>I am yet work in progress, always learning &amp; implementing</a:t>
            </a:r>
          </a:p>
        </p:txBody>
      </p:sp>
      <p:grpSp>
        <p:nvGrpSpPr>
          <p:cNvPr id="3" name="Group 2">
            <a:extLst>
              <a:ext uri="{FF2B5EF4-FFF2-40B4-BE49-F238E27FC236}">
                <a16:creationId xmlns:a16="http://schemas.microsoft.com/office/drawing/2014/main" id="{F8C8E749-BE33-48AE-AF62-22A504C48EB0}"/>
              </a:ext>
            </a:extLst>
          </p:cNvPr>
          <p:cNvGrpSpPr/>
          <p:nvPr/>
        </p:nvGrpSpPr>
        <p:grpSpPr>
          <a:xfrm>
            <a:off x="1121568" y="148916"/>
            <a:ext cx="7522685" cy="896685"/>
            <a:chOff x="808515" y="457642"/>
            <a:chExt cx="7522685" cy="896685"/>
          </a:xfrm>
        </p:grpSpPr>
        <p:grpSp>
          <p:nvGrpSpPr>
            <p:cNvPr id="9" name="Group 9"/>
            <p:cNvGrpSpPr/>
            <p:nvPr/>
          </p:nvGrpSpPr>
          <p:grpSpPr>
            <a:xfrm>
              <a:off x="808515" y="457642"/>
              <a:ext cx="7522685" cy="896685"/>
              <a:chOff x="0" y="0"/>
              <a:chExt cx="4843486" cy="774870"/>
            </a:xfrm>
          </p:grpSpPr>
          <p:sp>
            <p:nvSpPr>
              <p:cNvPr id="10" name="Freeform 10"/>
              <p:cNvSpPr/>
              <p:nvPr/>
            </p:nvSpPr>
            <p:spPr>
              <a:xfrm>
                <a:off x="0" y="0"/>
                <a:ext cx="4843486" cy="774870"/>
              </a:xfrm>
              <a:custGeom>
                <a:avLst/>
                <a:gdLst/>
                <a:ahLst/>
                <a:cxnLst/>
                <a:rect l="l" t="t" r="r" b="b"/>
                <a:pathLst>
                  <a:path w="4843486" h="774870">
                    <a:moveTo>
                      <a:pt x="4719026" y="774870"/>
                    </a:moveTo>
                    <a:lnTo>
                      <a:pt x="124460" y="774870"/>
                    </a:lnTo>
                    <a:cubicBezTo>
                      <a:pt x="55880" y="774870"/>
                      <a:pt x="0" y="718990"/>
                      <a:pt x="0" y="650410"/>
                    </a:cubicBezTo>
                    <a:lnTo>
                      <a:pt x="0" y="124460"/>
                    </a:lnTo>
                    <a:cubicBezTo>
                      <a:pt x="0" y="55880"/>
                      <a:pt x="55880" y="0"/>
                      <a:pt x="124460" y="0"/>
                    </a:cubicBezTo>
                    <a:lnTo>
                      <a:pt x="4719026" y="0"/>
                    </a:lnTo>
                    <a:cubicBezTo>
                      <a:pt x="4787606" y="0"/>
                      <a:pt x="4843486" y="55880"/>
                      <a:pt x="4843486" y="124460"/>
                    </a:cubicBezTo>
                    <a:lnTo>
                      <a:pt x="4843486" y="650410"/>
                    </a:lnTo>
                    <a:cubicBezTo>
                      <a:pt x="4843486" y="718990"/>
                      <a:pt x="4787606" y="774870"/>
                      <a:pt x="4719026" y="774870"/>
                    </a:cubicBezTo>
                    <a:close/>
                  </a:path>
                </a:pathLst>
              </a:custGeom>
              <a:solidFill>
                <a:srgbClr val="DC3C4D"/>
              </a:solidFill>
            </p:spPr>
          </p:sp>
        </p:grpSp>
        <p:sp>
          <p:nvSpPr>
            <p:cNvPr id="8" name="TextBox 7">
              <a:extLst>
                <a:ext uri="{FF2B5EF4-FFF2-40B4-BE49-F238E27FC236}">
                  <a16:creationId xmlns:a16="http://schemas.microsoft.com/office/drawing/2014/main" id="{7123B9ED-EB0E-4245-8867-5125CD9C2E08}"/>
                </a:ext>
              </a:extLst>
            </p:cNvPr>
            <p:cNvSpPr txBox="1"/>
            <p:nvPr/>
          </p:nvSpPr>
          <p:spPr>
            <a:xfrm>
              <a:off x="901216" y="560041"/>
              <a:ext cx="6808527" cy="707886"/>
            </a:xfrm>
            <a:prstGeom prst="rect">
              <a:avLst/>
            </a:prstGeom>
            <a:noFill/>
          </p:spPr>
          <p:txBody>
            <a:bodyPr wrap="square" rtlCol="0">
              <a:spAutoFit/>
            </a:bodyPr>
            <a:lstStyle/>
            <a:p>
              <a:pPr algn="ctr"/>
              <a:r>
                <a:rPr lang="en-IN" sz="4000" b="1" dirty="0">
                  <a:solidFill>
                    <a:schemeClr val="bg1"/>
                  </a:solidFill>
                </a:rPr>
                <a:t>The Journey Has Not Been Easy</a:t>
              </a:r>
            </a:p>
          </p:txBody>
        </p:sp>
      </p:grpSp>
      <p:pic>
        <p:nvPicPr>
          <p:cNvPr id="7" name="Picture 6" descr="A collage of a person&#10;&#10;Description automatically generated with low confidence">
            <a:extLst>
              <a:ext uri="{FF2B5EF4-FFF2-40B4-BE49-F238E27FC236}">
                <a16:creationId xmlns:a16="http://schemas.microsoft.com/office/drawing/2014/main" id="{5E79733D-079C-403F-A680-DD550FF2D0B9}"/>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539786" y="4569313"/>
            <a:ext cx="2393467" cy="1346325"/>
          </a:xfrm>
          <a:prstGeom prst="rect">
            <a:avLst/>
          </a:prstGeom>
        </p:spPr>
      </p:pic>
      <p:sp>
        <p:nvSpPr>
          <p:cNvPr id="30" name="TextBox 29">
            <a:extLst>
              <a:ext uri="{FF2B5EF4-FFF2-40B4-BE49-F238E27FC236}">
                <a16:creationId xmlns:a16="http://schemas.microsoft.com/office/drawing/2014/main" id="{3E7E3EFB-5747-467C-8F4A-B54F20B62053}"/>
              </a:ext>
            </a:extLst>
          </p:cNvPr>
          <p:cNvSpPr txBox="1"/>
          <p:nvPr/>
        </p:nvSpPr>
        <p:spPr>
          <a:xfrm>
            <a:off x="7609017" y="4582836"/>
            <a:ext cx="1716933" cy="369332"/>
          </a:xfrm>
          <a:prstGeom prst="rect">
            <a:avLst/>
          </a:prstGeom>
          <a:noFill/>
        </p:spPr>
        <p:txBody>
          <a:bodyPr wrap="square" rtlCol="0">
            <a:spAutoFit/>
          </a:bodyPr>
          <a:lstStyle/>
          <a:p>
            <a:r>
              <a:rPr lang="en-IN" dirty="0">
                <a:solidFill>
                  <a:srgbClr val="690505"/>
                </a:solidFill>
              </a:rPr>
              <a:t>My Journey</a:t>
            </a:r>
          </a:p>
        </p:txBody>
      </p:sp>
      <p:cxnSp>
        <p:nvCxnSpPr>
          <p:cNvPr id="16" name="Straight Arrow Connector 15">
            <a:extLst>
              <a:ext uri="{FF2B5EF4-FFF2-40B4-BE49-F238E27FC236}">
                <a16:creationId xmlns:a16="http://schemas.microsoft.com/office/drawing/2014/main" id="{877A09B8-2BE7-40F2-8DC4-2E3E34F510A5}"/>
              </a:ext>
            </a:extLst>
          </p:cNvPr>
          <p:cNvCxnSpPr>
            <a:cxnSpLocks/>
          </p:cNvCxnSpPr>
          <p:nvPr/>
        </p:nvCxnSpPr>
        <p:spPr>
          <a:xfrm flipV="1">
            <a:off x="4864082" y="1880907"/>
            <a:ext cx="4602908" cy="4821973"/>
          </a:xfrm>
          <a:prstGeom prst="straightConnector1">
            <a:avLst/>
          </a:prstGeom>
          <a:ln w="38100">
            <a:solidFill>
              <a:srgbClr val="690505"/>
            </a:solidFill>
            <a:tailEnd type="triangle"/>
          </a:ln>
        </p:spPr>
        <p:style>
          <a:lnRef idx="1">
            <a:schemeClr val="accent1"/>
          </a:lnRef>
          <a:fillRef idx="0">
            <a:schemeClr val="accent1"/>
          </a:fillRef>
          <a:effectRef idx="0">
            <a:schemeClr val="accent1"/>
          </a:effectRef>
          <a:fontRef idx="minor">
            <a:schemeClr val="tx1"/>
          </a:fontRef>
        </p:style>
      </p:cxnSp>
      <p:pic>
        <p:nvPicPr>
          <p:cNvPr id="21" name="Picture 20" descr="Shape&#10;&#10;Description automatically generated with low confidence">
            <a:extLst>
              <a:ext uri="{FF2B5EF4-FFF2-40B4-BE49-F238E27FC236}">
                <a16:creationId xmlns:a16="http://schemas.microsoft.com/office/drawing/2014/main" id="{0A299921-CE90-4C75-91FF-512D6F21C59B}"/>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4100023" y="4926569"/>
            <a:ext cx="2107451" cy="2107451"/>
          </a:xfrm>
          <a:prstGeom prst="rect">
            <a:avLst/>
          </a:prstGeom>
        </p:spPr>
      </p:pic>
      <p:pic>
        <p:nvPicPr>
          <p:cNvPr id="24" name="Picture 23" descr="Shape&#10;&#10;Description automatically generated with low confidence">
            <a:extLst>
              <a:ext uri="{FF2B5EF4-FFF2-40B4-BE49-F238E27FC236}">
                <a16:creationId xmlns:a16="http://schemas.microsoft.com/office/drawing/2014/main" id="{BDAE7B21-0D9D-4EDF-B038-59D8FC1ADF51}"/>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5753912" y="3172884"/>
            <a:ext cx="2197366" cy="2197366"/>
          </a:xfrm>
          <a:prstGeom prst="rect">
            <a:avLst/>
          </a:prstGeom>
        </p:spPr>
      </p:pic>
      <p:pic>
        <p:nvPicPr>
          <p:cNvPr id="25" name="Picture 24" descr="Shape&#10;&#10;Description automatically generated with low confidence">
            <a:extLst>
              <a:ext uri="{FF2B5EF4-FFF2-40B4-BE49-F238E27FC236}">
                <a16:creationId xmlns:a16="http://schemas.microsoft.com/office/drawing/2014/main" id="{4703DABC-302A-49D3-9EE1-ADF244F1B331}"/>
              </a:ext>
            </a:extLst>
          </p:cNvPr>
          <p:cNvPicPr>
            <a:picLocks noChangeAspect="1"/>
          </p:cNvPicPr>
          <p:nvPr/>
        </p:nvPicPr>
        <p:blipFill rotWithShape="1">
          <a:blip r:embed="rId6">
            <a:extLst>
              <a:ext uri="{28A0092B-C50C-407E-A947-70E740481C1C}">
                <a14:useLocalDpi xmlns:a14="http://schemas.microsoft.com/office/drawing/2010/main" val="0"/>
              </a:ext>
            </a:extLst>
          </a:blip>
          <a:srcRect t="29179" r="39957"/>
          <a:stretch/>
        </p:blipFill>
        <p:spPr>
          <a:xfrm>
            <a:off x="9207915" y="96218"/>
            <a:ext cx="1524908" cy="1798644"/>
          </a:xfrm>
          <a:prstGeom prst="rect">
            <a:avLst/>
          </a:prstGeom>
        </p:spPr>
      </p:pic>
      <p:sp>
        <p:nvSpPr>
          <p:cNvPr id="29" name="Right Brace 28">
            <a:extLst>
              <a:ext uri="{FF2B5EF4-FFF2-40B4-BE49-F238E27FC236}">
                <a16:creationId xmlns:a16="http://schemas.microsoft.com/office/drawing/2014/main" id="{EF9137C1-9CB7-4552-8140-B78BF72AE949}"/>
              </a:ext>
            </a:extLst>
          </p:cNvPr>
          <p:cNvSpPr/>
          <p:nvPr/>
        </p:nvSpPr>
        <p:spPr>
          <a:xfrm rot="13337130" flipH="1">
            <a:off x="7332357" y="1489112"/>
            <a:ext cx="366215" cy="6093768"/>
          </a:xfrm>
          <a:prstGeom prst="rightBrace">
            <a:avLst>
              <a:gd name="adj1" fmla="val 8333"/>
              <a:gd name="adj2" fmla="val 51668"/>
            </a:avLst>
          </a:prstGeom>
          <a:ln w="19050">
            <a:solidFill>
              <a:srgbClr val="690505"/>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IN"/>
          </a:p>
        </p:txBody>
      </p:sp>
      <p:pic>
        <p:nvPicPr>
          <p:cNvPr id="15" name="Picture 14" descr="Shape&#10;&#10;Description automatically generated with low confidence">
            <a:extLst>
              <a:ext uri="{FF2B5EF4-FFF2-40B4-BE49-F238E27FC236}">
                <a16:creationId xmlns:a16="http://schemas.microsoft.com/office/drawing/2014/main" id="{438148AE-E989-C258-790B-8A685CCBEB26}"/>
              </a:ext>
            </a:extLst>
          </p:cNvPr>
          <p:cNvPicPr>
            <a:picLocks noChangeAspect="1"/>
          </p:cNvPicPr>
          <p:nvPr/>
        </p:nvPicPr>
        <p:blipFill rotWithShape="1">
          <a:blip r:embed="rId6">
            <a:extLst>
              <a:ext uri="{28A0092B-C50C-407E-A947-70E740481C1C}">
                <a14:useLocalDpi xmlns:a14="http://schemas.microsoft.com/office/drawing/2010/main" val="0"/>
              </a:ext>
            </a:extLst>
          </a:blip>
          <a:srcRect l="1783" t="78283" r="40563" b="8158"/>
          <a:stretch/>
        </p:blipFill>
        <p:spPr>
          <a:xfrm>
            <a:off x="10519414" y="-140606"/>
            <a:ext cx="1464232" cy="344347"/>
          </a:xfrm>
          <a:prstGeom prst="rect">
            <a:avLst/>
          </a:prstGeom>
        </p:spPr>
      </p:pic>
      <p:grpSp>
        <p:nvGrpSpPr>
          <p:cNvPr id="73" name="Group 72">
            <a:extLst>
              <a:ext uri="{FF2B5EF4-FFF2-40B4-BE49-F238E27FC236}">
                <a16:creationId xmlns:a16="http://schemas.microsoft.com/office/drawing/2014/main" id="{6F38FD20-2BBF-3D82-D478-1FC2A6FC5DA4}"/>
              </a:ext>
            </a:extLst>
          </p:cNvPr>
          <p:cNvGrpSpPr/>
          <p:nvPr/>
        </p:nvGrpSpPr>
        <p:grpSpPr>
          <a:xfrm>
            <a:off x="6375525" y="1725905"/>
            <a:ext cx="2067390" cy="841895"/>
            <a:chOff x="6342533" y="1769942"/>
            <a:chExt cx="2067390" cy="841895"/>
          </a:xfrm>
        </p:grpSpPr>
        <p:grpSp>
          <p:nvGrpSpPr>
            <p:cNvPr id="72" name="Group 71">
              <a:extLst>
                <a:ext uri="{FF2B5EF4-FFF2-40B4-BE49-F238E27FC236}">
                  <a16:creationId xmlns:a16="http://schemas.microsoft.com/office/drawing/2014/main" id="{45CDD89B-C4F9-F110-E50E-35E96E56CA38}"/>
                </a:ext>
              </a:extLst>
            </p:cNvPr>
            <p:cNvGrpSpPr/>
            <p:nvPr/>
          </p:nvGrpSpPr>
          <p:grpSpPr>
            <a:xfrm>
              <a:off x="7052672" y="1769942"/>
              <a:ext cx="1357251" cy="841895"/>
              <a:chOff x="10412638" y="323273"/>
              <a:chExt cx="1708133" cy="1184207"/>
            </a:xfrm>
          </p:grpSpPr>
          <p:pic>
            <p:nvPicPr>
              <p:cNvPr id="18" name="Picture 17" descr="Graphical user interface, application&#10;&#10;Description automatically generated">
                <a:extLst>
                  <a:ext uri="{FF2B5EF4-FFF2-40B4-BE49-F238E27FC236}">
                    <a16:creationId xmlns:a16="http://schemas.microsoft.com/office/drawing/2014/main" id="{5C52E16C-17CF-6A97-051A-677DFA1E9D62}"/>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0412638" y="403926"/>
                <a:ext cx="630357" cy="903090"/>
              </a:xfrm>
              <a:prstGeom prst="rect">
                <a:avLst/>
              </a:prstGeom>
            </p:spPr>
          </p:pic>
          <p:pic>
            <p:nvPicPr>
              <p:cNvPr id="20" name="Picture 19" descr="Graphical user interface&#10;&#10;Description automatically generated">
                <a:extLst>
                  <a:ext uri="{FF2B5EF4-FFF2-40B4-BE49-F238E27FC236}">
                    <a16:creationId xmlns:a16="http://schemas.microsoft.com/office/drawing/2014/main" id="{24DFF241-A5DE-BF3A-4BAE-584052F40BCC}"/>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10836381" y="323273"/>
                <a:ext cx="1284390" cy="1184207"/>
              </a:xfrm>
              <a:prstGeom prst="rect">
                <a:avLst/>
              </a:prstGeom>
            </p:spPr>
          </p:pic>
        </p:grpSp>
        <p:sp>
          <p:nvSpPr>
            <p:cNvPr id="43" name="TextBox 42">
              <a:extLst>
                <a:ext uri="{FF2B5EF4-FFF2-40B4-BE49-F238E27FC236}">
                  <a16:creationId xmlns:a16="http://schemas.microsoft.com/office/drawing/2014/main" id="{E190C5CC-7A5C-CD6A-BCB5-3C190F7CEBF0}"/>
                </a:ext>
              </a:extLst>
            </p:cNvPr>
            <p:cNvSpPr txBox="1"/>
            <p:nvPr/>
          </p:nvSpPr>
          <p:spPr>
            <a:xfrm>
              <a:off x="6342533" y="2066548"/>
              <a:ext cx="743514" cy="338554"/>
            </a:xfrm>
            <a:prstGeom prst="rect">
              <a:avLst/>
            </a:prstGeom>
            <a:noFill/>
          </p:spPr>
          <p:txBody>
            <a:bodyPr wrap="square" rtlCol="0">
              <a:spAutoFit/>
            </a:bodyPr>
            <a:lstStyle/>
            <a:p>
              <a:r>
                <a:rPr lang="en-IN" sz="1600" b="1" dirty="0">
                  <a:solidFill>
                    <a:srgbClr val="210866"/>
                  </a:solidFill>
                </a:rPr>
                <a:t>2022</a:t>
              </a:r>
              <a:r>
                <a:rPr lang="en-IN" sz="1600" dirty="0">
                  <a:solidFill>
                    <a:srgbClr val="210866"/>
                  </a:solidFill>
                </a:rPr>
                <a:t> -</a:t>
              </a:r>
            </a:p>
          </p:txBody>
        </p:sp>
      </p:grpSp>
      <p:grpSp>
        <p:nvGrpSpPr>
          <p:cNvPr id="14" name="Group 13">
            <a:extLst>
              <a:ext uri="{FF2B5EF4-FFF2-40B4-BE49-F238E27FC236}">
                <a16:creationId xmlns:a16="http://schemas.microsoft.com/office/drawing/2014/main" id="{46CBDF11-7B30-1246-688D-6E9344CEB27F}"/>
              </a:ext>
            </a:extLst>
          </p:cNvPr>
          <p:cNvGrpSpPr/>
          <p:nvPr/>
        </p:nvGrpSpPr>
        <p:grpSpPr>
          <a:xfrm>
            <a:off x="1287618" y="5931432"/>
            <a:ext cx="3114444" cy="851108"/>
            <a:chOff x="1422995" y="5742367"/>
            <a:chExt cx="3114444" cy="851108"/>
          </a:xfrm>
        </p:grpSpPr>
        <p:sp>
          <p:nvSpPr>
            <p:cNvPr id="31" name="TextBox 30">
              <a:extLst>
                <a:ext uri="{FF2B5EF4-FFF2-40B4-BE49-F238E27FC236}">
                  <a16:creationId xmlns:a16="http://schemas.microsoft.com/office/drawing/2014/main" id="{798F8E80-6B41-4326-9A71-1E9688AD4030}"/>
                </a:ext>
              </a:extLst>
            </p:cNvPr>
            <p:cNvSpPr txBox="1"/>
            <p:nvPr/>
          </p:nvSpPr>
          <p:spPr>
            <a:xfrm>
              <a:off x="2570094" y="6075914"/>
              <a:ext cx="1967345" cy="369332"/>
            </a:xfrm>
            <a:prstGeom prst="rect">
              <a:avLst/>
            </a:prstGeom>
            <a:noFill/>
          </p:spPr>
          <p:txBody>
            <a:bodyPr wrap="square" rtlCol="0">
              <a:spAutoFit/>
            </a:bodyPr>
            <a:lstStyle/>
            <a:p>
              <a:r>
                <a:rPr lang="en-IN" dirty="0">
                  <a:solidFill>
                    <a:srgbClr val="690505"/>
                  </a:solidFill>
                </a:rPr>
                <a:t>Lecturer in Physics</a:t>
              </a:r>
            </a:p>
          </p:txBody>
        </p:sp>
        <p:sp>
          <p:nvSpPr>
            <p:cNvPr id="22" name="TextBox 21">
              <a:extLst>
                <a:ext uri="{FF2B5EF4-FFF2-40B4-BE49-F238E27FC236}">
                  <a16:creationId xmlns:a16="http://schemas.microsoft.com/office/drawing/2014/main" id="{DD7A356C-B1BF-0117-9090-4EFFC363188D}"/>
                </a:ext>
              </a:extLst>
            </p:cNvPr>
            <p:cNvSpPr txBox="1"/>
            <p:nvPr/>
          </p:nvSpPr>
          <p:spPr>
            <a:xfrm>
              <a:off x="2012181" y="6091303"/>
              <a:ext cx="743514" cy="338554"/>
            </a:xfrm>
            <a:prstGeom prst="rect">
              <a:avLst/>
            </a:prstGeom>
            <a:noFill/>
          </p:spPr>
          <p:txBody>
            <a:bodyPr wrap="square" rtlCol="0">
              <a:spAutoFit/>
            </a:bodyPr>
            <a:lstStyle/>
            <a:p>
              <a:r>
                <a:rPr lang="en-IN" sz="1600" b="1" dirty="0">
                  <a:solidFill>
                    <a:srgbClr val="210866"/>
                  </a:solidFill>
                </a:rPr>
                <a:t>1991 </a:t>
              </a:r>
              <a:r>
                <a:rPr lang="en-IN" sz="1600" dirty="0">
                  <a:solidFill>
                    <a:srgbClr val="690505"/>
                  </a:solidFill>
                </a:rPr>
                <a:t>-</a:t>
              </a:r>
            </a:p>
          </p:txBody>
        </p:sp>
        <p:pic>
          <p:nvPicPr>
            <p:cNvPr id="12" name="Picture 11">
              <a:extLst>
                <a:ext uri="{FF2B5EF4-FFF2-40B4-BE49-F238E27FC236}">
                  <a16:creationId xmlns:a16="http://schemas.microsoft.com/office/drawing/2014/main" id="{80B47BEC-BAC2-2539-F0E4-9D846B85938A}"/>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1422995" y="5742367"/>
              <a:ext cx="659725" cy="851108"/>
            </a:xfrm>
            <a:prstGeom prst="rect">
              <a:avLst/>
            </a:prstGeom>
          </p:spPr>
        </p:pic>
      </p:grpSp>
      <p:grpSp>
        <p:nvGrpSpPr>
          <p:cNvPr id="44" name="Group 43">
            <a:extLst>
              <a:ext uri="{FF2B5EF4-FFF2-40B4-BE49-F238E27FC236}">
                <a16:creationId xmlns:a16="http://schemas.microsoft.com/office/drawing/2014/main" id="{06E1E4CA-8577-C2F0-E837-4182C5278655}"/>
              </a:ext>
            </a:extLst>
          </p:cNvPr>
          <p:cNvGrpSpPr/>
          <p:nvPr/>
        </p:nvGrpSpPr>
        <p:grpSpPr>
          <a:xfrm>
            <a:off x="2394180" y="5842872"/>
            <a:ext cx="2415754" cy="402018"/>
            <a:chOff x="2662678" y="5546963"/>
            <a:chExt cx="2415754" cy="402018"/>
          </a:xfrm>
        </p:grpSpPr>
        <p:sp>
          <p:nvSpPr>
            <p:cNvPr id="32" name="TextBox 31">
              <a:extLst>
                <a:ext uri="{FF2B5EF4-FFF2-40B4-BE49-F238E27FC236}">
                  <a16:creationId xmlns:a16="http://schemas.microsoft.com/office/drawing/2014/main" id="{43E9739A-C384-407A-B050-BA61091C8352}"/>
                </a:ext>
              </a:extLst>
            </p:cNvPr>
            <p:cNvSpPr txBox="1"/>
            <p:nvPr/>
          </p:nvSpPr>
          <p:spPr>
            <a:xfrm>
              <a:off x="3111087" y="5546963"/>
              <a:ext cx="1967345" cy="369332"/>
            </a:xfrm>
            <a:prstGeom prst="rect">
              <a:avLst/>
            </a:prstGeom>
            <a:noFill/>
          </p:spPr>
          <p:txBody>
            <a:bodyPr wrap="square" rtlCol="0">
              <a:spAutoFit/>
            </a:bodyPr>
            <a:lstStyle/>
            <a:p>
              <a:r>
                <a:rPr lang="en-IN" dirty="0">
                  <a:solidFill>
                    <a:srgbClr val="690505"/>
                  </a:solidFill>
                </a:rPr>
                <a:t>Job in BPO at ICICI</a:t>
              </a:r>
            </a:p>
          </p:txBody>
        </p:sp>
        <p:pic>
          <p:nvPicPr>
            <p:cNvPr id="19" name="Picture 18" descr="A logo of a bank&#10;&#10;Description automatically generated">
              <a:extLst>
                <a:ext uri="{FF2B5EF4-FFF2-40B4-BE49-F238E27FC236}">
                  <a16:creationId xmlns:a16="http://schemas.microsoft.com/office/drawing/2014/main" id="{26940796-18E1-5A90-0C48-4284E4439376}"/>
                </a:ext>
              </a:extLst>
            </p:cNvPr>
            <p:cNvPicPr>
              <a:picLocks noChangeAspect="1"/>
            </p:cNvPicPr>
            <p:nvPr/>
          </p:nvPicPr>
          <p:blipFill rotWithShape="1">
            <a:blip r:embed="rId10">
              <a:extLst>
                <a:ext uri="{28A0092B-C50C-407E-A947-70E740481C1C}">
                  <a14:useLocalDpi xmlns:a14="http://schemas.microsoft.com/office/drawing/2010/main" val="0"/>
                </a:ext>
              </a:extLst>
            </a:blip>
            <a:srcRect l="10655" r="9348"/>
            <a:stretch/>
          </p:blipFill>
          <p:spPr>
            <a:xfrm>
              <a:off x="2662678" y="5579649"/>
              <a:ext cx="394444" cy="369332"/>
            </a:xfrm>
            <a:prstGeom prst="rect">
              <a:avLst/>
            </a:prstGeom>
          </p:spPr>
        </p:pic>
      </p:grpSp>
      <p:grpSp>
        <p:nvGrpSpPr>
          <p:cNvPr id="45" name="Group 44">
            <a:extLst>
              <a:ext uri="{FF2B5EF4-FFF2-40B4-BE49-F238E27FC236}">
                <a16:creationId xmlns:a16="http://schemas.microsoft.com/office/drawing/2014/main" id="{E3DA64D1-2AE2-BEBB-6571-439CD2380281}"/>
              </a:ext>
            </a:extLst>
          </p:cNvPr>
          <p:cNvGrpSpPr/>
          <p:nvPr/>
        </p:nvGrpSpPr>
        <p:grpSpPr>
          <a:xfrm>
            <a:off x="2868132" y="5362084"/>
            <a:ext cx="2303219" cy="369332"/>
            <a:chOff x="3158710" y="5033876"/>
            <a:chExt cx="2303219" cy="369332"/>
          </a:xfrm>
        </p:grpSpPr>
        <p:sp>
          <p:nvSpPr>
            <p:cNvPr id="33" name="TextBox 32">
              <a:extLst>
                <a:ext uri="{FF2B5EF4-FFF2-40B4-BE49-F238E27FC236}">
                  <a16:creationId xmlns:a16="http://schemas.microsoft.com/office/drawing/2014/main" id="{C4F0E32E-2F8E-49DE-A56F-2F6C1555105A}"/>
                </a:ext>
              </a:extLst>
            </p:cNvPr>
            <p:cNvSpPr txBox="1"/>
            <p:nvPr/>
          </p:nvSpPr>
          <p:spPr>
            <a:xfrm>
              <a:off x="3494584" y="5033876"/>
              <a:ext cx="1967345" cy="369332"/>
            </a:xfrm>
            <a:prstGeom prst="rect">
              <a:avLst/>
            </a:prstGeom>
            <a:noFill/>
          </p:spPr>
          <p:txBody>
            <a:bodyPr wrap="square" rtlCol="0">
              <a:spAutoFit/>
            </a:bodyPr>
            <a:lstStyle/>
            <a:p>
              <a:r>
                <a:rPr lang="en-IN" dirty="0">
                  <a:solidFill>
                    <a:srgbClr val="690505"/>
                  </a:solidFill>
                </a:rPr>
                <a:t>Unit Manager in ET</a:t>
              </a:r>
            </a:p>
          </p:txBody>
        </p:sp>
        <p:pic>
          <p:nvPicPr>
            <p:cNvPr id="26" name="Picture 25" descr="A red and black sign with white text&#10;&#10;Description automatically generated">
              <a:extLst>
                <a:ext uri="{FF2B5EF4-FFF2-40B4-BE49-F238E27FC236}">
                  <a16:creationId xmlns:a16="http://schemas.microsoft.com/office/drawing/2014/main" id="{821CE634-1839-FEB3-C3CB-9ED4FFF7CE11}"/>
                </a:ext>
              </a:extLst>
            </p:cNvPr>
            <p:cNvPicPr>
              <a:picLocks noChangeAspect="1"/>
            </p:cNvPicPr>
            <p:nvPr/>
          </p:nvPicPr>
          <p:blipFill rotWithShape="1">
            <a:blip r:embed="rId11">
              <a:extLst>
                <a:ext uri="{28A0092B-C50C-407E-A947-70E740481C1C}">
                  <a14:useLocalDpi xmlns:a14="http://schemas.microsoft.com/office/drawing/2010/main" val="0"/>
                </a:ext>
              </a:extLst>
            </a:blip>
            <a:srcRect r="6842"/>
            <a:stretch/>
          </p:blipFill>
          <p:spPr>
            <a:xfrm>
              <a:off x="3158710" y="5067387"/>
              <a:ext cx="406607" cy="335821"/>
            </a:xfrm>
            <a:prstGeom prst="rect">
              <a:avLst/>
            </a:prstGeom>
          </p:spPr>
        </p:pic>
      </p:grpSp>
      <p:grpSp>
        <p:nvGrpSpPr>
          <p:cNvPr id="46" name="Group 45">
            <a:extLst>
              <a:ext uri="{FF2B5EF4-FFF2-40B4-BE49-F238E27FC236}">
                <a16:creationId xmlns:a16="http://schemas.microsoft.com/office/drawing/2014/main" id="{E4FEAFA1-0D9C-A5B6-EC93-347A8DE065B3}"/>
              </a:ext>
            </a:extLst>
          </p:cNvPr>
          <p:cNvGrpSpPr/>
          <p:nvPr/>
        </p:nvGrpSpPr>
        <p:grpSpPr>
          <a:xfrm>
            <a:off x="2911733" y="4925315"/>
            <a:ext cx="2867675" cy="412449"/>
            <a:chOff x="3299690" y="4514120"/>
            <a:chExt cx="2867675" cy="412449"/>
          </a:xfrm>
        </p:grpSpPr>
        <p:sp>
          <p:nvSpPr>
            <p:cNvPr id="34" name="TextBox 33">
              <a:extLst>
                <a:ext uri="{FF2B5EF4-FFF2-40B4-BE49-F238E27FC236}">
                  <a16:creationId xmlns:a16="http://schemas.microsoft.com/office/drawing/2014/main" id="{31AA0270-BFCA-48C3-AEC9-E5756B1A3E9B}"/>
                </a:ext>
              </a:extLst>
            </p:cNvPr>
            <p:cNvSpPr txBox="1"/>
            <p:nvPr/>
          </p:nvSpPr>
          <p:spPr>
            <a:xfrm>
              <a:off x="3752230" y="4514120"/>
              <a:ext cx="2415135" cy="369332"/>
            </a:xfrm>
            <a:prstGeom prst="rect">
              <a:avLst/>
            </a:prstGeom>
            <a:noFill/>
          </p:spPr>
          <p:txBody>
            <a:bodyPr wrap="square" rtlCol="0">
              <a:spAutoFit/>
            </a:bodyPr>
            <a:lstStyle/>
            <a:p>
              <a:r>
                <a:rPr lang="en-IN" dirty="0">
                  <a:solidFill>
                    <a:srgbClr val="690505"/>
                  </a:solidFill>
                </a:rPr>
                <a:t>Secretary at WAO-RTP</a:t>
              </a:r>
            </a:p>
          </p:txBody>
        </p:sp>
        <p:pic>
          <p:nvPicPr>
            <p:cNvPr id="42" name="Picture 41" descr="A logo for a park&#10;&#10;Description automatically generated">
              <a:extLst>
                <a:ext uri="{FF2B5EF4-FFF2-40B4-BE49-F238E27FC236}">
                  <a16:creationId xmlns:a16="http://schemas.microsoft.com/office/drawing/2014/main" id="{18996F34-2D04-9A38-470B-A741D2654F54}"/>
                </a:ext>
              </a:extLst>
            </p:cNvPr>
            <p:cNvPicPr>
              <a:picLocks noChangeAspect="1"/>
            </p:cNvPicPr>
            <p:nvPr/>
          </p:nvPicPr>
          <p:blipFill>
            <a:blip r:embed="rId12">
              <a:extLst>
                <a:ext uri="{28A0092B-C50C-407E-A947-70E740481C1C}">
                  <a14:useLocalDpi xmlns:a14="http://schemas.microsoft.com/office/drawing/2010/main" val="0"/>
                </a:ext>
              </a:extLst>
            </a:blip>
            <a:stretch>
              <a:fillRect/>
            </a:stretch>
          </p:blipFill>
          <p:spPr>
            <a:xfrm>
              <a:off x="3299690" y="4557236"/>
              <a:ext cx="494982" cy="369333"/>
            </a:xfrm>
            <a:prstGeom prst="rect">
              <a:avLst/>
            </a:prstGeom>
          </p:spPr>
        </p:pic>
      </p:grpSp>
      <p:pic>
        <p:nvPicPr>
          <p:cNvPr id="47" name="Picture 46" descr="Shape&#10;&#10;Description automatically generated with low confidence">
            <a:extLst>
              <a:ext uri="{FF2B5EF4-FFF2-40B4-BE49-F238E27FC236}">
                <a16:creationId xmlns:a16="http://schemas.microsoft.com/office/drawing/2014/main" id="{8EA8C6C5-1019-9517-2999-D2A6C578E706}"/>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7486502" y="1401236"/>
            <a:ext cx="2197366" cy="2197366"/>
          </a:xfrm>
          <a:prstGeom prst="rect">
            <a:avLst/>
          </a:prstGeom>
        </p:spPr>
      </p:pic>
      <p:grpSp>
        <p:nvGrpSpPr>
          <p:cNvPr id="50" name="Group 49">
            <a:extLst>
              <a:ext uri="{FF2B5EF4-FFF2-40B4-BE49-F238E27FC236}">
                <a16:creationId xmlns:a16="http://schemas.microsoft.com/office/drawing/2014/main" id="{ED0F7DD8-2998-0010-B2EE-20FA2DE13CAD}"/>
              </a:ext>
            </a:extLst>
          </p:cNvPr>
          <p:cNvGrpSpPr/>
          <p:nvPr/>
        </p:nvGrpSpPr>
        <p:grpSpPr>
          <a:xfrm>
            <a:off x="2824964" y="4500167"/>
            <a:ext cx="3780335" cy="374384"/>
            <a:chOff x="3156571" y="3990030"/>
            <a:chExt cx="3780335" cy="374384"/>
          </a:xfrm>
        </p:grpSpPr>
        <p:sp>
          <p:nvSpPr>
            <p:cNvPr id="36" name="TextBox 35">
              <a:extLst>
                <a:ext uri="{FF2B5EF4-FFF2-40B4-BE49-F238E27FC236}">
                  <a16:creationId xmlns:a16="http://schemas.microsoft.com/office/drawing/2014/main" id="{4B4C9E32-4178-4AFB-9AD4-F554C9335F41}"/>
                </a:ext>
              </a:extLst>
            </p:cNvPr>
            <p:cNvSpPr txBox="1"/>
            <p:nvPr/>
          </p:nvSpPr>
          <p:spPr>
            <a:xfrm>
              <a:off x="4521771" y="3990030"/>
              <a:ext cx="2415135" cy="369332"/>
            </a:xfrm>
            <a:prstGeom prst="rect">
              <a:avLst/>
            </a:prstGeom>
            <a:noFill/>
          </p:spPr>
          <p:txBody>
            <a:bodyPr wrap="square" rtlCol="0">
              <a:spAutoFit/>
            </a:bodyPr>
            <a:lstStyle/>
            <a:p>
              <a:r>
                <a:rPr lang="en-IN" dirty="0">
                  <a:solidFill>
                    <a:srgbClr val="690505"/>
                  </a:solidFill>
                </a:rPr>
                <a:t>Image Consultant</a:t>
              </a:r>
            </a:p>
          </p:txBody>
        </p:sp>
        <p:sp>
          <p:nvSpPr>
            <p:cNvPr id="35" name="TextBox 34">
              <a:extLst>
                <a:ext uri="{FF2B5EF4-FFF2-40B4-BE49-F238E27FC236}">
                  <a16:creationId xmlns:a16="http://schemas.microsoft.com/office/drawing/2014/main" id="{B3B0B287-33A7-BE2F-0835-121CD81674C0}"/>
                </a:ext>
              </a:extLst>
            </p:cNvPr>
            <p:cNvSpPr txBox="1"/>
            <p:nvPr/>
          </p:nvSpPr>
          <p:spPr>
            <a:xfrm>
              <a:off x="3971488" y="4025860"/>
              <a:ext cx="743514" cy="338554"/>
            </a:xfrm>
            <a:prstGeom prst="rect">
              <a:avLst/>
            </a:prstGeom>
            <a:noFill/>
          </p:spPr>
          <p:txBody>
            <a:bodyPr wrap="square" rtlCol="0">
              <a:spAutoFit/>
            </a:bodyPr>
            <a:lstStyle/>
            <a:p>
              <a:r>
                <a:rPr lang="en-IN" sz="1600" b="1" dirty="0">
                  <a:solidFill>
                    <a:srgbClr val="210866"/>
                  </a:solidFill>
                </a:rPr>
                <a:t>2017</a:t>
              </a:r>
              <a:r>
                <a:rPr lang="en-IN" sz="1600" dirty="0">
                  <a:solidFill>
                    <a:srgbClr val="690505"/>
                  </a:solidFill>
                </a:rPr>
                <a:t> -</a:t>
              </a:r>
            </a:p>
          </p:txBody>
        </p:sp>
        <p:pic>
          <p:nvPicPr>
            <p:cNvPr id="49" name="Picture 48" descr="A close-up of a logo&#10;&#10;Description automatically generated">
              <a:extLst>
                <a:ext uri="{FF2B5EF4-FFF2-40B4-BE49-F238E27FC236}">
                  <a16:creationId xmlns:a16="http://schemas.microsoft.com/office/drawing/2014/main" id="{C2E40228-2E3A-BD14-5B9A-0998BB8CDD85}"/>
                </a:ext>
              </a:extLst>
            </p:cNvPr>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3156571" y="4043648"/>
              <a:ext cx="869967" cy="315714"/>
            </a:xfrm>
            <a:prstGeom prst="rect">
              <a:avLst/>
            </a:prstGeom>
          </p:spPr>
        </p:pic>
      </p:grpSp>
      <p:grpSp>
        <p:nvGrpSpPr>
          <p:cNvPr id="60" name="Group 59">
            <a:extLst>
              <a:ext uri="{FF2B5EF4-FFF2-40B4-BE49-F238E27FC236}">
                <a16:creationId xmlns:a16="http://schemas.microsoft.com/office/drawing/2014/main" id="{671DADAA-D2F1-D43C-F413-234C4BE57423}"/>
              </a:ext>
            </a:extLst>
          </p:cNvPr>
          <p:cNvGrpSpPr/>
          <p:nvPr/>
        </p:nvGrpSpPr>
        <p:grpSpPr>
          <a:xfrm>
            <a:off x="3140129" y="3596580"/>
            <a:ext cx="3990913" cy="403132"/>
            <a:chOff x="3545129" y="3010591"/>
            <a:chExt cx="3990913" cy="403132"/>
          </a:xfrm>
        </p:grpSpPr>
        <p:sp>
          <p:nvSpPr>
            <p:cNvPr id="38" name="TextBox 37">
              <a:extLst>
                <a:ext uri="{FF2B5EF4-FFF2-40B4-BE49-F238E27FC236}">
                  <a16:creationId xmlns:a16="http://schemas.microsoft.com/office/drawing/2014/main" id="{43B4426B-103D-427A-B6C8-AC36E6FAD4D0}"/>
                </a:ext>
              </a:extLst>
            </p:cNvPr>
            <p:cNvSpPr txBox="1"/>
            <p:nvPr/>
          </p:nvSpPr>
          <p:spPr>
            <a:xfrm>
              <a:off x="5120907" y="3040325"/>
              <a:ext cx="2415135" cy="369332"/>
            </a:xfrm>
            <a:prstGeom prst="rect">
              <a:avLst/>
            </a:prstGeom>
            <a:noFill/>
          </p:spPr>
          <p:txBody>
            <a:bodyPr wrap="square" rtlCol="0">
              <a:spAutoFit/>
            </a:bodyPr>
            <a:lstStyle/>
            <a:p>
              <a:r>
                <a:rPr lang="en-IN" dirty="0">
                  <a:solidFill>
                    <a:srgbClr val="690505"/>
                  </a:solidFill>
                </a:rPr>
                <a:t>Franchise Owner GSG</a:t>
              </a:r>
            </a:p>
          </p:txBody>
        </p:sp>
        <p:pic>
          <p:nvPicPr>
            <p:cNvPr id="57" name="Picture 56" descr="A logo with text and a running person&#10;&#10;Description automatically generated">
              <a:extLst>
                <a:ext uri="{FF2B5EF4-FFF2-40B4-BE49-F238E27FC236}">
                  <a16:creationId xmlns:a16="http://schemas.microsoft.com/office/drawing/2014/main" id="{F748DC02-D45A-2FDB-DE9E-F43A716B21FF}"/>
                </a:ext>
              </a:extLst>
            </p:cNvPr>
            <p:cNvPicPr>
              <a:picLocks noChangeAspect="1"/>
            </p:cNvPicPr>
            <p:nvPr/>
          </p:nvPicPr>
          <p:blipFill rotWithShape="1">
            <a:blip r:embed="rId14">
              <a:extLst>
                <a:ext uri="{28A0092B-C50C-407E-A947-70E740481C1C}">
                  <a14:useLocalDpi xmlns:a14="http://schemas.microsoft.com/office/drawing/2010/main" val="0"/>
                </a:ext>
              </a:extLst>
            </a:blip>
            <a:srcRect t="27230" b="35149"/>
            <a:stretch/>
          </p:blipFill>
          <p:spPr>
            <a:xfrm>
              <a:off x="3545129" y="3010591"/>
              <a:ext cx="1071562" cy="403132"/>
            </a:xfrm>
            <a:prstGeom prst="rect">
              <a:avLst/>
            </a:prstGeom>
          </p:spPr>
        </p:pic>
        <p:sp>
          <p:nvSpPr>
            <p:cNvPr id="59" name="TextBox 58">
              <a:extLst>
                <a:ext uri="{FF2B5EF4-FFF2-40B4-BE49-F238E27FC236}">
                  <a16:creationId xmlns:a16="http://schemas.microsoft.com/office/drawing/2014/main" id="{99DA5D30-5B63-52A9-9713-0595E399EE83}"/>
                </a:ext>
              </a:extLst>
            </p:cNvPr>
            <p:cNvSpPr txBox="1"/>
            <p:nvPr/>
          </p:nvSpPr>
          <p:spPr>
            <a:xfrm>
              <a:off x="4573971" y="3055465"/>
              <a:ext cx="828821" cy="338554"/>
            </a:xfrm>
            <a:prstGeom prst="rect">
              <a:avLst/>
            </a:prstGeom>
            <a:noFill/>
          </p:spPr>
          <p:txBody>
            <a:bodyPr wrap="square" rtlCol="0">
              <a:spAutoFit/>
            </a:bodyPr>
            <a:lstStyle/>
            <a:p>
              <a:r>
                <a:rPr lang="en-US" sz="1600" b="1" dirty="0">
                  <a:solidFill>
                    <a:srgbClr val="210866"/>
                  </a:solidFill>
                </a:rPr>
                <a:t>2020 -</a:t>
              </a:r>
            </a:p>
          </p:txBody>
        </p:sp>
      </p:grpSp>
      <p:grpSp>
        <p:nvGrpSpPr>
          <p:cNvPr id="84" name="Group 83">
            <a:extLst>
              <a:ext uri="{FF2B5EF4-FFF2-40B4-BE49-F238E27FC236}">
                <a16:creationId xmlns:a16="http://schemas.microsoft.com/office/drawing/2014/main" id="{5D5352C1-2974-7563-CDF9-6783100DE408}"/>
              </a:ext>
            </a:extLst>
          </p:cNvPr>
          <p:cNvGrpSpPr/>
          <p:nvPr/>
        </p:nvGrpSpPr>
        <p:grpSpPr>
          <a:xfrm>
            <a:off x="3468473" y="2893279"/>
            <a:ext cx="4320902" cy="689918"/>
            <a:chOff x="3477181" y="2857913"/>
            <a:chExt cx="4320902" cy="689918"/>
          </a:xfrm>
        </p:grpSpPr>
        <p:sp>
          <p:nvSpPr>
            <p:cNvPr id="40" name="TextBox 39">
              <a:extLst>
                <a:ext uri="{FF2B5EF4-FFF2-40B4-BE49-F238E27FC236}">
                  <a16:creationId xmlns:a16="http://schemas.microsoft.com/office/drawing/2014/main" id="{38F5EC68-30F8-404F-927A-BA434CE685D9}"/>
                </a:ext>
              </a:extLst>
            </p:cNvPr>
            <p:cNvSpPr txBox="1"/>
            <p:nvPr/>
          </p:nvSpPr>
          <p:spPr>
            <a:xfrm>
              <a:off x="4154054" y="2904429"/>
              <a:ext cx="3644029" cy="369332"/>
            </a:xfrm>
            <a:prstGeom prst="rect">
              <a:avLst/>
            </a:prstGeom>
            <a:noFill/>
          </p:spPr>
          <p:txBody>
            <a:bodyPr wrap="square" rtlCol="0">
              <a:spAutoFit/>
            </a:bodyPr>
            <a:lstStyle/>
            <a:p>
              <a:r>
                <a:rPr lang="en-IN" dirty="0">
                  <a:solidFill>
                    <a:srgbClr val="690505"/>
                  </a:solidFill>
                </a:rPr>
                <a:t>President, Mehdi Toastmasters Club</a:t>
              </a:r>
            </a:p>
          </p:txBody>
        </p:sp>
        <p:sp>
          <p:nvSpPr>
            <p:cNvPr id="61" name="TextBox 60">
              <a:extLst>
                <a:ext uri="{FF2B5EF4-FFF2-40B4-BE49-F238E27FC236}">
                  <a16:creationId xmlns:a16="http://schemas.microsoft.com/office/drawing/2014/main" id="{FED40295-F6EA-2EE3-0D84-436143DE24AD}"/>
                </a:ext>
              </a:extLst>
            </p:cNvPr>
            <p:cNvSpPr txBox="1"/>
            <p:nvPr/>
          </p:nvSpPr>
          <p:spPr>
            <a:xfrm>
              <a:off x="3477181" y="3178499"/>
              <a:ext cx="4131836" cy="369332"/>
            </a:xfrm>
            <a:prstGeom prst="rect">
              <a:avLst/>
            </a:prstGeom>
            <a:noFill/>
          </p:spPr>
          <p:txBody>
            <a:bodyPr wrap="square" rtlCol="0">
              <a:spAutoFit/>
            </a:bodyPr>
            <a:lstStyle/>
            <a:p>
              <a:r>
                <a:rPr lang="en-IN" dirty="0">
                  <a:solidFill>
                    <a:srgbClr val="690505"/>
                  </a:solidFill>
                </a:rPr>
                <a:t>Member, Hyderabad Toastmasters Club</a:t>
              </a:r>
            </a:p>
          </p:txBody>
        </p:sp>
        <p:pic>
          <p:nvPicPr>
            <p:cNvPr id="63" name="Picture 62" descr="A logo of a globe&#10;&#10;Description automatically generated">
              <a:extLst>
                <a:ext uri="{FF2B5EF4-FFF2-40B4-BE49-F238E27FC236}">
                  <a16:creationId xmlns:a16="http://schemas.microsoft.com/office/drawing/2014/main" id="{D103D199-2D25-A836-0645-0EEF3E0079B3}"/>
                </a:ext>
              </a:extLst>
            </p:cNvPr>
            <p:cNvPicPr>
              <a:picLocks noChangeAspect="1"/>
            </p:cNvPicPr>
            <p:nvPr/>
          </p:nvPicPr>
          <p:blipFill>
            <a:blip r:embed="rId15">
              <a:extLst>
                <a:ext uri="{28A0092B-C50C-407E-A947-70E740481C1C}">
                  <a14:useLocalDpi xmlns:a14="http://schemas.microsoft.com/office/drawing/2010/main" val="0"/>
                </a:ext>
              </a:extLst>
            </a:blip>
            <a:stretch>
              <a:fillRect/>
            </a:stretch>
          </p:blipFill>
          <p:spPr>
            <a:xfrm>
              <a:off x="3604308" y="2857913"/>
              <a:ext cx="469385" cy="393268"/>
            </a:xfrm>
            <a:prstGeom prst="rect">
              <a:avLst/>
            </a:prstGeom>
          </p:spPr>
        </p:pic>
      </p:grpSp>
      <p:grpSp>
        <p:nvGrpSpPr>
          <p:cNvPr id="71" name="Group 70">
            <a:extLst>
              <a:ext uri="{FF2B5EF4-FFF2-40B4-BE49-F238E27FC236}">
                <a16:creationId xmlns:a16="http://schemas.microsoft.com/office/drawing/2014/main" id="{A65B6832-517B-9608-72D4-EFF2C8B47AD1}"/>
              </a:ext>
            </a:extLst>
          </p:cNvPr>
          <p:cNvGrpSpPr/>
          <p:nvPr/>
        </p:nvGrpSpPr>
        <p:grpSpPr>
          <a:xfrm>
            <a:off x="4425966" y="2557949"/>
            <a:ext cx="3538110" cy="477613"/>
            <a:chOff x="4577709" y="1811660"/>
            <a:chExt cx="3538110" cy="477613"/>
          </a:xfrm>
        </p:grpSpPr>
        <p:sp>
          <p:nvSpPr>
            <p:cNvPr id="39" name="TextBox 38">
              <a:extLst>
                <a:ext uri="{FF2B5EF4-FFF2-40B4-BE49-F238E27FC236}">
                  <a16:creationId xmlns:a16="http://schemas.microsoft.com/office/drawing/2014/main" id="{87B312C1-933E-4E2B-A379-64BC609C4385}"/>
                </a:ext>
              </a:extLst>
            </p:cNvPr>
            <p:cNvSpPr txBox="1"/>
            <p:nvPr/>
          </p:nvSpPr>
          <p:spPr>
            <a:xfrm>
              <a:off x="4970703" y="1919941"/>
              <a:ext cx="3145116" cy="369332"/>
            </a:xfrm>
            <a:prstGeom prst="rect">
              <a:avLst/>
            </a:prstGeom>
            <a:noFill/>
          </p:spPr>
          <p:txBody>
            <a:bodyPr wrap="square" rtlCol="0">
              <a:spAutoFit/>
            </a:bodyPr>
            <a:lstStyle/>
            <a:p>
              <a:r>
                <a:rPr lang="en-IN" dirty="0">
                  <a:solidFill>
                    <a:srgbClr val="690505"/>
                  </a:solidFill>
                </a:rPr>
                <a:t>Program Leader at IRON LADY</a:t>
              </a:r>
            </a:p>
          </p:txBody>
        </p:sp>
        <p:pic>
          <p:nvPicPr>
            <p:cNvPr id="66" name="Picture 65" descr="A black and red logo&#10;&#10;Description automatically generated">
              <a:extLst>
                <a:ext uri="{FF2B5EF4-FFF2-40B4-BE49-F238E27FC236}">
                  <a16:creationId xmlns:a16="http://schemas.microsoft.com/office/drawing/2014/main" id="{01822DEE-F4D6-A579-8DA1-FBF95D0A5E18}"/>
                </a:ext>
              </a:extLst>
            </p:cNvPr>
            <p:cNvPicPr>
              <a:picLocks noChangeAspect="1"/>
            </p:cNvPicPr>
            <p:nvPr/>
          </p:nvPicPr>
          <p:blipFill rotWithShape="1">
            <a:blip r:embed="rId16">
              <a:extLst>
                <a:ext uri="{28A0092B-C50C-407E-A947-70E740481C1C}">
                  <a14:useLocalDpi xmlns:a14="http://schemas.microsoft.com/office/drawing/2010/main" val="0"/>
                </a:ext>
              </a:extLst>
            </a:blip>
            <a:srcRect l="8027" t="6714" r="9791" b="8083"/>
            <a:stretch/>
          </p:blipFill>
          <p:spPr>
            <a:xfrm>
              <a:off x="4577709" y="1811660"/>
              <a:ext cx="429964" cy="441904"/>
            </a:xfrm>
            <a:prstGeom prst="rect">
              <a:avLst/>
            </a:prstGeom>
          </p:spPr>
        </p:pic>
      </p:grpSp>
      <p:grpSp>
        <p:nvGrpSpPr>
          <p:cNvPr id="70" name="Group 69">
            <a:extLst>
              <a:ext uri="{FF2B5EF4-FFF2-40B4-BE49-F238E27FC236}">
                <a16:creationId xmlns:a16="http://schemas.microsoft.com/office/drawing/2014/main" id="{863CDFCA-D5F7-CA94-4D9E-3ADE465445A9}"/>
              </a:ext>
            </a:extLst>
          </p:cNvPr>
          <p:cNvGrpSpPr/>
          <p:nvPr/>
        </p:nvGrpSpPr>
        <p:grpSpPr>
          <a:xfrm>
            <a:off x="5473941" y="2325647"/>
            <a:ext cx="3516489" cy="426149"/>
            <a:chOff x="4531773" y="2392965"/>
            <a:chExt cx="3516489" cy="426149"/>
          </a:xfrm>
        </p:grpSpPr>
        <p:sp>
          <p:nvSpPr>
            <p:cNvPr id="67" name="TextBox 66">
              <a:extLst>
                <a:ext uri="{FF2B5EF4-FFF2-40B4-BE49-F238E27FC236}">
                  <a16:creationId xmlns:a16="http://schemas.microsoft.com/office/drawing/2014/main" id="{34D9586A-D302-329E-0D8F-BEE6BCECC56D}"/>
                </a:ext>
              </a:extLst>
            </p:cNvPr>
            <p:cNvSpPr txBox="1"/>
            <p:nvPr/>
          </p:nvSpPr>
          <p:spPr>
            <a:xfrm>
              <a:off x="4903146" y="2480560"/>
              <a:ext cx="3145116" cy="338554"/>
            </a:xfrm>
            <a:prstGeom prst="rect">
              <a:avLst/>
            </a:prstGeom>
            <a:noFill/>
          </p:spPr>
          <p:txBody>
            <a:bodyPr wrap="square" rtlCol="0">
              <a:spAutoFit/>
            </a:bodyPr>
            <a:lstStyle/>
            <a:p>
              <a:r>
                <a:rPr lang="en-IN" sz="1600" dirty="0">
                  <a:solidFill>
                    <a:srgbClr val="690505"/>
                  </a:solidFill>
                </a:rPr>
                <a:t>Facilitator at BODHIH</a:t>
              </a:r>
            </a:p>
          </p:txBody>
        </p:sp>
        <p:pic>
          <p:nvPicPr>
            <p:cNvPr id="69" name="Picture 68" descr="A blue background with white text&#10;&#10;Description automatically generated">
              <a:extLst>
                <a:ext uri="{FF2B5EF4-FFF2-40B4-BE49-F238E27FC236}">
                  <a16:creationId xmlns:a16="http://schemas.microsoft.com/office/drawing/2014/main" id="{7B7C149F-C3D3-71F2-C79C-C258B5FB28C5}"/>
                </a:ext>
              </a:extLst>
            </p:cNvPr>
            <p:cNvPicPr>
              <a:picLocks noChangeAspect="1"/>
            </p:cNvPicPr>
            <p:nvPr/>
          </p:nvPicPr>
          <p:blipFill>
            <a:blip r:embed="rId17">
              <a:extLst>
                <a:ext uri="{28A0092B-C50C-407E-A947-70E740481C1C}">
                  <a14:useLocalDpi xmlns:a14="http://schemas.microsoft.com/office/drawing/2010/main" val="0"/>
                </a:ext>
              </a:extLst>
            </a:blip>
            <a:stretch>
              <a:fillRect/>
            </a:stretch>
          </p:blipFill>
          <p:spPr>
            <a:xfrm>
              <a:off x="4531773" y="2392965"/>
              <a:ext cx="420564" cy="420564"/>
            </a:xfrm>
            <a:prstGeom prst="rect">
              <a:avLst/>
            </a:prstGeom>
          </p:spPr>
        </p:pic>
      </p:grpSp>
      <p:grpSp>
        <p:nvGrpSpPr>
          <p:cNvPr id="94" name="Group 93">
            <a:extLst>
              <a:ext uri="{FF2B5EF4-FFF2-40B4-BE49-F238E27FC236}">
                <a16:creationId xmlns:a16="http://schemas.microsoft.com/office/drawing/2014/main" id="{7F5D1ED5-7F79-ACA5-2E1E-657CDC60B9D6}"/>
              </a:ext>
            </a:extLst>
          </p:cNvPr>
          <p:cNvGrpSpPr/>
          <p:nvPr/>
        </p:nvGrpSpPr>
        <p:grpSpPr>
          <a:xfrm>
            <a:off x="10068340" y="713451"/>
            <a:ext cx="1765960" cy="454234"/>
            <a:chOff x="10068340" y="713451"/>
            <a:chExt cx="1765960" cy="454234"/>
          </a:xfrm>
        </p:grpSpPr>
        <p:pic>
          <p:nvPicPr>
            <p:cNvPr id="75" name="Picture 74">
              <a:extLst>
                <a:ext uri="{FF2B5EF4-FFF2-40B4-BE49-F238E27FC236}">
                  <a16:creationId xmlns:a16="http://schemas.microsoft.com/office/drawing/2014/main" id="{773E20A2-9D3F-7DCD-4EFD-6BDD61CA2140}"/>
                </a:ext>
              </a:extLst>
            </p:cNvPr>
            <p:cNvPicPr>
              <a:picLocks noChangeAspect="1"/>
            </p:cNvPicPr>
            <p:nvPr/>
          </p:nvPicPr>
          <p:blipFill>
            <a:blip r:embed="rId18">
              <a:extLst>
                <a:ext uri="{28A0092B-C50C-407E-A947-70E740481C1C}">
                  <a14:useLocalDpi xmlns:a14="http://schemas.microsoft.com/office/drawing/2010/main" val="0"/>
                </a:ext>
              </a:extLst>
            </a:blip>
            <a:stretch>
              <a:fillRect/>
            </a:stretch>
          </p:blipFill>
          <p:spPr>
            <a:xfrm>
              <a:off x="10068340" y="713451"/>
              <a:ext cx="454234" cy="454234"/>
            </a:xfrm>
            <a:prstGeom prst="rect">
              <a:avLst/>
            </a:prstGeom>
          </p:spPr>
        </p:pic>
        <p:sp>
          <p:nvSpPr>
            <p:cNvPr id="76" name="TextBox 75">
              <a:extLst>
                <a:ext uri="{FF2B5EF4-FFF2-40B4-BE49-F238E27FC236}">
                  <a16:creationId xmlns:a16="http://schemas.microsoft.com/office/drawing/2014/main" id="{C56C96BE-FDE0-E249-9474-9003376BA473}"/>
                </a:ext>
              </a:extLst>
            </p:cNvPr>
            <p:cNvSpPr txBox="1"/>
            <p:nvPr/>
          </p:nvSpPr>
          <p:spPr>
            <a:xfrm>
              <a:off x="10481924" y="771291"/>
              <a:ext cx="1352376" cy="338554"/>
            </a:xfrm>
            <a:prstGeom prst="rect">
              <a:avLst/>
            </a:prstGeom>
            <a:noFill/>
          </p:spPr>
          <p:txBody>
            <a:bodyPr wrap="square" rtlCol="0">
              <a:spAutoFit/>
            </a:bodyPr>
            <a:lstStyle/>
            <a:p>
              <a:r>
                <a:rPr lang="en-US" sz="1600" b="1" dirty="0">
                  <a:solidFill>
                    <a:srgbClr val="210866"/>
                  </a:solidFill>
                </a:rPr>
                <a:t>- My App</a:t>
              </a:r>
            </a:p>
          </p:txBody>
        </p:sp>
      </p:grpSp>
      <p:grpSp>
        <p:nvGrpSpPr>
          <p:cNvPr id="86" name="Group 85">
            <a:extLst>
              <a:ext uri="{FF2B5EF4-FFF2-40B4-BE49-F238E27FC236}">
                <a16:creationId xmlns:a16="http://schemas.microsoft.com/office/drawing/2014/main" id="{C78B2311-8BAE-C0F0-C940-EC7641588302}"/>
              </a:ext>
            </a:extLst>
          </p:cNvPr>
          <p:cNvGrpSpPr/>
          <p:nvPr/>
        </p:nvGrpSpPr>
        <p:grpSpPr>
          <a:xfrm>
            <a:off x="6278859" y="1438872"/>
            <a:ext cx="2679181" cy="470559"/>
            <a:chOff x="6246766" y="1508854"/>
            <a:chExt cx="2679181" cy="470559"/>
          </a:xfrm>
        </p:grpSpPr>
        <p:sp>
          <p:nvSpPr>
            <p:cNvPr id="77" name="TextBox 76">
              <a:extLst>
                <a:ext uri="{FF2B5EF4-FFF2-40B4-BE49-F238E27FC236}">
                  <a16:creationId xmlns:a16="http://schemas.microsoft.com/office/drawing/2014/main" id="{5F39B4DE-425D-8855-E135-BCA5B2197509}"/>
                </a:ext>
              </a:extLst>
            </p:cNvPr>
            <p:cNvSpPr txBox="1"/>
            <p:nvPr/>
          </p:nvSpPr>
          <p:spPr>
            <a:xfrm>
              <a:off x="6246766" y="1510755"/>
              <a:ext cx="2527533" cy="369332"/>
            </a:xfrm>
            <a:prstGeom prst="rect">
              <a:avLst/>
            </a:prstGeom>
            <a:noFill/>
          </p:spPr>
          <p:txBody>
            <a:bodyPr wrap="square" rtlCol="0">
              <a:spAutoFit/>
            </a:bodyPr>
            <a:lstStyle/>
            <a:p>
              <a:r>
                <a:rPr lang="en-US" dirty="0">
                  <a:solidFill>
                    <a:srgbClr val="690505"/>
                  </a:solidFill>
                </a:rPr>
                <a:t>Regional Director-HYD </a:t>
              </a:r>
            </a:p>
          </p:txBody>
        </p:sp>
        <p:pic>
          <p:nvPicPr>
            <p:cNvPr id="79" name="Picture 78" descr="A logo for a company&#10;&#10;Description automatically generated">
              <a:extLst>
                <a:ext uri="{FF2B5EF4-FFF2-40B4-BE49-F238E27FC236}">
                  <a16:creationId xmlns:a16="http://schemas.microsoft.com/office/drawing/2014/main" id="{DE4BB146-8F13-5EF6-D93D-2510CAB69088}"/>
                </a:ext>
              </a:extLst>
            </p:cNvPr>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8455388" y="1508854"/>
              <a:ext cx="470559" cy="470559"/>
            </a:xfrm>
            <a:prstGeom prst="rect">
              <a:avLst/>
            </a:prstGeom>
          </p:spPr>
        </p:pic>
      </p:grpSp>
      <p:sp>
        <p:nvSpPr>
          <p:cNvPr id="81" name="Arrow: Up 80">
            <a:extLst>
              <a:ext uri="{FF2B5EF4-FFF2-40B4-BE49-F238E27FC236}">
                <a16:creationId xmlns:a16="http://schemas.microsoft.com/office/drawing/2014/main" id="{693E5FB8-F297-537A-830F-A387CD8EA26D}"/>
              </a:ext>
            </a:extLst>
          </p:cNvPr>
          <p:cNvSpPr/>
          <p:nvPr/>
        </p:nvSpPr>
        <p:spPr>
          <a:xfrm rot="2401252">
            <a:off x="9436213" y="24976"/>
            <a:ext cx="254890" cy="1449224"/>
          </a:xfrm>
          <a:prstGeom prst="up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rgbClr val="210866"/>
              </a:solidFill>
            </a:endParaRPr>
          </a:p>
        </p:txBody>
      </p:sp>
      <p:grpSp>
        <p:nvGrpSpPr>
          <p:cNvPr id="88" name="Group 87">
            <a:extLst>
              <a:ext uri="{FF2B5EF4-FFF2-40B4-BE49-F238E27FC236}">
                <a16:creationId xmlns:a16="http://schemas.microsoft.com/office/drawing/2014/main" id="{D3DAF4E2-2F8A-5CB1-35A6-68F2193800B4}"/>
              </a:ext>
            </a:extLst>
          </p:cNvPr>
          <p:cNvGrpSpPr/>
          <p:nvPr/>
        </p:nvGrpSpPr>
        <p:grpSpPr>
          <a:xfrm>
            <a:off x="3153777" y="4051624"/>
            <a:ext cx="3881742" cy="465221"/>
            <a:chOff x="3153777" y="4051624"/>
            <a:chExt cx="3881742" cy="465221"/>
          </a:xfrm>
        </p:grpSpPr>
        <p:sp>
          <p:nvSpPr>
            <p:cNvPr id="37" name="TextBox 36">
              <a:extLst>
                <a:ext uri="{FF2B5EF4-FFF2-40B4-BE49-F238E27FC236}">
                  <a16:creationId xmlns:a16="http://schemas.microsoft.com/office/drawing/2014/main" id="{9700248E-F782-4427-B35D-F071FCF4A757}"/>
                </a:ext>
              </a:extLst>
            </p:cNvPr>
            <p:cNvSpPr txBox="1"/>
            <p:nvPr/>
          </p:nvSpPr>
          <p:spPr>
            <a:xfrm>
              <a:off x="4620384" y="4147513"/>
              <a:ext cx="2415135" cy="369332"/>
            </a:xfrm>
            <a:prstGeom prst="rect">
              <a:avLst/>
            </a:prstGeom>
            <a:noFill/>
          </p:spPr>
          <p:txBody>
            <a:bodyPr wrap="square" rtlCol="0">
              <a:spAutoFit/>
            </a:bodyPr>
            <a:lstStyle/>
            <a:p>
              <a:r>
                <a:rPr lang="en-IN" dirty="0">
                  <a:solidFill>
                    <a:srgbClr val="690505"/>
                  </a:solidFill>
                </a:rPr>
                <a:t>Corporate Trainer</a:t>
              </a:r>
            </a:p>
          </p:txBody>
        </p:sp>
        <p:pic>
          <p:nvPicPr>
            <p:cNvPr id="52" name="Picture 51" descr="A green and orange circle with white text&#10;&#10;Description automatically generated">
              <a:extLst>
                <a:ext uri="{FF2B5EF4-FFF2-40B4-BE49-F238E27FC236}">
                  <a16:creationId xmlns:a16="http://schemas.microsoft.com/office/drawing/2014/main" id="{46E22409-447F-4722-192C-158317DC8C4E}"/>
                </a:ext>
              </a:extLst>
            </p:cNvPr>
            <p:cNvPicPr>
              <a:picLocks noChangeAspect="1"/>
            </p:cNvPicPr>
            <p:nvPr/>
          </p:nvPicPr>
          <p:blipFill>
            <a:blip r:embed="rId20">
              <a:extLst>
                <a:ext uri="{28A0092B-C50C-407E-A947-70E740481C1C}">
                  <a14:useLocalDpi xmlns:a14="http://schemas.microsoft.com/office/drawing/2010/main" val="0"/>
                </a:ext>
              </a:extLst>
            </a:blip>
            <a:stretch>
              <a:fillRect/>
            </a:stretch>
          </p:blipFill>
          <p:spPr>
            <a:xfrm>
              <a:off x="3657272" y="4056570"/>
              <a:ext cx="414823" cy="409317"/>
            </a:xfrm>
            <a:prstGeom prst="rect">
              <a:avLst/>
            </a:prstGeom>
          </p:spPr>
        </p:pic>
        <p:pic>
          <p:nvPicPr>
            <p:cNvPr id="54" name="Picture 53" descr="A blue circle with white text and a map&#10;&#10;Description automatically generated">
              <a:extLst>
                <a:ext uri="{FF2B5EF4-FFF2-40B4-BE49-F238E27FC236}">
                  <a16:creationId xmlns:a16="http://schemas.microsoft.com/office/drawing/2014/main" id="{A91A60FB-9F9D-F2CE-FF8B-4F2597373174}"/>
                </a:ext>
              </a:extLst>
            </p:cNvPr>
            <p:cNvPicPr>
              <a:picLocks noChangeAspect="1"/>
            </p:cNvPicPr>
            <p:nvPr/>
          </p:nvPicPr>
          <p:blipFill>
            <a:blip r:embed="rId21">
              <a:extLst>
                <a:ext uri="{28A0092B-C50C-407E-A947-70E740481C1C}">
                  <a14:useLocalDpi xmlns:a14="http://schemas.microsoft.com/office/drawing/2010/main" val="0"/>
                </a:ext>
              </a:extLst>
            </a:blip>
            <a:stretch>
              <a:fillRect/>
            </a:stretch>
          </p:blipFill>
          <p:spPr>
            <a:xfrm>
              <a:off x="3153777" y="4051624"/>
              <a:ext cx="438135" cy="438135"/>
            </a:xfrm>
            <a:prstGeom prst="rect">
              <a:avLst/>
            </a:prstGeom>
          </p:spPr>
        </p:pic>
        <p:sp>
          <p:nvSpPr>
            <p:cNvPr id="87" name="TextBox 86">
              <a:extLst>
                <a:ext uri="{FF2B5EF4-FFF2-40B4-BE49-F238E27FC236}">
                  <a16:creationId xmlns:a16="http://schemas.microsoft.com/office/drawing/2014/main" id="{C533F5C7-4122-C176-3E32-6EF98096EF7B}"/>
                </a:ext>
              </a:extLst>
            </p:cNvPr>
            <p:cNvSpPr txBox="1"/>
            <p:nvPr/>
          </p:nvSpPr>
          <p:spPr>
            <a:xfrm>
              <a:off x="4051323" y="4132565"/>
              <a:ext cx="936323" cy="338554"/>
            </a:xfrm>
            <a:prstGeom prst="rect">
              <a:avLst/>
            </a:prstGeom>
            <a:noFill/>
          </p:spPr>
          <p:txBody>
            <a:bodyPr wrap="square" rtlCol="0">
              <a:spAutoFit/>
            </a:bodyPr>
            <a:lstStyle/>
            <a:p>
              <a:r>
                <a:rPr lang="en-US" sz="1600" b="1" dirty="0">
                  <a:solidFill>
                    <a:srgbClr val="210866"/>
                  </a:solidFill>
                </a:rPr>
                <a:t>2018 -</a:t>
              </a:r>
            </a:p>
          </p:txBody>
        </p:sp>
      </p:grpSp>
      <p:grpSp>
        <p:nvGrpSpPr>
          <p:cNvPr id="90" name="Group 89">
            <a:extLst>
              <a:ext uri="{FF2B5EF4-FFF2-40B4-BE49-F238E27FC236}">
                <a16:creationId xmlns:a16="http://schemas.microsoft.com/office/drawing/2014/main" id="{69539A53-FBB8-7DE6-A59E-B6F8841CEBE8}"/>
              </a:ext>
            </a:extLst>
          </p:cNvPr>
          <p:cNvGrpSpPr/>
          <p:nvPr/>
        </p:nvGrpSpPr>
        <p:grpSpPr>
          <a:xfrm>
            <a:off x="9530212" y="1236677"/>
            <a:ext cx="2551551" cy="490538"/>
            <a:chOff x="9530212" y="1236677"/>
            <a:chExt cx="2551551" cy="490538"/>
          </a:xfrm>
        </p:grpSpPr>
        <p:pic>
          <p:nvPicPr>
            <p:cNvPr id="83" name="Picture 82" descr="A close up of a logo&#10;&#10;Description automatically generated">
              <a:extLst>
                <a:ext uri="{FF2B5EF4-FFF2-40B4-BE49-F238E27FC236}">
                  <a16:creationId xmlns:a16="http://schemas.microsoft.com/office/drawing/2014/main" id="{F7BA9970-93D0-76BC-9B0D-B7018901F00F}"/>
                </a:ext>
              </a:extLst>
            </p:cNvPr>
            <p:cNvPicPr>
              <a:picLocks noChangeAspect="1"/>
            </p:cNvPicPr>
            <p:nvPr/>
          </p:nvPicPr>
          <p:blipFill>
            <a:blip r:embed="rId22">
              <a:extLst>
                <a:ext uri="{28A0092B-C50C-407E-A947-70E740481C1C}">
                  <a14:useLocalDpi xmlns:a14="http://schemas.microsoft.com/office/drawing/2010/main" val="0"/>
                </a:ext>
              </a:extLst>
            </a:blip>
            <a:stretch>
              <a:fillRect/>
            </a:stretch>
          </p:blipFill>
          <p:spPr>
            <a:xfrm>
              <a:off x="9530212" y="1236677"/>
              <a:ext cx="482874" cy="490538"/>
            </a:xfrm>
            <a:prstGeom prst="rect">
              <a:avLst/>
            </a:prstGeom>
          </p:spPr>
        </p:pic>
        <p:sp>
          <p:nvSpPr>
            <p:cNvPr id="89" name="TextBox 88">
              <a:extLst>
                <a:ext uri="{FF2B5EF4-FFF2-40B4-BE49-F238E27FC236}">
                  <a16:creationId xmlns:a16="http://schemas.microsoft.com/office/drawing/2014/main" id="{50B34D70-ECF8-5A67-4D9E-9F348EF8FCC0}"/>
                </a:ext>
              </a:extLst>
            </p:cNvPr>
            <p:cNvSpPr txBox="1"/>
            <p:nvPr/>
          </p:nvSpPr>
          <p:spPr>
            <a:xfrm>
              <a:off x="9981805" y="1296883"/>
              <a:ext cx="2099958" cy="369332"/>
            </a:xfrm>
            <a:prstGeom prst="rect">
              <a:avLst/>
            </a:prstGeom>
            <a:noFill/>
          </p:spPr>
          <p:txBody>
            <a:bodyPr wrap="square" rtlCol="0">
              <a:spAutoFit/>
            </a:bodyPr>
            <a:lstStyle/>
            <a:p>
              <a:r>
                <a:rPr lang="en-US" b="1" u="sng" dirty="0">
                  <a:solidFill>
                    <a:srgbClr val="210866"/>
                  </a:solidFill>
                </a:rPr>
                <a:t>Golden Book Award</a:t>
              </a:r>
            </a:p>
          </p:txBody>
        </p:sp>
      </p:grpSp>
      <p:grpSp>
        <p:nvGrpSpPr>
          <p:cNvPr id="6" name="Group 5">
            <a:extLst>
              <a:ext uri="{FF2B5EF4-FFF2-40B4-BE49-F238E27FC236}">
                <a16:creationId xmlns:a16="http://schemas.microsoft.com/office/drawing/2014/main" id="{AD1187A0-4F79-2166-A28B-72ADD9AD0B80}"/>
              </a:ext>
            </a:extLst>
          </p:cNvPr>
          <p:cNvGrpSpPr/>
          <p:nvPr/>
        </p:nvGrpSpPr>
        <p:grpSpPr>
          <a:xfrm>
            <a:off x="10732823" y="63508"/>
            <a:ext cx="1440632" cy="743309"/>
            <a:chOff x="10502025" y="1660261"/>
            <a:chExt cx="1440632" cy="743309"/>
          </a:xfrm>
        </p:grpSpPr>
        <p:sp>
          <p:nvSpPr>
            <p:cNvPr id="92" name="TextBox 91">
              <a:extLst>
                <a:ext uri="{FF2B5EF4-FFF2-40B4-BE49-F238E27FC236}">
                  <a16:creationId xmlns:a16="http://schemas.microsoft.com/office/drawing/2014/main" id="{F50D76F7-1BD5-1246-E613-1B7A88249F9F}"/>
                </a:ext>
              </a:extLst>
            </p:cNvPr>
            <p:cNvSpPr txBox="1"/>
            <p:nvPr/>
          </p:nvSpPr>
          <p:spPr>
            <a:xfrm>
              <a:off x="10502025" y="1660261"/>
              <a:ext cx="1440632" cy="738663"/>
            </a:xfrm>
            <a:prstGeom prst="rect">
              <a:avLst/>
            </a:prstGeom>
            <a:noFill/>
          </p:spPr>
          <p:txBody>
            <a:bodyPr wrap="square" rtlCol="0">
              <a:spAutoFit/>
            </a:bodyPr>
            <a:lstStyle/>
            <a:p>
              <a:r>
                <a:rPr lang="en-US" sz="1400" b="1" dirty="0">
                  <a:solidFill>
                    <a:srgbClr val="690505"/>
                  </a:solidFill>
                  <a:latin typeface="Calibri" panose="020F0502020204030204" pitchFamily="34" charset="0"/>
                  <a:cs typeface="Calibri" panose="020F0502020204030204" pitchFamily="34" charset="0"/>
                </a:rPr>
                <a:t>Still to continue to learn and implement…</a:t>
              </a:r>
            </a:p>
          </p:txBody>
        </p:sp>
        <p:sp>
          <p:nvSpPr>
            <p:cNvPr id="95" name="Rectangle: Rounded Corners 94">
              <a:extLst>
                <a:ext uri="{FF2B5EF4-FFF2-40B4-BE49-F238E27FC236}">
                  <a16:creationId xmlns:a16="http://schemas.microsoft.com/office/drawing/2014/main" id="{AECA1BF8-126C-98A8-2EEB-08D38FB7DAF4}"/>
                </a:ext>
              </a:extLst>
            </p:cNvPr>
            <p:cNvSpPr/>
            <p:nvPr/>
          </p:nvSpPr>
          <p:spPr>
            <a:xfrm>
              <a:off x="10519106" y="1687516"/>
              <a:ext cx="1283576" cy="716054"/>
            </a:xfrm>
            <a:prstGeom prst="roundRect">
              <a:avLst/>
            </a:prstGeom>
            <a:noFill/>
            <a:ln w="19050">
              <a:solidFill>
                <a:srgbClr val="690505"/>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2" name="TextBox 101">
            <a:extLst>
              <a:ext uri="{FF2B5EF4-FFF2-40B4-BE49-F238E27FC236}">
                <a16:creationId xmlns:a16="http://schemas.microsoft.com/office/drawing/2014/main" id="{BADE420F-01C2-6B24-D8E5-C5BCC331BDAD}"/>
              </a:ext>
            </a:extLst>
          </p:cNvPr>
          <p:cNvSpPr txBox="1"/>
          <p:nvPr/>
        </p:nvSpPr>
        <p:spPr>
          <a:xfrm>
            <a:off x="10600201" y="1041390"/>
            <a:ext cx="1115821" cy="369332"/>
          </a:xfrm>
          <a:prstGeom prst="rect">
            <a:avLst/>
          </a:prstGeom>
          <a:noFill/>
        </p:spPr>
        <p:txBody>
          <a:bodyPr wrap="square" rtlCol="0">
            <a:spAutoFit/>
          </a:bodyPr>
          <a:lstStyle/>
          <a:p>
            <a:r>
              <a:rPr lang="en-US" b="1" dirty="0">
                <a:solidFill>
                  <a:srgbClr val="210866"/>
                </a:solidFill>
              </a:rPr>
              <a:t>In 2023</a:t>
            </a:r>
          </a:p>
        </p:txBody>
      </p:sp>
      <p:grpSp>
        <p:nvGrpSpPr>
          <p:cNvPr id="17" name="Group 16">
            <a:extLst>
              <a:ext uri="{FF2B5EF4-FFF2-40B4-BE49-F238E27FC236}">
                <a16:creationId xmlns:a16="http://schemas.microsoft.com/office/drawing/2014/main" id="{C0320BAF-D981-8F13-75E4-2971C2681F65}"/>
              </a:ext>
            </a:extLst>
          </p:cNvPr>
          <p:cNvGrpSpPr/>
          <p:nvPr/>
        </p:nvGrpSpPr>
        <p:grpSpPr>
          <a:xfrm>
            <a:off x="9467666" y="2110225"/>
            <a:ext cx="3163874" cy="2173927"/>
            <a:chOff x="9028126" y="1804590"/>
            <a:chExt cx="3163874" cy="2173927"/>
          </a:xfrm>
        </p:grpSpPr>
        <p:pic>
          <p:nvPicPr>
            <p:cNvPr id="23" name="Picture 22" descr="Diagram&#10;&#10;Description automatically generated with low confidence">
              <a:extLst>
                <a:ext uri="{FF2B5EF4-FFF2-40B4-BE49-F238E27FC236}">
                  <a16:creationId xmlns:a16="http://schemas.microsoft.com/office/drawing/2014/main" id="{699D19F3-8C0C-572B-A42A-E62E361DC176}"/>
                </a:ext>
              </a:extLst>
            </p:cNvPr>
            <p:cNvPicPr>
              <a:picLocks noChangeAspect="1"/>
            </p:cNvPicPr>
            <p:nvPr/>
          </p:nvPicPr>
          <p:blipFill>
            <a:blip r:embed="rId23">
              <a:extLst>
                <a:ext uri="{28A0092B-C50C-407E-A947-70E740481C1C}">
                  <a14:useLocalDpi xmlns:a14="http://schemas.microsoft.com/office/drawing/2010/main" val="0"/>
                </a:ext>
              </a:extLst>
            </a:blip>
            <a:stretch>
              <a:fillRect/>
            </a:stretch>
          </p:blipFill>
          <p:spPr>
            <a:xfrm>
              <a:off x="9129726" y="2175398"/>
              <a:ext cx="2467323" cy="1387869"/>
            </a:xfrm>
            <a:prstGeom prst="rect">
              <a:avLst/>
            </a:prstGeom>
          </p:spPr>
        </p:pic>
        <p:sp>
          <p:nvSpPr>
            <p:cNvPr id="27" name="TextBox 26">
              <a:extLst>
                <a:ext uri="{FF2B5EF4-FFF2-40B4-BE49-F238E27FC236}">
                  <a16:creationId xmlns:a16="http://schemas.microsoft.com/office/drawing/2014/main" id="{83BAD9CF-0E89-450E-188D-232FCDCEFCCF}"/>
                </a:ext>
              </a:extLst>
            </p:cNvPr>
            <p:cNvSpPr txBox="1"/>
            <p:nvPr/>
          </p:nvSpPr>
          <p:spPr>
            <a:xfrm>
              <a:off x="9028126" y="3609185"/>
              <a:ext cx="3163874" cy="369332"/>
            </a:xfrm>
            <a:prstGeom prst="rect">
              <a:avLst/>
            </a:prstGeom>
            <a:noFill/>
          </p:spPr>
          <p:txBody>
            <a:bodyPr wrap="square" rtlCol="0">
              <a:spAutoFit/>
            </a:bodyPr>
            <a:lstStyle/>
            <a:p>
              <a:r>
                <a:rPr lang="en-IN" b="1" dirty="0">
                  <a:solidFill>
                    <a:srgbClr val="690505"/>
                  </a:solidFill>
                  <a:latin typeface="Calibri" panose="020F0502020204030204" pitchFamily="34" charset="0"/>
                  <a:cs typeface="Calibri" panose="020F0502020204030204" pitchFamily="34" charset="0"/>
                </a:rPr>
                <a:t>My Signature Module</a:t>
              </a:r>
            </a:p>
          </p:txBody>
        </p:sp>
        <p:sp>
          <p:nvSpPr>
            <p:cNvPr id="28" name="TextBox 27">
              <a:extLst>
                <a:ext uri="{FF2B5EF4-FFF2-40B4-BE49-F238E27FC236}">
                  <a16:creationId xmlns:a16="http://schemas.microsoft.com/office/drawing/2014/main" id="{FAF39CDA-CCCA-DB59-F5EF-2B7912CD0565}"/>
                </a:ext>
              </a:extLst>
            </p:cNvPr>
            <p:cNvSpPr txBox="1"/>
            <p:nvPr/>
          </p:nvSpPr>
          <p:spPr>
            <a:xfrm>
              <a:off x="9073524" y="1804590"/>
              <a:ext cx="2709983" cy="338554"/>
            </a:xfrm>
            <a:prstGeom prst="rect">
              <a:avLst/>
            </a:prstGeom>
            <a:noFill/>
          </p:spPr>
          <p:txBody>
            <a:bodyPr wrap="square" rtlCol="0">
              <a:spAutoFit/>
            </a:bodyPr>
            <a:lstStyle/>
            <a:p>
              <a:r>
                <a:rPr lang="en-US" sz="1600" b="1" dirty="0">
                  <a:solidFill>
                    <a:srgbClr val="690505"/>
                  </a:solidFill>
                  <a:latin typeface="Calibri" panose="020F0502020204030204" pitchFamily="34" charset="0"/>
                  <a:cs typeface="Calibri" panose="020F0502020204030204" pitchFamily="34" charset="0"/>
                </a:rPr>
                <a:t>From 2018 pre-covid onwards</a:t>
              </a:r>
              <a:endParaRPr lang="en-IN" sz="1600" b="1" dirty="0">
                <a:solidFill>
                  <a:srgbClr val="690505"/>
                </a:solidFill>
                <a:latin typeface="Calibri" panose="020F0502020204030204" pitchFamily="34" charset="0"/>
                <a:cs typeface="Calibri" panose="020F0502020204030204" pitchFamily="34" charset="0"/>
              </a:endParaRPr>
            </a:p>
          </p:txBody>
        </p:sp>
      </p:grpSp>
      <p:grpSp>
        <p:nvGrpSpPr>
          <p:cNvPr id="41" name="Group 40">
            <a:extLst>
              <a:ext uri="{FF2B5EF4-FFF2-40B4-BE49-F238E27FC236}">
                <a16:creationId xmlns:a16="http://schemas.microsoft.com/office/drawing/2014/main" id="{D24D7905-E73A-C318-2569-926684741E02}"/>
              </a:ext>
            </a:extLst>
          </p:cNvPr>
          <p:cNvGrpSpPr/>
          <p:nvPr/>
        </p:nvGrpSpPr>
        <p:grpSpPr>
          <a:xfrm>
            <a:off x="101267" y="1452824"/>
            <a:ext cx="5467620" cy="433801"/>
            <a:chOff x="912687" y="457642"/>
            <a:chExt cx="6916214" cy="681682"/>
          </a:xfrm>
        </p:grpSpPr>
        <p:grpSp>
          <p:nvGrpSpPr>
            <p:cNvPr id="48" name="Group 9">
              <a:extLst>
                <a:ext uri="{FF2B5EF4-FFF2-40B4-BE49-F238E27FC236}">
                  <a16:creationId xmlns:a16="http://schemas.microsoft.com/office/drawing/2014/main" id="{DF540979-36EB-0D85-D78F-48C474F34F53}"/>
                </a:ext>
              </a:extLst>
            </p:cNvPr>
            <p:cNvGrpSpPr/>
            <p:nvPr/>
          </p:nvGrpSpPr>
          <p:grpSpPr>
            <a:xfrm>
              <a:off x="1187948" y="457642"/>
              <a:ext cx="6455754" cy="681682"/>
              <a:chOff x="244298" y="0"/>
              <a:chExt cx="4156542" cy="589075"/>
            </a:xfrm>
          </p:grpSpPr>
          <p:sp>
            <p:nvSpPr>
              <p:cNvPr id="53" name="Freeform 10">
                <a:extLst>
                  <a:ext uri="{FF2B5EF4-FFF2-40B4-BE49-F238E27FC236}">
                    <a16:creationId xmlns:a16="http://schemas.microsoft.com/office/drawing/2014/main" id="{A0901DBB-0DEB-7BBA-D41F-417A2AED8D4F}"/>
                  </a:ext>
                </a:extLst>
              </p:cNvPr>
              <p:cNvSpPr/>
              <p:nvPr/>
            </p:nvSpPr>
            <p:spPr>
              <a:xfrm>
                <a:off x="244298" y="0"/>
                <a:ext cx="4156542" cy="589075"/>
              </a:xfrm>
              <a:custGeom>
                <a:avLst/>
                <a:gdLst/>
                <a:ahLst/>
                <a:cxnLst/>
                <a:rect l="l" t="t" r="r" b="b"/>
                <a:pathLst>
                  <a:path w="4843486" h="774870">
                    <a:moveTo>
                      <a:pt x="4719026" y="774870"/>
                    </a:moveTo>
                    <a:lnTo>
                      <a:pt x="124460" y="774870"/>
                    </a:lnTo>
                    <a:cubicBezTo>
                      <a:pt x="55880" y="774870"/>
                      <a:pt x="0" y="718990"/>
                      <a:pt x="0" y="650410"/>
                    </a:cubicBezTo>
                    <a:lnTo>
                      <a:pt x="0" y="124460"/>
                    </a:lnTo>
                    <a:cubicBezTo>
                      <a:pt x="0" y="55880"/>
                      <a:pt x="55880" y="0"/>
                      <a:pt x="124460" y="0"/>
                    </a:cubicBezTo>
                    <a:lnTo>
                      <a:pt x="4719026" y="0"/>
                    </a:lnTo>
                    <a:cubicBezTo>
                      <a:pt x="4787606" y="0"/>
                      <a:pt x="4843486" y="55880"/>
                      <a:pt x="4843486" y="124460"/>
                    </a:cubicBezTo>
                    <a:lnTo>
                      <a:pt x="4843486" y="650410"/>
                    </a:lnTo>
                    <a:cubicBezTo>
                      <a:pt x="4843486" y="718990"/>
                      <a:pt x="4787606" y="774870"/>
                      <a:pt x="4719026" y="774870"/>
                    </a:cubicBezTo>
                    <a:close/>
                  </a:path>
                </a:pathLst>
              </a:custGeom>
              <a:solidFill>
                <a:srgbClr val="DC3C4D"/>
              </a:solidFill>
            </p:spPr>
          </p:sp>
        </p:grpSp>
        <p:sp>
          <p:nvSpPr>
            <p:cNvPr id="51" name="TextBox 50">
              <a:extLst>
                <a:ext uri="{FF2B5EF4-FFF2-40B4-BE49-F238E27FC236}">
                  <a16:creationId xmlns:a16="http://schemas.microsoft.com/office/drawing/2014/main" id="{572289BC-C84A-10C4-5719-D177EBFFE6CB}"/>
                </a:ext>
              </a:extLst>
            </p:cNvPr>
            <p:cNvSpPr txBox="1"/>
            <p:nvPr/>
          </p:nvSpPr>
          <p:spPr>
            <a:xfrm>
              <a:off x="912687" y="518396"/>
              <a:ext cx="6916214" cy="580374"/>
            </a:xfrm>
            <a:prstGeom prst="rect">
              <a:avLst/>
            </a:prstGeom>
            <a:noFill/>
          </p:spPr>
          <p:txBody>
            <a:bodyPr wrap="square" rtlCol="0">
              <a:spAutoFit/>
            </a:bodyPr>
            <a:lstStyle/>
            <a:p>
              <a:pPr algn="ctr"/>
              <a:r>
                <a:rPr lang="en-IN" b="1" dirty="0">
                  <a:solidFill>
                    <a:schemeClr val="bg1"/>
                  </a:solidFill>
                </a:rPr>
                <a:t>Always Upskilling, Upgrading and Updating myself…</a:t>
              </a:r>
            </a:p>
          </p:txBody>
        </p:sp>
      </p:grpSp>
      <p:grpSp>
        <p:nvGrpSpPr>
          <p:cNvPr id="68" name="Group 67">
            <a:extLst>
              <a:ext uri="{FF2B5EF4-FFF2-40B4-BE49-F238E27FC236}">
                <a16:creationId xmlns:a16="http://schemas.microsoft.com/office/drawing/2014/main" id="{CA4058D6-AC1B-75C6-C35E-68AB8F1D0331}"/>
              </a:ext>
            </a:extLst>
          </p:cNvPr>
          <p:cNvGrpSpPr/>
          <p:nvPr/>
        </p:nvGrpSpPr>
        <p:grpSpPr>
          <a:xfrm>
            <a:off x="3406715" y="1666215"/>
            <a:ext cx="2689285" cy="1333638"/>
            <a:chOff x="3406715" y="1666215"/>
            <a:chExt cx="2689285" cy="1333638"/>
          </a:xfrm>
        </p:grpSpPr>
        <p:cxnSp>
          <p:nvCxnSpPr>
            <p:cNvPr id="56" name="Straight Arrow Connector 55">
              <a:extLst>
                <a:ext uri="{FF2B5EF4-FFF2-40B4-BE49-F238E27FC236}">
                  <a16:creationId xmlns:a16="http://schemas.microsoft.com/office/drawing/2014/main" id="{0A493CC7-10C1-D065-461E-ED7C2ECBF7BB}"/>
                </a:ext>
              </a:extLst>
            </p:cNvPr>
            <p:cNvCxnSpPr>
              <a:cxnSpLocks/>
            </p:cNvCxnSpPr>
            <p:nvPr/>
          </p:nvCxnSpPr>
          <p:spPr>
            <a:xfrm flipV="1">
              <a:off x="3406715" y="1666215"/>
              <a:ext cx="2689285" cy="1333638"/>
            </a:xfrm>
            <a:prstGeom prst="straightConnector1">
              <a:avLst/>
            </a:prstGeom>
            <a:ln w="12700">
              <a:solidFill>
                <a:srgbClr val="690505"/>
              </a:solidFill>
              <a:tailEnd type="triangle"/>
            </a:ln>
          </p:spPr>
          <p:style>
            <a:lnRef idx="1">
              <a:schemeClr val="accent1"/>
            </a:lnRef>
            <a:fillRef idx="0">
              <a:schemeClr val="accent1"/>
            </a:fillRef>
            <a:effectRef idx="0">
              <a:schemeClr val="accent1"/>
            </a:effectRef>
            <a:fontRef idx="minor">
              <a:schemeClr val="tx1"/>
            </a:fontRef>
          </p:style>
        </p:cxnSp>
        <p:sp>
          <p:nvSpPr>
            <p:cNvPr id="65" name="TextBox 64">
              <a:extLst>
                <a:ext uri="{FF2B5EF4-FFF2-40B4-BE49-F238E27FC236}">
                  <a16:creationId xmlns:a16="http://schemas.microsoft.com/office/drawing/2014/main" id="{ED2154D7-7A1C-4778-FA4D-4C9389153877}"/>
                </a:ext>
              </a:extLst>
            </p:cNvPr>
            <p:cNvSpPr txBox="1"/>
            <p:nvPr/>
          </p:nvSpPr>
          <p:spPr>
            <a:xfrm rot="20045657">
              <a:off x="3642413" y="2001113"/>
              <a:ext cx="2217888" cy="276999"/>
            </a:xfrm>
            <a:prstGeom prst="rect">
              <a:avLst/>
            </a:prstGeom>
            <a:noFill/>
          </p:spPr>
          <p:txBody>
            <a:bodyPr wrap="square" rtlCol="0">
              <a:spAutoFit/>
            </a:bodyPr>
            <a:lstStyle/>
            <a:p>
              <a:r>
                <a:rPr lang="en-US" sz="1200" dirty="0">
                  <a:solidFill>
                    <a:srgbClr val="690505"/>
                  </a:solidFill>
                </a:rPr>
                <a:t>In continuation…</a:t>
              </a:r>
            </a:p>
          </p:txBody>
        </p:sp>
      </p:grpSp>
    </p:spTree>
    <p:extLst>
      <p:ext uri="{BB962C8B-B14F-4D97-AF65-F5344CB8AC3E}">
        <p14:creationId xmlns:p14="http://schemas.microsoft.com/office/powerpoint/2010/main" val="11176800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996E557-8BD6-FA38-C2F8-C9DA920CE1BA}"/>
              </a:ext>
            </a:extLst>
          </p:cNvPr>
          <p:cNvSpPr txBox="1"/>
          <p:nvPr/>
        </p:nvSpPr>
        <p:spPr>
          <a:xfrm>
            <a:off x="559295" y="230821"/>
            <a:ext cx="10848512" cy="707886"/>
          </a:xfrm>
          <a:prstGeom prst="rect">
            <a:avLst/>
          </a:prstGeom>
          <a:noFill/>
        </p:spPr>
        <p:txBody>
          <a:bodyPr wrap="square" rtlCol="0">
            <a:spAutoFit/>
          </a:bodyPr>
          <a:lstStyle/>
          <a:p>
            <a:pPr algn="ctr"/>
            <a:r>
              <a:rPr lang="en-US" sz="4000" b="1" u="sng" dirty="0">
                <a:solidFill>
                  <a:srgbClr val="690505"/>
                </a:solidFill>
              </a:rPr>
              <a:t>INTRODUCTIONS &amp; ENERGIZERS</a:t>
            </a:r>
          </a:p>
        </p:txBody>
      </p:sp>
      <p:pic>
        <p:nvPicPr>
          <p:cNvPr id="4" name="Picture 3" descr="A person pointing at her wrist&#10;&#10;Description automatically generated">
            <a:extLst>
              <a:ext uri="{FF2B5EF4-FFF2-40B4-BE49-F238E27FC236}">
                <a16:creationId xmlns:a16="http://schemas.microsoft.com/office/drawing/2014/main" id="{A6F77274-1574-7262-EB9E-B0C0B6453D1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934016" y="1838303"/>
            <a:ext cx="4100928" cy="2296520"/>
          </a:xfrm>
          <a:prstGeom prst="rect">
            <a:avLst/>
          </a:prstGeom>
        </p:spPr>
      </p:pic>
      <p:sp>
        <p:nvSpPr>
          <p:cNvPr id="7" name="TextBox 6">
            <a:extLst>
              <a:ext uri="{FF2B5EF4-FFF2-40B4-BE49-F238E27FC236}">
                <a16:creationId xmlns:a16="http://schemas.microsoft.com/office/drawing/2014/main" id="{A01F2B6D-0A10-7CF0-C02F-5F0518A7F365}"/>
              </a:ext>
            </a:extLst>
          </p:cNvPr>
          <p:cNvSpPr txBox="1"/>
          <p:nvPr/>
        </p:nvSpPr>
        <p:spPr>
          <a:xfrm>
            <a:off x="6223249" y="1004052"/>
            <a:ext cx="2920752" cy="523220"/>
          </a:xfrm>
          <a:prstGeom prst="rect">
            <a:avLst/>
          </a:prstGeom>
          <a:noFill/>
        </p:spPr>
        <p:txBody>
          <a:bodyPr wrap="square" rtlCol="0">
            <a:spAutoFit/>
          </a:bodyPr>
          <a:lstStyle/>
          <a:p>
            <a:r>
              <a:rPr lang="en-US" sz="2800" dirty="0">
                <a:solidFill>
                  <a:srgbClr val="690505"/>
                </a:solidFill>
              </a:rPr>
              <a:t>- Context Setting</a:t>
            </a:r>
          </a:p>
        </p:txBody>
      </p:sp>
      <p:sp>
        <p:nvSpPr>
          <p:cNvPr id="8" name="TextBox 7">
            <a:extLst>
              <a:ext uri="{FF2B5EF4-FFF2-40B4-BE49-F238E27FC236}">
                <a16:creationId xmlns:a16="http://schemas.microsoft.com/office/drawing/2014/main" id="{8F9FD26E-6C38-F9A6-1AA4-8D8BB64BD585}"/>
              </a:ext>
            </a:extLst>
          </p:cNvPr>
          <p:cNvSpPr txBox="1"/>
          <p:nvPr/>
        </p:nvSpPr>
        <p:spPr>
          <a:xfrm>
            <a:off x="843379" y="3582111"/>
            <a:ext cx="8300622" cy="2677656"/>
          </a:xfrm>
          <a:prstGeom prst="rect">
            <a:avLst/>
          </a:prstGeom>
          <a:noFill/>
        </p:spPr>
        <p:txBody>
          <a:bodyPr wrap="square" rtlCol="0">
            <a:spAutoFit/>
          </a:bodyPr>
          <a:lstStyle/>
          <a:p>
            <a:pPr marL="457200" indent="-457200">
              <a:buFontTx/>
              <a:buChar char="-"/>
            </a:pPr>
            <a:r>
              <a:rPr lang="en-US" sz="2800" dirty="0">
                <a:solidFill>
                  <a:srgbClr val="690505"/>
                </a:solidFill>
              </a:rPr>
              <a:t>Warm-up, Fun Game</a:t>
            </a:r>
          </a:p>
          <a:p>
            <a:pPr marL="457200" indent="-457200">
              <a:buFontTx/>
              <a:buChar char="-"/>
            </a:pPr>
            <a:r>
              <a:rPr lang="en-US" sz="2800" dirty="0">
                <a:solidFill>
                  <a:srgbClr val="690505"/>
                </a:solidFill>
              </a:rPr>
              <a:t>Jump IN, Jump OUT</a:t>
            </a:r>
          </a:p>
          <a:p>
            <a:pPr marL="457200" indent="-457200">
              <a:buFontTx/>
              <a:buChar char="-"/>
            </a:pPr>
            <a:r>
              <a:rPr lang="en-US" sz="2800" dirty="0">
                <a:solidFill>
                  <a:srgbClr val="690505"/>
                </a:solidFill>
              </a:rPr>
              <a:t>Circle with opposite palms,</a:t>
            </a:r>
          </a:p>
          <a:p>
            <a:pPr marL="457200" indent="-457200">
              <a:buFontTx/>
              <a:buChar char="-"/>
            </a:pPr>
            <a:r>
              <a:rPr lang="en-US" sz="2800" dirty="0">
                <a:solidFill>
                  <a:srgbClr val="690505"/>
                </a:solidFill>
              </a:rPr>
              <a:t>‘Say What I say, Do What I say’</a:t>
            </a:r>
          </a:p>
          <a:p>
            <a:pPr marL="457200" indent="-457200">
              <a:buFontTx/>
              <a:buChar char="-"/>
            </a:pPr>
            <a:r>
              <a:rPr lang="en-US" sz="2800" dirty="0">
                <a:solidFill>
                  <a:srgbClr val="690505"/>
                </a:solidFill>
              </a:rPr>
              <a:t>‘Say the opposite of what I say and Do what I do’</a:t>
            </a:r>
          </a:p>
          <a:p>
            <a:pPr marL="457200" indent="-457200">
              <a:buFontTx/>
              <a:buChar char="-"/>
            </a:pPr>
            <a:endParaRPr lang="en-US" sz="2800" dirty="0">
              <a:solidFill>
                <a:srgbClr val="690505"/>
              </a:solidFill>
            </a:endParaRPr>
          </a:p>
        </p:txBody>
      </p:sp>
      <p:sp>
        <p:nvSpPr>
          <p:cNvPr id="9" name="TextBox 8">
            <a:extLst>
              <a:ext uri="{FF2B5EF4-FFF2-40B4-BE49-F238E27FC236}">
                <a16:creationId xmlns:a16="http://schemas.microsoft.com/office/drawing/2014/main" id="{55463888-E994-A71E-B6A0-3C09CE46D25D}"/>
              </a:ext>
            </a:extLst>
          </p:cNvPr>
          <p:cNvSpPr txBox="1"/>
          <p:nvPr/>
        </p:nvSpPr>
        <p:spPr>
          <a:xfrm>
            <a:off x="843379" y="2164828"/>
            <a:ext cx="5752729" cy="954107"/>
          </a:xfrm>
          <a:prstGeom prst="rect">
            <a:avLst/>
          </a:prstGeom>
          <a:noFill/>
        </p:spPr>
        <p:txBody>
          <a:bodyPr wrap="square" rtlCol="0">
            <a:spAutoFit/>
          </a:bodyPr>
          <a:lstStyle/>
          <a:p>
            <a:pPr marL="457200" indent="-457200">
              <a:buFontTx/>
              <a:buChar char="-"/>
            </a:pPr>
            <a:r>
              <a:rPr lang="en-US" sz="2800" dirty="0">
                <a:solidFill>
                  <a:srgbClr val="690505"/>
                </a:solidFill>
              </a:rPr>
              <a:t>Opponents name with an Adjective</a:t>
            </a:r>
          </a:p>
          <a:p>
            <a:endParaRPr lang="en-US" sz="2800" dirty="0">
              <a:solidFill>
                <a:srgbClr val="690505"/>
              </a:solidFill>
            </a:endParaRPr>
          </a:p>
        </p:txBody>
      </p:sp>
      <p:sp>
        <p:nvSpPr>
          <p:cNvPr id="10" name="Oval 9">
            <a:extLst>
              <a:ext uri="{FF2B5EF4-FFF2-40B4-BE49-F238E27FC236}">
                <a16:creationId xmlns:a16="http://schemas.microsoft.com/office/drawing/2014/main" id="{19DB79B2-DE2B-1201-5D9A-27BFA3AB886C}"/>
              </a:ext>
            </a:extLst>
          </p:cNvPr>
          <p:cNvSpPr/>
          <p:nvPr/>
        </p:nvSpPr>
        <p:spPr>
          <a:xfrm>
            <a:off x="9206884" y="4589409"/>
            <a:ext cx="310717" cy="292964"/>
          </a:xfrm>
          <a:prstGeom prst="ellipse">
            <a:avLst/>
          </a:prstGeom>
          <a:noFill/>
          <a:ln>
            <a:solidFill>
              <a:srgbClr val="690505"/>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Oval 10">
            <a:extLst>
              <a:ext uri="{FF2B5EF4-FFF2-40B4-BE49-F238E27FC236}">
                <a16:creationId xmlns:a16="http://schemas.microsoft.com/office/drawing/2014/main" id="{CE161263-4B66-8F2D-521C-BC9AC62481F5}"/>
              </a:ext>
            </a:extLst>
          </p:cNvPr>
          <p:cNvSpPr/>
          <p:nvPr/>
        </p:nvSpPr>
        <p:spPr>
          <a:xfrm>
            <a:off x="8958588" y="5050813"/>
            <a:ext cx="310717" cy="292964"/>
          </a:xfrm>
          <a:prstGeom prst="ellipse">
            <a:avLst/>
          </a:prstGeom>
          <a:noFill/>
          <a:ln>
            <a:solidFill>
              <a:srgbClr val="690505"/>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F22043A4-2118-8791-6242-F697372CEB24}"/>
              </a:ext>
            </a:extLst>
          </p:cNvPr>
          <p:cNvSpPr/>
          <p:nvPr/>
        </p:nvSpPr>
        <p:spPr>
          <a:xfrm>
            <a:off x="9536835" y="5034419"/>
            <a:ext cx="310717" cy="292964"/>
          </a:xfrm>
          <a:prstGeom prst="ellipse">
            <a:avLst/>
          </a:prstGeom>
          <a:noFill/>
          <a:ln>
            <a:solidFill>
              <a:srgbClr val="690505"/>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Oval 12">
            <a:extLst>
              <a:ext uri="{FF2B5EF4-FFF2-40B4-BE49-F238E27FC236}">
                <a16:creationId xmlns:a16="http://schemas.microsoft.com/office/drawing/2014/main" id="{3FC77846-E5B2-4F11-7FA5-2B33C88BDDB9}"/>
              </a:ext>
            </a:extLst>
          </p:cNvPr>
          <p:cNvSpPr/>
          <p:nvPr/>
        </p:nvSpPr>
        <p:spPr>
          <a:xfrm>
            <a:off x="9822026" y="4589409"/>
            <a:ext cx="310717" cy="292964"/>
          </a:xfrm>
          <a:prstGeom prst="ellipse">
            <a:avLst/>
          </a:prstGeom>
          <a:noFill/>
          <a:ln>
            <a:solidFill>
              <a:srgbClr val="690505"/>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B701CE04-AD81-F4E3-6B4D-0D9A551FE5A3}"/>
              </a:ext>
            </a:extLst>
          </p:cNvPr>
          <p:cNvSpPr/>
          <p:nvPr/>
        </p:nvSpPr>
        <p:spPr>
          <a:xfrm>
            <a:off x="10331384" y="4589409"/>
            <a:ext cx="310717" cy="292964"/>
          </a:xfrm>
          <a:prstGeom prst="ellipse">
            <a:avLst/>
          </a:prstGeom>
          <a:noFill/>
          <a:ln>
            <a:solidFill>
              <a:srgbClr val="690505"/>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Oval 14">
            <a:extLst>
              <a:ext uri="{FF2B5EF4-FFF2-40B4-BE49-F238E27FC236}">
                <a16:creationId xmlns:a16="http://schemas.microsoft.com/office/drawing/2014/main" id="{B15E8903-AF2D-3B16-AA10-91CF9C095246}"/>
              </a:ext>
            </a:extLst>
          </p:cNvPr>
          <p:cNvSpPr/>
          <p:nvPr/>
        </p:nvSpPr>
        <p:spPr>
          <a:xfrm>
            <a:off x="10085027" y="5043995"/>
            <a:ext cx="310717" cy="292964"/>
          </a:xfrm>
          <a:prstGeom prst="ellipse">
            <a:avLst/>
          </a:prstGeom>
          <a:noFill/>
          <a:ln>
            <a:solidFill>
              <a:srgbClr val="690505"/>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996064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9"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Text&#10;&#10;Description automatically generated">
            <a:extLst>
              <a:ext uri="{FF2B5EF4-FFF2-40B4-BE49-F238E27FC236}">
                <a16:creationId xmlns:a16="http://schemas.microsoft.com/office/drawing/2014/main" id="{AF08BF1B-40BA-485D-8517-6436CBB55D3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89103" y="222884"/>
            <a:ext cx="3978275" cy="3344998"/>
          </a:xfrm>
          <a:prstGeom prst="rect">
            <a:avLst/>
          </a:prstGeom>
        </p:spPr>
      </p:pic>
      <p:pic>
        <p:nvPicPr>
          <p:cNvPr id="12" name="Picture 11" descr="Text&#10;&#10;Description automatically generated">
            <a:extLst>
              <a:ext uri="{FF2B5EF4-FFF2-40B4-BE49-F238E27FC236}">
                <a16:creationId xmlns:a16="http://schemas.microsoft.com/office/drawing/2014/main" id="{8D9E097D-511B-4412-B682-1D441A0E29B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589104" y="3694561"/>
            <a:ext cx="9525592" cy="2274439"/>
          </a:xfrm>
          <a:prstGeom prst="rect">
            <a:avLst/>
          </a:prstGeom>
        </p:spPr>
      </p:pic>
      <p:pic>
        <p:nvPicPr>
          <p:cNvPr id="14" name="Picture 13" descr="A picture containing text, compact disk, blue&#10;&#10;Description automatically generated">
            <a:extLst>
              <a:ext uri="{FF2B5EF4-FFF2-40B4-BE49-F238E27FC236}">
                <a16:creationId xmlns:a16="http://schemas.microsoft.com/office/drawing/2014/main" id="{2E966123-9028-4E73-89A5-19BA696F952E}"/>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695736" y="761616"/>
            <a:ext cx="2990313" cy="2990313"/>
          </a:xfrm>
          <a:prstGeom prst="rect">
            <a:avLst/>
          </a:prstGeom>
        </p:spPr>
      </p:pic>
      <p:sp>
        <p:nvSpPr>
          <p:cNvPr id="2" name="TextBox 1">
            <a:extLst>
              <a:ext uri="{FF2B5EF4-FFF2-40B4-BE49-F238E27FC236}">
                <a16:creationId xmlns:a16="http://schemas.microsoft.com/office/drawing/2014/main" id="{E8A31F32-A41E-05F6-C3FA-E3F8A02EBACE}"/>
              </a:ext>
            </a:extLst>
          </p:cNvPr>
          <p:cNvSpPr txBox="1"/>
          <p:nvPr/>
        </p:nvSpPr>
        <p:spPr>
          <a:xfrm>
            <a:off x="5930283" y="295763"/>
            <a:ext cx="4740675" cy="584775"/>
          </a:xfrm>
          <a:prstGeom prst="rect">
            <a:avLst/>
          </a:prstGeom>
          <a:noFill/>
        </p:spPr>
        <p:txBody>
          <a:bodyPr wrap="square" rtlCol="0">
            <a:spAutoFit/>
          </a:bodyPr>
          <a:lstStyle/>
          <a:p>
            <a:r>
              <a:rPr lang="en-US" sz="3200" u="sng" dirty="0">
                <a:solidFill>
                  <a:srgbClr val="690505"/>
                </a:solidFill>
              </a:rPr>
              <a:t>Let’s Start with POSITIVITY</a:t>
            </a:r>
          </a:p>
        </p:txBody>
      </p:sp>
    </p:spTree>
    <p:extLst>
      <p:ext uri="{BB962C8B-B14F-4D97-AF65-F5344CB8AC3E}">
        <p14:creationId xmlns:p14="http://schemas.microsoft.com/office/powerpoint/2010/main" val="27297775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1">
            <a:extLst>
              <a:ext uri="{FF2B5EF4-FFF2-40B4-BE49-F238E27FC236}">
                <a16:creationId xmlns:a16="http://schemas.microsoft.com/office/drawing/2014/main" id="{474FEC75-8622-2874-9A5C-93C1034EF562}"/>
              </a:ext>
            </a:extLst>
          </p:cNvPr>
          <p:cNvSpPr/>
          <p:nvPr/>
        </p:nvSpPr>
        <p:spPr>
          <a:xfrm>
            <a:off x="1358104" y="304061"/>
            <a:ext cx="9670473" cy="1300018"/>
          </a:xfrm>
          <a:prstGeom prst="round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IN" sz="4600" u="sng" dirty="0">
                <a:solidFill>
                  <a:srgbClr val="FF0000"/>
                </a:solidFill>
                <a:effectLst>
                  <a:outerShdw blurRad="38100" dist="38100" dir="2700000" algn="tl">
                    <a:srgbClr val="000000">
                      <a:alpha val="43137"/>
                    </a:srgbClr>
                  </a:outerShdw>
                </a:effectLst>
                <a:latin typeface="+mn-lt"/>
              </a:rPr>
              <a:t>Introduction to Women Empowerment</a:t>
            </a:r>
            <a:endParaRPr lang="en-IN" sz="4600" dirty="0"/>
          </a:p>
        </p:txBody>
      </p:sp>
      <p:pic>
        <p:nvPicPr>
          <p:cNvPr id="5" name="APTRANSCO _ International Womens Day">
            <a:hlinkClick r:id="" action="ppaction://media"/>
            <a:extLst>
              <a:ext uri="{FF2B5EF4-FFF2-40B4-BE49-F238E27FC236}">
                <a16:creationId xmlns:a16="http://schemas.microsoft.com/office/drawing/2014/main" id="{C2DD92E5-9FE4-1388-8E4B-9A0BFB3EAC17}"/>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1944210" y="1817702"/>
            <a:ext cx="7741328" cy="4354497"/>
          </a:xfrm>
          <a:prstGeom prst="rect">
            <a:avLst/>
          </a:prstGeom>
        </p:spPr>
      </p:pic>
      <p:sp>
        <p:nvSpPr>
          <p:cNvPr id="6" name="TextBox 5">
            <a:extLst>
              <a:ext uri="{FF2B5EF4-FFF2-40B4-BE49-F238E27FC236}">
                <a16:creationId xmlns:a16="http://schemas.microsoft.com/office/drawing/2014/main" id="{45EBFC2E-5F26-6382-EA3C-39B9A603F243}"/>
              </a:ext>
            </a:extLst>
          </p:cNvPr>
          <p:cNvSpPr txBox="1"/>
          <p:nvPr/>
        </p:nvSpPr>
        <p:spPr>
          <a:xfrm>
            <a:off x="248574" y="1716920"/>
            <a:ext cx="1526959" cy="369332"/>
          </a:xfrm>
          <a:prstGeom prst="rect">
            <a:avLst/>
          </a:prstGeom>
          <a:noFill/>
        </p:spPr>
        <p:txBody>
          <a:bodyPr wrap="square" rtlCol="0">
            <a:spAutoFit/>
          </a:bodyPr>
          <a:lstStyle/>
          <a:p>
            <a:r>
              <a:rPr lang="en-US" dirty="0">
                <a:solidFill>
                  <a:srgbClr val="690505"/>
                </a:solidFill>
              </a:rPr>
              <a:t>Session 1</a:t>
            </a:r>
          </a:p>
        </p:txBody>
      </p:sp>
    </p:spTree>
    <p:extLst>
      <p:ext uri="{BB962C8B-B14F-4D97-AF65-F5344CB8AC3E}">
        <p14:creationId xmlns:p14="http://schemas.microsoft.com/office/powerpoint/2010/main" val="41246541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56533"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1B523B-51E8-4B8E-8C0E-96942D54CCE8}"/>
              </a:ext>
            </a:extLst>
          </p:cNvPr>
          <p:cNvSpPr txBox="1">
            <a:spLocks/>
          </p:cNvSpPr>
          <p:nvPr/>
        </p:nvSpPr>
        <p:spPr>
          <a:xfrm>
            <a:off x="838200" y="348323"/>
            <a:ext cx="10515600" cy="1205057"/>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IN" altLang="en-US" sz="5400" b="1" u="sng" dirty="0">
                <a:solidFill>
                  <a:srgbClr val="690505"/>
                </a:solidFill>
                <a:latin typeface="+mn-lt"/>
              </a:rPr>
              <a:t>YOUR BEST QUALITIES</a:t>
            </a:r>
          </a:p>
        </p:txBody>
      </p:sp>
      <p:sp>
        <p:nvSpPr>
          <p:cNvPr id="3" name="TextBox 2">
            <a:extLst>
              <a:ext uri="{FF2B5EF4-FFF2-40B4-BE49-F238E27FC236}">
                <a16:creationId xmlns:a16="http://schemas.microsoft.com/office/drawing/2014/main" id="{0D741492-705C-4935-B96A-7C88EB734720}"/>
              </a:ext>
            </a:extLst>
          </p:cNvPr>
          <p:cNvSpPr txBox="1"/>
          <p:nvPr/>
        </p:nvSpPr>
        <p:spPr>
          <a:xfrm>
            <a:off x="1110343" y="1450338"/>
            <a:ext cx="9367935" cy="800219"/>
          </a:xfrm>
          <a:prstGeom prst="rect">
            <a:avLst/>
          </a:prstGeom>
          <a:noFill/>
        </p:spPr>
        <p:txBody>
          <a:bodyPr wrap="square" rtlCol="0">
            <a:spAutoFit/>
          </a:bodyPr>
          <a:lstStyle/>
          <a:p>
            <a:pPr marL="457200" indent="-457200">
              <a:buFont typeface="Wingdings" panose="05000000000000000000" pitchFamily="2" charset="2"/>
              <a:buChar char="Ø"/>
            </a:pPr>
            <a:r>
              <a:rPr lang="en-IN" sz="2800" dirty="0">
                <a:solidFill>
                  <a:srgbClr val="690505"/>
                </a:solidFill>
              </a:rPr>
              <a:t>Self-Introduction – use of power words – Know Your Power</a:t>
            </a:r>
            <a:endParaRPr lang="en-US" sz="2800" dirty="0">
              <a:solidFill>
                <a:srgbClr val="690505"/>
              </a:solidFill>
            </a:endParaRPr>
          </a:p>
          <a:p>
            <a:endParaRPr lang="en-US" dirty="0"/>
          </a:p>
        </p:txBody>
      </p:sp>
      <p:sp>
        <p:nvSpPr>
          <p:cNvPr id="4" name="TextBox 3">
            <a:extLst>
              <a:ext uri="{FF2B5EF4-FFF2-40B4-BE49-F238E27FC236}">
                <a16:creationId xmlns:a16="http://schemas.microsoft.com/office/drawing/2014/main" id="{C29F44BB-5F66-4DD6-A21C-3A36E018D125}"/>
              </a:ext>
            </a:extLst>
          </p:cNvPr>
          <p:cNvSpPr txBox="1"/>
          <p:nvPr/>
        </p:nvSpPr>
        <p:spPr>
          <a:xfrm>
            <a:off x="1110343" y="2163911"/>
            <a:ext cx="9367935" cy="800219"/>
          </a:xfrm>
          <a:prstGeom prst="rect">
            <a:avLst/>
          </a:prstGeom>
          <a:noFill/>
        </p:spPr>
        <p:txBody>
          <a:bodyPr wrap="square" rtlCol="0">
            <a:spAutoFit/>
          </a:bodyPr>
          <a:lstStyle/>
          <a:p>
            <a:pPr marL="457200" lvl="0" indent="-457200">
              <a:buFont typeface="Wingdings" panose="05000000000000000000" pitchFamily="2" charset="2"/>
              <a:buChar char="Ø"/>
            </a:pPr>
            <a:r>
              <a:rPr lang="en-IN" sz="2800" dirty="0">
                <a:solidFill>
                  <a:srgbClr val="690505"/>
                </a:solidFill>
              </a:rPr>
              <a:t>Self-esteem – Psychometric Test – Know Your Self-Image</a:t>
            </a:r>
            <a:endParaRPr lang="en-US" sz="2800" dirty="0">
              <a:solidFill>
                <a:srgbClr val="690505"/>
              </a:solidFill>
            </a:endParaRPr>
          </a:p>
          <a:p>
            <a:endParaRPr lang="en-US" dirty="0"/>
          </a:p>
        </p:txBody>
      </p:sp>
      <p:sp>
        <p:nvSpPr>
          <p:cNvPr id="5" name="TextBox 4">
            <a:extLst>
              <a:ext uri="{FF2B5EF4-FFF2-40B4-BE49-F238E27FC236}">
                <a16:creationId xmlns:a16="http://schemas.microsoft.com/office/drawing/2014/main" id="{18EFECC4-28BD-4FF6-9BC7-733F1DF4927A}"/>
              </a:ext>
            </a:extLst>
          </p:cNvPr>
          <p:cNvSpPr txBox="1"/>
          <p:nvPr/>
        </p:nvSpPr>
        <p:spPr>
          <a:xfrm>
            <a:off x="1110343" y="2892696"/>
            <a:ext cx="10403634" cy="800219"/>
          </a:xfrm>
          <a:prstGeom prst="rect">
            <a:avLst/>
          </a:prstGeom>
          <a:noFill/>
        </p:spPr>
        <p:txBody>
          <a:bodyPr wrap="square" rtlCol="0">
            <a:spAutoFit/>
          </a:bodyPr>
          <a:lstStyle/>
          <a:p>
            <a:pPr marL="457200" lvl="0" indent="-457200">
              <a:buFont typeface="Wingdings" panose="05000000000000000000" pitchFamily="2" charset="2"/>
              <a:buChar char="Ø"/>
            </a:pPr>
            <a:r>
              <a:rPr lang="en-IN" sz="2800" dirty="0">
                <a:solidFill>
                  <a:srgbClr val="690505"/>
                </a:solidFill>
              </a:rPr>
              <a:t>Identify your Personality – for interpersonal skill development</a:t>
            </a:r>
            <a:endParaRPr lang="en-US" sz="2800" dirty="0">
              <a:solidFill>
                <a:srgbClr val="690505"/>
              </a:solidFill>
            </a:endParaRPr>
          </a:p>
          <a:p>
            <a:endParaRPr lang="en-US" dirty="0"/>
          </a:p>
        </p:txBody>
      </p:sp>
      <p:sp>
        <p:nvSpPr>
          <p:cNvPr id="6" name="TextBox 5">
            <a:extLst>
              <a:ext uri="{FF2B5EF4-FFF2-40B4-BE49-F238E27FC236}">
                <a16:creationId xmlns:a16="http://schemas.microsoft.com/office/drawing/2014/main" id="{6D3441B6-D9CC-4B75-8CC1-0D7D9BF63E08}"/>
              </a:ext>
            </a:extLst>
          </p:cNvPr>
          <p:cNvSpPr txBox="1"/>
          <p:nvPr/>
        </p:nvSpPr>
        <p:spPr>
          <a:xfrm>
            <a:off x="1110343" y="3561817"/>
            <a:ext cx="10403634" cy="800219"/>
          </a:xfrm>
          <a:prstGeom prst="rect">
            <a:avLst/>
          </a:prstGeom>
          <a:noFill/>
        </p:spPr>
        <p:txBody>
          <a:bodyPr wrap="square" rtlCol="0">
            <a:spAutoFit/>
          </a:bodyPr>
          <a:lstStyle/>
          <a:p>
            <a:pPr marL="457200" lvl="0" indent="-457200">
              <a:buFont typeface="Wingdings" panose="05000000000000000000" pitchFamily="2" charset="2"/>
              <a:buChar char="Ø"/>
            </a:pPr>
            <a:r>
              <a:rPr lang="en-IN" sz="2800" dirty="0">
                <a:solidFill>
                  <a:srgbClr val="690505"/>
                </a:solidFill>
              </a:rPr>
              <a:t>Attitude of Gratitude – Develop &amp; Receive</a:t>
            </a:r>
            <a:endParaRPr lang="en-US" sz="2800" dirty="0">
              <a:solidFill>
                <a:srgbClr val="690505"/>
              </a:solidFill>
            </a:endParaRPr>
          </a:p>
          <a:p>
            <a:endParaRPr lang="en-US" dirty="0"/>
          </a:p>
        </p:txBody>
      </p:sp>
      <p:sp>
        <p:nvSpPr>
          <p:cNvPr id="7" name="TextBox 6">
            <a:extLst>
              <a:ext uri="{FF2B5EF4-FFF2-40B4-BE49-F238E27FC236}">
                <a16:creationId xmlns:a16="http://schemas.microsoft.com/office/drawing/2014/main" id="{6405F86C-013B-40D3-BCE3-023D0A2AB9A4}"/>
              </a:ext>
            </a:extLst>
          </p:cNvPr>
          <p:cNvSpPr txBox="1"/>
          <p:nvPr/>
        </p:nvSpPr>
        <p:spPr>
          <a:xfrm>
            <a:off x="1110343" y="3884689"/>
            <a:ext cx="10403634" cy="2292935"/>
          </a:xfrm>
          <a:prstGeom prst="rect">
            <a:avLst/>
          </a:prstGeom>
          <a:noFill/>
        </p:spPr>
        <p:txBody>
          <a:bodyPr wrap="square" rtlCol="0">
            <a:spAutoFit/>
          </a:bodyPr>
          <a:lstStyle/>
          <a:p>
            <a:pPr marL="457200" indent="-457200">
              <a:lnSpc>
                <a:spcPts val="7467"/>
              </a:lnSpc>
              <a:spcBef>
                <a:spcPct val="0"/>
              </a:spcBef>
              <a:buFont typeface="Wingdings" panose="05000000000000000000" pitchFamily="2" charset="2"/>
              <a:buChar char="Ø"/>
            </a:pPr>
            <a:r>
              <a:rPr lang="en-US" sz="2800" dirty="0">
                <a:solidFill>
                  <a:srgbClr val="690505"/>
                </a:solidFill>
              </a:rPr>
              <a:t>Identify who you are deep inside! </a:t>
            </a:r>
          </a:p>
          <a:p>
            <a:pPr>
              <a:lnSpc>
                <a:spcPts val="7467"/>
              </a:lnSpc>
              <a:spcBef>
                <a:spcPct val="0"/>
              </a:spcBef>
            </a:pPr>
            <a:r>
              <a:rPr lang="en-US" sz="2800" dirty="0">
                <a:solidFill>
                  <a:srgbClr val="690505"/>
                </a:solidFill>
              </a:rPr>
              <a:t>     Observe how you are projecting yourself!</a:t>
            </a:r>
          </a:p>
          <a:p>
            <a:endParaRPr lang="en-US" dirty="0"/>
          </a:p>
        </p:txBody>
      </p:sp>
      <p:pic>
        <p:nvPicPr>
          <p:cNvPr id="13" name="Picture 12">
            <a:extLst>
              <a:ext uri="{FF2B5EF4-FFF2-40B4-BE49-F238E27FC236}">
                <a16:creationId xmlns:a16="http://schemas.microsoft.com/office/drawing/2014/main" id="{79F53BBA-8EB5-49F0-8408-78293AD5FF1D}"/>
              </a:ext>
            </a:extLst>
          </p:cNvPr>
          <p:cNvPicPr>
            <a:picLocks noChangeAspect="1"/>
          </p:cNvPicPr>
          <p:nvPr/>
        </p:nvPicPr>
        <p:blipFill rotWithShape="1">
          <a:blip r:embed="rId2">
            <a:extLst>
              <a:ext uri="{28A0092B-C50C-407E-A947-70E740481C1C}">
                <a14:useLocalDpi xmlns:a14="http://schemas.microsoft.com/office/drawing/2010/main" val="0"/>
              </a:ext>
            </a:extLst>
          </a:blip>
          <a:srcRect l="7590" t="5324" r="13396" b="32816"/>
          <a:stretch/>
        </p:blipFill>
        <p:spPr>
          <a:xfrm>
            <a:off x="8033851" y="3429000"/>
            <a:ext cx="3047806" cy="2544288"/>
          </a:xfrm>
          <a:prstGeom prst="rect">
            <a:avLst/>
          </a:prstGeom>
        </p:spPr>
      </p:pic>
    </p:spTree>
    <p:extLst>
      <p:ext uri="{BB962C8B-B14F-4D97-AF65-F5344CB8AC3E}">
        <p14:creationId xmlns:p14="http://schemas.microsoft.com/office/powerpoint/2010/main" val="34530204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3"/>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5" grpId="0"/>
      <p:bldP spid="6" grpId="0"/>
      <p:bldP spid="7"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IN" altLang="en-US" sz="5400" b="1" u="sng" dirty="0">
                <a:solidFill>
                  <a:srgbClr val="690505"/>
                </a:solidFill>
                <a:latin typeface="+mn-lt"/>
              </a:rPr>
              <a:t>Let's Check our SELF IMAGE</a:t>
            </a:r>
          </a:p>
        </p:txBody>
      </p:sp>
      <p:pic>
        <p:nvPicPr>
          <p:cNvPr id="9" name="Content Placeholder 8" descr="activitytime"/>
          <p:cNvPicPr>
            <a:picLocks noGrp="1" noChangeAspect="1"/>
          </p:cNvPicPr>
          <p:nvPr>
            <p:ph sz="half" idx="2"/>
          </p:nvPr>
        </p:nvPicPr>
        <p:blipFill>
          <a:blip r:embed="rId2"/>
          <a:stretch>
            <a:fillRect/>
          </a:stretch>
        </p:blipFill>
        <p:spPr>
          <a:xfrm>
            <a:off x="2081530" y="2216150"/>
            <a:ext cx="8284845" cy="3614420"/>
          </a:xfrm>
          <a:prstGeom prst="rect">
            <a:avLst/>
          </a:prstGeom>
        </p:spPr>
      </p:pic>
    </p:spTree>
    <p:extLst>
      <p:ext uri="{BB962C8B-B14F-4D97-AF65-F5344CB8AC3E}">
        <p14:creationId xmlns:p14="http://schemas.microsoft.com/office/powerpoint/2010/main" val="173680065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1">
            <a:extLst>
              <a:ext uri="{FF2B5EF4-FFF2-40B4-BE49-F238E27FC236}">
                <a16:creationId xmlns:a16="http://schemas.microsoft.com/office/drawing/2014/main" id="{5EBBED27-1C37-DC1F-B0DC-23B86952CB2A}"/>
              </a:ext>
            </a:extLst>
          </p:cNvPr>
          <p:cNvGrpSpPr/>
          <p:nvPr/>
        </p:nvGrpSpPr>
        <p:grpSpPr>
          <a:xfrm>
            <a:off x="295781" y="834437"/>
            <a:ext cx="11800413" cy="1863715"/>
            <a:chOff x="258074" y="1022973"/>
            <a:chExt cx="11800413" cy="1863715"/>
          </a:xfrm>
        </p:grpSpPr>
        <p:grpSp>
          <p:nvGrpSpPr>
            <p:cNvPr id="4" name="Group 4"/>
            <p:cNvGrpSpPr/>
            <p:nvPr/>
          </p:nvGrpSpPr>
          <p:grpSpPr>
            <a:xfrm>
              <a:off x="382635" y="1209964"/>
              <a:ext cx="11675852" cy="1676724"/>
              <a:chOff x="0" y="0"/>
              <a:chExt cx="6021489" cy="1024557"/>
            </a:xfrm>
          </p:grpSpPr>
          <p:sp>
            <p:nvSpPr>
              <p:cNvPr id="5" name="Freeform 5"/>
              <p:cNvSpPr/>
              <p:nvPr/>
            </p:nvSpPr>
            <p:spPr>
              <a:xfrm>
                <a:off x="0" y="0"/>
                <a:ext cx="6021489" cy="1024557"/>
              </a:xfrm>
              <a:custGeom>
                <a:avLst/>
                <a:gdLst/>
                <a:ahLst/>
                <a:cxnLst/>
                <a:rect l="l" t="t" r="r" b="b"/>
                <a:pathLst>
                  <a:path w="6021489" h="1024557">
                    <a:moveTo>
                      <a:pt x="5897029" y="1024557"/>
                    </a:moveTo>
                    <a:lnTo>
                      <a:pt x="124460" y="1024557"/>
                    </a:lnTo>
                    <a:cubicBezTo>
                      <a:pt x="55880" y="1024557"/>
                      <a:pt x="0" y="968677"/>
                      <a:pt x="0" y="900097"/>
                    </a:cubicBezTo>
                    <a:lnTo>
                      <a:pt x="0" y="124460"/>
                    </a:lnTo>
                    <a:cubicBezTo>
                      <a:pt x="0" y="55880"/>
                      <a:pt x="55880" y="0"/>
                      <a:pt x="124460" y="0"/>
                    </a:cubicBezTo>
                    <a:lnTo>
                      <a:pt x="5897030" y="0"/>
                    </a:lnTo>
                    <a:cubicBezTo>
                      <a:pt x="5965610" y="0"/>
                      <a:pt x="6021489" y="55880"/>
                      <a:pt x="6021489" y="124460"/>
                    </a:cubicBezTo>
                    <a:lnTo>
                      <a:pt x="6021489" y="900097"/>
                    </a:lnTo>
                    <a:cubicBezTo>
                      <a:pt x="6021489" y="968677"/>
                      <a:pt x="5965610" y="1024557"/>
                      <a:pt x="5897030" y="1024557"/>
                    </a:cubicBezTo>
                    <a:close/>
                  </a:path>
                </a:pathLst>
              </a:custGeom>
              <a:solidFill>
                <a:srgbClr val="D18BAE"/>
              </a:solidFill>
            </p:spPr>
          </p:sp>
        </p:grpSp>
        <p:sp>
          <p:nvSpPr>
            <p:cNvPr id="6" name="TextBox 6"/>
            <p:cNvSpPr txBox="1"/>
            <p:nvPr/>
          </p:nvSpPr>
          <p:spPr>
            <a:xfrm>
              <a:off x="258074" y="1022973"/>
              <a:ext cx="11675852" cy="1863715"/>
            </a:xfrm>
            <a:prstGeom prst="rect">
              <a:avLst/>
            </a:prstGeom>
          </p:spPr>
          <p:txBody>
            <a:bodyPr wrap="square" lIns="0" tIns="0" rIns="0" bIns="0" rtlCol="0" anchor="t">
              <a:spAutoFit/>
            </a:bodyPr>
            <a:lstStyle/>
            <a:p>
              <a:pPr algn="ctr">
                <a:lnSpc>
                  <a:spcPts val="7467"/>
                </a:lnSpc>
                <a:spcBef>
                  <a:spcPct val="0"/>
                </a:spcBef>
              </a:pPr>
              <a:r>
                <a:rPr lang="en-US" sz="4800" u="sng" dirty="0">
                  <a:solidFill>
                    <a:srgbClr val="690505"/>
                  </a:solidFill>
                </a:rPr>
                <a:t>Identify who you are deep inside! </a:t>
              </a:r>
            </a:p>
            <a:p>
              <a:pPr algn="ctr">
                <a:lnSpc>
                  <a:spcPts val="7467"/>
                </a:lnSpc>
                <a:spcBef>
                  <a:spcPct val="0"/>
                </a:spcBef>
              </a:pPr>
              <a:r>
                <a:rPr lang="en-US" sz="4800" u="sng" dirty="0">
                  <a:solidFill>
                    <a:srgbClr val="690505"/>
                  </a:solidFill>
                </a:rPr>
                <a:t>Observe how you are projecting yourself!</a:t>
              </a:r>
            </a:p>
          </p:txBody>
        </p:sp>
      </p:grpSp>
      <p:pic>
        <p:nvPicPr>
          <p:cNvPr id="7" name="Picture 7"/>
          <p:cNvPicPr>
            <a:picLocks noChangeAspect="1"/>
          </p:cNvPicPr>
          <p:nvPr/>
        </p:nvPicPr>
        <p:blipFill>
          <a:blip r:embed="rId2"/>
          <a:srcRect/>
          <a:stretch>
            <a:fillRect/>
          </a:stretch>
        </p:blipFill>
        <p:spPr>
          <a:xfrm>
            <a:off x="2255426" y="3210218"/>
            <a:ext cx="7269081" cy="3174878"/>
          </a:xfrm>
          <a:prstGeom prst="rect">
            <a:avLst/>
          </a:prstGeom>
        </p:spPr>
      </p:pic>
      <p:grpSp>
        <p:nvGrpSpPr>
          <p:cNvPr id="8" name="Group 8"/>
          <p:cNvGrpSpPr/>
          <p:nvPr/>
        </p:nvGrpSpPr>
        <p:grpSpPr>
          <a:xfrm>
            <a:off x="2255426" y="3210218"/>
            <a:ext cx="7269081" cy="3174878"/>
            <a:chOff x="0" y="0"/>
            <a:chExt cx="9887908" cy="4318689"/>
          </a:xfrm>
        </p:grpSpPr>
        <p:sp>
          <p:nvSpPr>
            <p:cNvPr id="9" name="Freeform 9"/>
            <p:cNvSpPr/>
            <p:nvPr/>
          </p:nvSpPr>
          <p:spPr>
            <a:xfrm>
              <a:off x="0" y="0"/>
              <a:ext cx="9887907" cy="4318689"/>
            </a:xfrm>
            <a:custGeom>
              <a:avLst/>
              <a:gdLst/>
              <a:ahLst/>
              <a:cxnLst/>
              <a:rect l="l" t="t" r="r" b="b"/>
              <a:pathLst>
                <a:path w="9887907" h="4318689">
                  <a:moveTo>
                    <a:pt x="9672007" y="0"/>
                  </a:moveTo>
                  <a:lnTo>
                    <a:pt x="215900" y="0"/>
                  </a:lnTo>
                  <a:cubicBezTo>
                    <a:pt x="96520" y="0"/>
                    <a:pt x="0" y="96520"/>
                    <a:pt x="0" y="215900"/>
                  </a:cubicBezTo>
                  <a:lnTo>
                    <a:pt x="0" y="4102789"/>
                  </a:lnTo>
                  <a:cubicBezTo>
                    <a:pt x="0" y="4222169"/>
                    <a:pt x="96520" y="4318689"/>
                    <a:pt x="215900" y="4318689"/>
                  </a:cubicBezTo>
                  <a:lnTo>
                    <a:pt x="9672007" y="4318689"/>
                  </a:lnTo>
                  <a:cubicBezTo>
                    <a:pt x="9791388" y="4318689"/>
                    <a:pt x="9887907" y="4222169"/>
                    <a:pt x="9887907" y="4102789"/>
                  </a:cubicBezTo>
                  <a:lnTo>
                    <a:pt x="9887907" y="215900"/>
                  </a:lnTo>
                  <a:cubicBezTo>
                    <a:pt x="9887907" y="96520"/>
                    <a:pt x="9791388" y="0"/>
                    <a:pt x="9672007" y="0"/>
                  </a:cubicBezTo>
                  <a:close/>
                  <a:moveTo>
                    <a:pt x="9837107" y="1270000"/>
                  </a:moveTo>
                  <a:lnTo>
                    <a:pt x="9837107" y="4102789"/>
                  </a:lnTo>
                  <a:cubicBezTo>
                    <a:pt x="9837107" y="4194229"/>
                    <a:pt x="9763447" y="4267889"/>
                    <a:pt x="9672007" y="4267889"/>
                  </a:cubicBezTo>
                  <a:lnTo>
                    <a:pt x="215900" y="4267889"/>
                  </a:lnTo>
                  <a:cubicBezTo>
                    <a:pt x="124460" y="4267889"/>
                    <a:pt x="50800" y="4194229"/>
                    <a:pt x="50800" y="4102789"/>
                  </a:cubicBezTo>
                  <a:lnTo>
                    <a:pt x="50800" y="215900"/>
                  </a:lnTo>
                  <a:cubicBezTo>
                    <a:pt x="50800" y="124460"/>
                    <a:pt x="124460" y="50800"/>
                    <a:pt x="215900" y="50800"/>
                  </a:cubicBezTo>
                  <a:lnTo>
                    <a:pt x="9672007" y="50800"/>
                  </a:lnTo>
                  <a:cubicBezTo>
                    <a:pt x="9763447" y="50800"/>
                    <a:pt x="9837107" y="124460"/>
                    <a:pt x="9837107" y="215900"/>
                  </a:cubicBezTo>
                  <a:lnTo>
                    <a:pt x="9837107" y="1270000"/>
                  </a:lnTo>
                  <a:close/>
                </a:path>
              </a:pathLst>
            </a:custGeom>
            <a:solidFill>
              <a:srgbClr val="690505"/>
            </a:solidFill>
          </p:spPr>
        </p:sp>
      </p:grpSp>
      <p:sp>
        <p:nvSpPr>
          <p:cNvPr id="3" name="TextBox 2">
            <a:extLst>
              <a:ext uri="{FF2B5EF4-FFF2-40B4-BE49-F238E27FC236}">
                <a16:creationId xmlns:a16="http://schemas.microsoft.com/office/drawing/2014/main" id="{E525D364-3BF7-ABE1-1617-B2B14D5A98CC}"/>
              </a:ext>
            </a:extLst>
          </p:cNvPr>
          <p:cNvSpPr txBox="1"/>
          <p:nvPr/>
        </p:nvSpPr>
        <p:spPr>
          <a:xfrm>
            <a:off x="2255426" y="105049"/>
            <a:ext cx="6549209" cy="707886"/>
          </a:xfrm>
          <a:prstGeom prst="rect">
            <a:avLst/>
          </a:prstGeom>
          <a:noFill/>
        </p:spPr>
        <p:txBody>
          <a:bodyPr wrap="square" rtlCol="0">
            <a:spAutoFit/>
          </a:bodyPr>
          <a:lstStyle/>
          <a:p>
            <a:pPr algn="ctr"/>
            <a:r>
              <a:rPr lang="en-US" sz="4000" b="1" u="sng" dirty="0">
                <a:solidFill>
                  <a:srgbClr val="690505"/>
                </a:solidFill>
              </a:rPr>
              <a:t>It’s an INSIDE OUT IMAGE</a:t>
            </a:r>
          </a:p>
        </p:txBody>
      </p:sp>
    </p:spTree>
    <p:extLst>
      <p:ext uri="{BB962C8B-B14F-4D97-AF65-F5344CB8AC3E}">
        <p14:creationId xmlns:p14="http://schemas.microsoft.com/office/powerpoint/2010/main" val="42670412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Text&#10;&#10;Description automatically generated">
            <a:extLst>
              <a:ext uri="{FF2B5EF4-FFF2-40B4-BE49-F238E27FC236}">
                <a16:creationId xmlns:a16="http://schemas.microsoft.com/office/drawing/2014/main" id="{7D26AAA3-CEBC-B345-9CBA-BB17D7CB8E8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43830" y="563419"/>
            <a:ext cx="9704339" cy="5458690"/>
          </a:xfrm>
          <a:prstGeom prst="rect">
            <a:avLst/>
          </a:prstGeom>
        </p:spPr>
      </p:pic>
      <p:sp>
        <p:nvSpPr>
          <p:cNvPr id="4" name="Oval 3">
            <a:extLst>
              <a:ext uri="{FF2B5EF4-FFF2-40B4-BE49-F238E27FC236}">
                <a16:creationId xmlns:a16="http://schemas.microsoft.com/office/drawing/2014/main" id="{4E83351C-5BFC-78A5-5DEC-06A339B22DE6}"/>
              </a:ext>
            </a:extLst>
          </p:cNvPr>
          <p:cNvSpPr/>
          <p:nvPr/>
        </p:nvSpPr>
        <p:spPr>
          <a:xfrm>
            <a:off x="1385455" y="757382"/>
            <a:ext cx="554181" cy="554182"/>
          </a:xfrm>
          <a:prstGeom prst="ellipse">
            <a:avLst/>
          </a:prstGeom>
          <a:solidFill>
            <a:srgbClr val="FFBD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5" name="Rectangle 4">
            <a:extLst>
              <a:ext uri="{FF2B5EF4-FFF2-40B4-BE49-F238E27FC236}">
                <a16:creationId xmlns:a16="http://schemas.microsoft.com/office/drawing/2014/main" id="{6610EDC3-385A-57DD-48CF-7CE0DE8E26DC}"/>
              </a:ext>
            </a:extLst>
          </p:cNvPr>
          <p:cNvSpPr/>
          <p:nvPr/>
        </p:nvSpPr>
        <p:spPr>
          <a:xfrm>
            <a:off x="1385454" y="674255"/>
            <a:ext cx="646545" cy="637309"/>
          </a:xfrm>
          <a:prstGeom prst="rect">
            <a:avLst/>
          </a:prstGeom>
          <a:solidFill>
            <a:srgbClr val="FFBD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6" name="Rectangle 5">
            <a:extLst>
              <a:ext uri="{FF2B5EF4-FFF2-40B4-BE49-F238E27FC236}">
                <a16:creationId xmlns:a16="http://schemas.microsoft.com/office/drawing/2014/main" id="{CA61B51D-45CF-3CBB-5289-1F79933F15D0}"/>
              </a:ext>
            </a:extLst>
          </p:cNvPr>
          <p:cNvSpPr/>
          <p:nvPr/>
        </p:nvSpPr>
        <p:spPr>
          <a:xfrm>
            <a:off x="8848436" y="5338619"/>
            <a:ext cx="2032000" cy="646546"/>
          </a:xfrm>
          <a:prstGeom prst="rect">
            <a:avLst/>
          </a:prstGeom>
          <a:solidFill>
            <a:srgbClr val="FFBD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p>
        </p:txBody>
      </p:sp>
    </p:spTree>
    <p:extLst>
      <p:ext uri="{BB962C8B-B14F-4D97-AF65-F5344CB8AC3E}">
        <p14:creationId xmlns:p14="http://schemas.microsoft.com/office/powerpoint/2010/main" val="83918185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78729BC0-E265-B5EA-BC83-C6D539AAE9B6}"/>
              </a:ext>
            </a:extLst>
          </p:cNvPr>
          <p:cNvGrpSpPr/>
          <p:nvPr/>
        </p:nvGrpSpPr>
        <p:grpSpPr>
          <a:xfrm>
            <a:off x="1807099" y="1229851"/>
            <a:ext cx="8659674" cy="2935660"/>
            <a:chOff x="1807099" y="1229851"/>
            <a:chExt cx="8659674" cy="2935660"/>
          </a:xfrm>
        </p:grpSpPr>
        <p:sp>
          <p:nvSpPr>
            <p:cNvPr id="3" name="TextBox 2">
              <a:extLst>
                <a:ext uri="{FF2B5EF4-FFF2-40B4-BE49-F238E27FC236}">
                  <a16:creationId xmlns:a16="http://schemas.microsoft.com/office/drawing/2014/main" id="{6E2AFA59-C8E6-9875-A75F-0576EE551DEF}"/>
                </a:ext>
              </a:extLst>
            </p:cNvPr>
            <p:cNvSpPr txBox="1"/>
            <p:nvPr/>
          </p:nvSpPr>
          <p:spPr>
            <a:xfrm>
              <a:off x="1807099" y="1229851"/>
              <a:ext cx="4069955" cy="584775"/>
            </a:xfrm>
            <a:prstGeom prst="rect">
              <a:avLst/>
            </a:prstGeom>
            <a:noFill/>
          </p:spPr>
          <p:txBody>
            <a:bodyPr wrap="square" rtlCol="0">
              <a:spAutoFit/>
            </a:bodyPr>
            <a:lstStyle/>
            <a:p>
              <a:r>
                <a:rPr lang="en-IN" sz="3200" b="1" u="sng" dirty="0">
                  <a:solidFill>
                    <a:srgbClr val="690505"/>
                  </a:solidFill>
                </a:rPr>
                <a:t>EMPOWER YOURSELF</a:t>
              </a:r>
            </a:p>
          </p:txBody>
        </p:sp>
        <p:sp>
          <p:nvSpPr>
            <p:cNvPr id="4" name="TextBox 3">
              <a:extLst>
                <a:ext uri="{FF2B5EF4-FFF2-40B4-BE49-F238E27FC236}">
                  <a16:creationId xmlns:a16="http://schemas.microsoft.com/office/drawing/2014/main" id="{3837E050-ED21-D2BB-1B07-BAD7B7628F3D}"/>
                </a:ext>
              </a:extLst>
            </p:cNvPr>
            <p:cNvSpPr txBox="1"/>
            <p:nvPr/>
          </p:nvSpPr>
          <p:spPr>
            <a:xfrm>
              <a:off x="1807099" y="1918742"/>
              <a:ext cx="8659674" cy="2246769"/>
            </a:xfrm>
            <a:prstGeom prst="rect">
              <a:avLst/>
            </a:prstGeom>
            <a:noFill/>
          </p:spPr>
          <p:txBody>
            <a:bodyPr wrap="square" rtlCol="0">
              <a:spAutoFit/>
            </a:bodyPr>
            <a:lstStyle/>
            <a:p>
              <a:r>
                <a:rPr lang="en-IN" sz="2800" dirty="0">
                  <a:solidFill>
                    <a:srgbClr val="690505"/>
                  </a:solidFill>
                </a:rPr>
                <a:t>Address your 4 A’s</a:t>
              </a:r>
            </a:p>
            <a:p>
              <a:pPr marL="457200" indent="-457200">
                <a:buFont typeface="Wingdings" panose="05000000000000000000" pitchFamily="2" charset="2"/>
                <a:buChar char="Ø"/>
              </a:pPr>
              <a:r>
                <a:rPr lang="en-IN" sz="2800" dirty="0">
                  <a:solidFill>
                    <a:srgbClr val="690505"/>
                  </a:solidFill>
                </a:rPr>
                <a:t>Appreciate Yourself!</a:t>
              </a:r>
            </a:p>
            <a:p>
              <a:pPr marL="457200" indent="-457200">
                <a:buFont typeface="Wingdings" panose="05000000000000000000" pitchFamily="2" charset="2"/>
                <a:buChar char="Ø"/>
              </a:pPr>
              <a:r>
                <a:rPr lang="en-IN" sz="2800" dirty="0">
                  <a:solidFill>
                    <a:srgbClr val="690505"/>
                  </a:solidFill>
                </a:rPr>
                <a:t>Admire Your Strengths!</a:t>
              </a:r>
            </a:p>
            <a:p>
              <a:pPr marL="457200" indent="-457200">
                <a:buFont typeface="Wingdings" panose="05000000000000000000" pitchFamily="2" charset="2"/>
                <a:buChar char="Ø"/>
              </a:pPr>
              <a:r>
                <a:rPr lang="en-IN" sz="2800" dirty="0">
                  <a:solidFill>
                    <a:srgbClr val="690505"/>
                  </a:solidFill>
                </a:rPr>
                <a:t>Acknowledge Your Emotions!</a:t>
              </a:r>
            </a:p>
            <a:p>
              <a:pPr marL="457200" indent="-457200">
                <a:buFont typeface="Wingdings" panose="05000000000000000000" pitchFamily="2" charset="2"/>
                <a:buChar char="Ø"/>
              </a:pPr>
              <a:r>
                <a:rPr lang="en-IN" sz="2800" dirty="0">
                  <a:solidFill>
                    <a:srgbClr val="690505"/>
                  </a:solidFill>
                </a:rPr>
                <a:t>Accomplishments – feel Grateful!</a:t>
              </a:r>
            </a:p>
          </p:txBody>
        </p:sp>
      </p:grpSp>
      <p:pic>
        <p:nvPicPr>
          <p:cNvPr id="6" name="Picture 5" descr="Graphical user interface, text&#10;&#10;Description automatically generated">
            <a:extLst>
              <a:ext uri="{FF2B5EF4-FFF2-40B4-BE49-F238E27FC236}">
                <a16:creationId xmlns:a16="http://schemas.microsoft.com/office/drawing/2014/main" id="{80847DA7-6827-6355-AB77-11E1D76F4C1D}"/>
              </a:ext>
            </a:extLst>
          </p:cNvPr>
          <p:cNvPicPr>
            <a:picLocks noChangeAspect="1"/>
          </p:cNvPicPr>
          <p:nvPr/>
        </p:nvPicPr>
        <p:blipFill rotWithShape="1">
          <a:blip r:embed="rId2">
            <a:extLst>
              <a:ext uri="{28A0092B-C50C-407E-A947-70E740481C1C}">
                <a14:useLocalDpi xmlns:a14="http://schemas.microsoft.com/office/drawing/2010/main" val="0"/>
              </a:ext>
            </a:extLst>
          </a:blip>
          <a:srcRect t="20415" b="34855"/>
          <a:stretch/>
        </p:blipFill>
        <p:spPr>
          <a:xfrm>
            <a:off x="8112126" y="3406851"/>
            <a:ext cx="3248602" cy="1874983"/>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2" name="TextBox 1">
            <a:extLst>
              <a:ext uri="{FF2B5EF4-FFF2-40B4-BE49-F238E27FC236}">
                <a16:creationId xmlns:a16="http://schemas.microsoft.com/office/drawing/2014/main" id="{35E0032E-F8FC-CA05-640D-A41D0F088E00}"/>
              </a:ext>
            </a:extLst>
          </p:cNvPr>
          <p:cNvSpPr txBox="1"/>
          <p:nvPr/>
        </p:nvSpPr>
        <p:spPr>
          <a:xfrm>
            <a:off x="1431636" y="157241"/>
            <a:ext cx="9328728" cy="707886"/>
          </a:xfrm>
          <a:prstGeom prst="rect">
            <a:avLst/>
          </a:prstGeom>
          <a:noFill/>
        </p:spPr>
        <p:txBody>
          <a:bodyPr wrap="square" rtlCol="0">
            <a:spAutoFit/>
          </a:bodyPr>
          <a:lstStyle/>
          <a:p>
            <a:pPr algn="ctr"/>
            <a:r>
              <a:rPr lang="en-IN" sz="4000" b="1" u="sng" dirty="0">
                <a:solidFill>
                  <a:srgbClr val="690505"/>
                </a:solidFill>
              </a:rPr>
              <a:t>CONCEPT OF WOMEN EMPOWERMENT </a:t>
            </a:r>
          </a:p>
        </p:txBody>
      </p:sp>
      <p:sp>
        <p:nvSpPr>
          <p:cNvPr id="5" name="TextBox 4">
            <a:extLst>
              <a:ext uri="{FF2B5EF4-FFF2-40B4-BE49-F238E27FC236}">
                <a16:creationId xmlns:a16="http://schemas.microsoft.com/office/drawing/2014/main" id="{3CA3D68F-6F9A-A2F2-C9D2-A2B1A033F000}"/>
              </a:ext>
            </a:extLst>
          </p:cNvPr>
          <p:cNvSpPr txBox="1"/>
          <p:nvPr/>
        </p:nvSpPr>
        <p:spPr>
          <a:xfrm>
            <a:off x="7403976" y="833347"/>
            <a:ext cx="3800271" cy="584775"/>
          </a:xfrm>
          <a:prstGeom prst="rect">
            <a:avLst/>
          </a:prstGeom>
          <a:noFill/>
        </p:spPr>
        <p:txBody>
          <a:bodyPr wrap="square" rtlCol="0">
            <a:spAutoFit/>
          </a:bodyPr>
          <a:lstStyle/>
          <a:p>
            <a:r>
              <a:rPr lang="en-US" sz="3200" dirty="0">
                <a:solidFill>
                  <a:srgbClr val="690505"/>
                </a:solidFill>
              </a:rPr>
              <a:t>Starts from here…</a:t>
            </a:r>
          </a:p>
        </p:txBody>
      </p:sp>
      <p:grpSp>
        <p:nvGrpSpPr>
          <p:cNvPr id="13" name="Group 12">
            <a:extLst>
              <a:ext uri="{FF2B5EF4-FFF2-40B4-BE49-F238E27FC236}">
                <a16:creationId xmlns:a16="http://schemas.microsoft.com/office/drawing/2014/main" id="{0D8CA481-DD12-4006-858F-F1A67A66A8CF}"/>
              </a:ext>
            </a:extLst>
          </p:cNvPr>
          <p:cNvGrpSpPr/>
          <p:nvPr/>
        </p:nvGrpSpPr>
        <p:grpSpPr>
          <a:xfrm>
            <a:off x="301841" y="4295796"/>
            <a:ext cx="7448365" cy="1846659"/>
            <a:chOff x="301841" y="4295796"/>
            <a:chExt cx="7448365" cy="1846659"/>
          </a:xfrm>
        </p:grpSpPr>
        <p:sp>
          <p:nvSpPr>
            <p:cNvPr id="7" name="TextBox 6">
              <a:extLst>
                <a:ext uri="{FF2B5EF4-FFF2-40B4-BE49-F238E27FC236}">
                  <a16:creationId xmlns:a16="http://schemas.microsoft.com/office/drawing/2014/main" id="{D0FEB865-678B-070A-A010-3A1EF65F60A6}"/>
                </a:ext>
              </a:extLst>
            </p:cNvPr>
            <p:cNvSpPr txBox="1"/>
            <p:nvPr/>
          </p:nvSpPr>
          <p:spPr>
            <a:xfrm>
              <a:off x="390617" y="4295796"/>
              <a:ext cx="4438835" cy="1846659"/>
            </a:xfrm>
            <a:prstGeom prst="rect">
              <a:avLst/>
            </a:prstGeom>
            <a:noFill/>
          </p:spPr>
          <p:txBody>
            <a:bodyPr wrap="square" rtlCol="0">
              <a:spAutoFit/>
            </a:bodyPr>
            <a:lstStyle/>
            <a:p>
              <a:pPr marL="342900" indent="-342900">
                <a:buFont typeface="Wingdings" panose="05000000000000000000" pitchFamily="2" charset="2"/>
                <a:buChar char="Ø"/>
              </a:pPr>
              <a:r>
                <a:rPr lang="en-US" sz="2400" dirty="0">
                  <a:solidFill>
                    <a:srgbClr val="690505"/>
                  </a:solidFill>
                </a:rPr>
                <a:t>Be Assertive in Communication </a:t>
              </a:r>
            </a:p>
            <a:p>
              <a:pPr marL="800100" lvl="1" indent="-342900">
                <a:buFont typeface="Arial" panose="020B0604020202020204" pitchFamily="34" charset="0"/>
                <a:buChar char="•"/>
              </a:pPr>
              <a:r>
                <a:rPr lang="en-US" sz="2400" dirty="0">
                  <a:solidFill>
                    <a:srgbClr val="690505"/>
                  </a:solidFill>
                </a:rPr>
                <a:t>Humble, </a:t>
              </a:r>
            </a:p>
            <a:p>
              <a:pPr marL="800100" lvl="1" indent="-342900">
                <a:buFont typeface="Arial" panose="020B0604020202020204" pitchFamily="34" charset="0"/>
                <a:buChar char="•"/>
              </a:pPr>
              <a:r>
                <a:rPr lang="en-US" sz="2400" dirty="0">
                  <a:solidFill>
                    <a:srgbClr val="690505"/>
                  </a:solidFill>
                </a:rPr>
                <a:t>Polite and </a:t>
              </a:r>
            </a:p>
            <a:p>
              <a:pPr marL="800100" lvl="1" indent="-342900">
                <a:buFont typeface="Arial" panose="020B0604020202020204" pitchFamily="34" charset="0"/>
                <a:buChar char="•"/>
              </a:pPr>
              <a:r>
                <a:rPr lang="en-US" sz="2400" dirty="0">
                  <a:solidFill>
                    <a:srgbClr val="690505"/>
                  </a:solidFill>
                </a:rPr>
                <a:t>Firm</a:t>
              </a:r>
            </a:p>
            <a:p>
              <a:endParaRPr lang="en-US" dirty="0"/>
            </a:p>
          </p:txBody>
        </p:sp>
        <p:sp>
          <p:nvSpPr>
            <p:cNvPr id="8" name="TextBox 7">
              <a:extLst>
                <a:ext uri="{FF2B5EF4-FFF2-40B4-BE49-F238E27FC236}">
                  <a16:creationId xmlns:a16="http://schemas.microsoft.com/office/drawing/2014/main" id="{737B0326-41B0-C842-5008-D7932F10469D}"/>
                </a:ext>
              </a:extLst>
            </p:cNvPr>
            <p:cNvSpPr txBox="1"/>
            <p:nvPr/>
          </p:nvSpPr>
          <p:spPr>
            <a:xfrm>
              <a:off x="4944864" y="4797152"/>
              <a:ext cx="2707690" cy="830997"/>
            </a:xfrm>
            <a:prstGeom prst="rect">
              <a:avLst/>
            </a:prstGeom>
            <a:noFill/>
          </p:spPr>
          <p:txBody>
            <a:bodyPr wrap="square" rtlCol="0">
              <a:spAutoFit/>
            </a:bodyPr>
            <a:lstStyle/>
            <a:p>
              <a:pPr marL="342900" indent="-342900">
                <a:buFont typeface="Wingdings" panose="05000000000000000000" pitchFamily="2" charset="2"/>
                <a:buChar char="Ø"/>
              </a:pPr>
              <a:r>
                <a:rPr lang="en-US" sz="2400" dirty="0">
                  <a:solidFill>
                    <a:srgbClr val="690505"/>
                  </a:solidFill>
                </a:rPr>
                <a:t>Not a Doormat</a:t>
              </a:r>
            </a:p>
            <a:p>
              <a:pPr marL="342900" indent="-342900">
                <a:buFont typeface="Wingdings" panose="05000000000000000000" pitchFamily="2" charset="2"/>
                <a:buChar char="Ø"/>
              </a:pPr>
              <a:r>
                <a:rPr lang="en-US" sz="2400" dirty="0">
                  <a:solidFill>
                    <a:srgbClr val="690505"/>
                  </a:solidFill>
                </a:rPr>
                <a:t>Neither Arrogant</a:t>
              </a:r>
            </a:p>
          </p:txBody>
        </p:sp>
        <p:sp>
          <p:nvSpPr>
            <p:cNvPr id="9" name="Right Brace 8">
              <a:extLst>
                <a:ext uri="{FF2B5EF4-FFF2-40B4-BE49-F238E27FC236}">
                  <a16:creationId xmlns:a16="http://schemas.microsoft.com/office/drawing/2014/main" id="{31DB4614-C9F2-34AC-E50E-F9698D5EC427}"/>
                </a:ext>
              </a:extLst>
            </p:cNvPr>
            <p:cNvSpPr/>
            <p:nvPr/>
          </p:nvSpPr>
          <p:spPr>
            <a:xfrm>
              <a:off x="4714043" y="4589755"/>
              <a:ext cx="161865" cy="1242874"/>
            </a:xfrm>
            <a:prstGeom prst="rightBrace">
              <a:avLst/>
            </a:prstGeom>
            <a:ln w="28575">
              <a:solidFill>
                <a:srgbClr val="690505"/>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12" name="Rectangle: Rounded Corners 11">
              <a:extLst>
                <a:ext uri="{FF2B5EF4-FFF2-40B4-BE49-F238E27FC236}">
                  <a16:creationId xmlns:a16="http://schemas.microsoft.com/office/drawing/2014/main" id="{78E51804-ED65-62D4-468A-DCC5163DC04C}"/>
                </a:ext>
              </a:extLst>
            </p:cNvPr>
            <p:cNvSpPr/>
            <p:nvPr/>
          </p:nvSpPr>
          <p:spPr>
            <a:xfrm>
              <a:off x="301841" y="4295796"/>
              <a:ext cx="7448365" cy="1728857"/>
            </a:xfrm>
            <a:prstGeom prst="roundRect">
              <a:avLst/>
            </a:prstGeom>
            <a:noFill/>
            <a:ln w="19050">
              <a:solidFill>
                <a:srgbClr val="690505"/>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28417625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1">
            <a:extLst>
              <a:ext uri="{FF2B5EF4-FFF2-40B4-BE49-F238E27FC236}">
                <a16:creationId xmlns:a16="http://schemas.microsoft.com/office/drawing/2014/main" id="{538DFB61-BB6E-4D6A-8ABF-3B362C117231}"/>
              </a:ext>
            </a:extLst>
          </p:cNvPr>
          <p:cNvGrpSpPr/>
          <p:nvPr/>
        </p:nvGrpSpPr>
        <p:grpSpPr>
          <a:xfrm>
            <a:off x="6533953" y="2017766"/>
            <a:ext cx="4451927" cy="3958988"/>
            <a:chOff x="6469225" y="1790648"/>
            <a:chExt cx="4451927" cy="3958988"/>
          </a:xfrm>
        </p:grpSpPr>
        <p:grpSp>
          <p:nvGrpSpPr>
            <p:cNvPr id="9" name="Group 8">
              <a:extLst>
                <a:ext uri="{FF2B5EF4-FFF2-40B4-BE49-F238E27FC236}">
                  <a16:creationId xmlns:a16="http://schemas.microsoft.com/office/drawing/2014/main" id="{4326A7D4-85F7-B15C-077D-76D34B60B1B3}"/>
                </a:ext>
              </a:extLst>
            </p:cNvPr>
            <p:cNvGrpSpPr/>
            <p:nvPr/>
          </p:nvGrpSpPr>
          <p:grpSpPr>
            <a:xfrm>
              <a:off x="6469225" y="2443018"/>
              <a:ext cx="4451927" cy="3306618"/>
              <a:chOff x="5153891" y="1034473"/>
              <a:chExt cx="4451927" cy="3306618"/>
            </a:xfrm>
          </p:grpSpPr>
          <p:pic>
            <p:nvPicPr>
              <p:cNvPr id="3" name="Picture 2" descr="A bunch of bananas&#10;&#10;Description automatically generated">
                <a:extLst>
                  <a:ext uri="{FF2B5EF4-FFF2-40B4-BE49-F238E27FC236}">
                    <a16:creationId xmlns:a16="http://schemas.microsoft.com/office/drawing/2014/main" id="{C6CADB60-7C7B-9BB4-9DA2-275FE6D014B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412858" y="2717292"/>
                <a:ext cx="1935680" cy="1291375"/>
              </a:xfrm>
              <a:prstGeom prst="rect">
                <a:avLst/>
              </a:prstGeom>
            </p:spPr>
          </p:pic>
          <p:pic>
            <p:nvPicPr>
              <p:cNvPr id="5" name="Picture 4" descr="A picture containing indoor&#10;&#10;Description automatically generated">
                <a:extLst>
                  <a:ext uri="{FF2B5EF4-FFF2-40B4-BE49-F238E27FC236}">
                    <a16:creationId xmlns:a16="http://schemas.microsoft.com/office/drawing/2014/main" id="{A4D2EA65-EB75-65BB-A612-E0518FB83D0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448261" y="1571337"/>
                <a:ext cx="1857663" cy="1857663"/>
              </a:xfrm>
              <a:prstGeom prst="rect">
                <a:avLst/>
              </a:prstGeom>
            </p:spPr>
          </p:pic>
          <p:pic>
            <p:nvPicPr>
              <p:cNvPr id="7" name="Picture 6" descr="A bowl of oranges&#10;&#10;Description automatically generated with medium confidence">
                <a:extLst>
                  <a:ext uri="{FF2B5EF4-FFF2-40B4-BE49-F238E27FC236}">
                    <a16:creationId xmlns:a16="http://schemas.microsoft.com/office/drawing/2014/main" id="{0233C8C9-7D19-1EE5-CCF3-05EE0CAE5F4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412858" y="1376795"/>
                <a:ext cx="1857662" cy="1161883"/>
              </a:xfrm>
              <a:prstGeom prst="rect">
                <a:avLst/>
              </a:prstGeom>
            </p:spPr>
          </p:pic>
          <p:sp>
            <p:nvSpPr>
              <p:cNvPr id="8" name="Rectangle: Rounded Corners 7">
                <a:extLst>
                  <a:ext uri="{FF2B5EF4-FFF2-40B4-BE49-F238E27FC236}">
                    <a16:creationId xmlns:a16="http://schemas.microsoft.com/office/drawing/2014/main" id="{0F54DAAB-4458-5223-A5BA-D6B0898CEE3E}"/>
                  </a:ext>
                </a:extLst>
              </p:cNvPr>
              <p:cNvSpPr/>
              <p:nvPr/>
            </p:nvSpPr>
            <p:spPr>
              <a:xfrm>
                <a:off x="5153891" y="1034473"/>
                <a:ext cx="4451927" cy="3306618"/>
              </a:xfrm>
              <a:prstGeom prst="roundRect">
                <a:avLst/>
              </a:prstGeom>
              <a:noFill/>
              <a:ln w="19050">
                <a:solidFill>
                  <a:srgbClr val="69050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p>
            </p:txBody>
          </p:sp>
        </p:grpSp>
        <p:sp>
          <p:nvSpPr>
            <p:cNvPr id="14" name="TextBox 13">
              <a:extLst>
                <a:ext uri="{FF2B5EF4-FFF2-40B4-BE49-F238E27FC236}">
                  <a16:creationId xmlns:a16="http://schemas.microsoft.com/office/drawing/2014/main" id="{94E8EB6B-FF2C-2FCD-7000-511F3C8E7ECC}"/>
                </a:ext>
              </a:extLst>
            </p:cNvPr>
            <p:cNvSpPr txBox="1"/>
            <p:nvPr/>
          </p:nvSpPr>
          <p:spPr>
            <a:xfrm>
              <a:off x="7805481" y="1790648"/>
              <a:ext cx="2623127" cy="523220"/>
            </a:xfrm>
            <a:prstGeom prst="rect">
              <a:avLst/>
            </a:prstGeom>
            <a:noFill/>
          </p:spPr>
          <p:txBody>
            <a:bodyPr wrap="square" rtlCol="0">
              <a:spAutoFit/>
            </a:bodyPr>
            <a:lstStyle/>
            <a:p>
              <a:r>
                <a:rPr lang="en-US" sz="2800" dirty="0">
                  <a:solidFill>
                    <a:srgbClr val="690505"/>
                  </a:solidFill>
                </a:rPr>
                <a:t>Instead of…</a:t>
              </a:r>
              <a:endParaRPr lang="en-IN" sz="2800" dirty="0">
                <a:solidFill>
                  <a:srgbClr val="690505"/>
                </a:solidFill>
              </a:endParaRPr>
            </a:p>
          </p:txBody>
        </p:sp>
      </p:grpSp>
      <p:grpSp>
        <p:nvGrpSpPr>
          <p:cNvPr id="16" name="Group 15">
            <a:extLst>
              <a:ext uri="{FF2B5EF4-FFF2-40B4-BE49-F238E27FC236}">
                <a16:creationId xmlns:a16="http://schemas.microsoft.com/office/drawing/2014/main" id="{D9E52E10-63DF-5483-BAF7-231C36C10EB9}"/>
              </a:ext>
            </a:extLst>
          </p:cNvPr>
          <p:cNvGrpSpPr/>
          <p:nvPr/>
        </p:nvGrpSpPr>
        <p:grpSpPr>
          <a:xfrm>
            <a:off x="715604" y="1244122"/>
            <a:ext cx="5961507" cy="5196974"/>
            <a:chOff x="988291" y="461925"/>
            <a:chExt cx="6216073" cy="5458584"/>
          </a:xfrm>
        </p:grpSpPr>
        <p:grpSp>
          <p:nvGrpSpPr>
            <p:cNvPr id="13" name="Group 12">
              <a:extLst>
                <a:ext uri="{FF2B5EF4-FFF2-40B4-BE49-F238E27FC236}">
                  <a16:creationId xmlns:a16="http://schemas.microsoft.com/office/drawing/2014/main" id="{FC803363-871B-2D3D-03E8-995D80649FE9}"/>
                </a:ext>
              </a:extLst>
            </p:cNvPr>
            <p:cNvGrpSpPr/>
            <p:nvPr/>
          </p:nvGrpSpPr>
          <p:grpSpPr>
            <a:xfrm>
              <a:off x="988291" y="1108364"/>
              <a:ext cx="4350327" cy="4812145"/>
              <a:chOff x="988291" y="1108364"/>
              <a:chExt cx="4350327" cy="4812145"/>
            </a:xfrm>
          </p:grpSpPr>
          <p:pic>
            <p:nvPicPr>
              <p:cNvPr id="11" name="Picture 10" descr="A bowl of bananas and oranges&#10;&#10;Description automatically generated with low confidence">
                <a:extLst>
                  <a:ext uri="{FF2B5EF4-FFF2-40B4-BE49-F238E27FC236}">
                    <a16:creationId xmlns:a16="http://schemas.microsoft.com/office/drawing/2014/main" id="{225B98B5-A833-1CE0-93D4-7DC72B9156D2}"/>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173018" y="1257615"/>
                <a:ext cx="3999346" cy="4423006"/>
              </a:xfrm>
              <a:prstGeom prst="rect">
                <a:avLst/>
              </a:prstGeom>
            </p:spPr>
          </p:pic>
          <p:sp>
            <p:nvSpPr>
              <p:cNvPr id="12" name="Rectangle 11">
                <a:extLst>
                  <a:ext uri="{FF2B5EF4-FFF2-40B4-BE49-F238E27FC236}">
                    <a16:creationId xmlns:a16="http://schemas.microsoft.com/office/drawing/2014/main" id="{0D1B1A42-EEDB-DA14-EF95-39A95788751F}"/>
                  </a:ext>
                </a:extLst>
              </p:cNvPr>
              <p:cNvSpPr/>
              <p:nvPr/>
            </p:nvSpPr>
            <p:spPr>
              <a:xfrm>
                <a:off x="988291" y="1108364"/>
                <a:ext cx="4350327" cy="4812145"/>
              </a:xfrm>
              <a:prstGeom prst="rect">
                <a:avLst/>
              </a:prstGeom>
              <a:noFill/>
              <a:ln w="19050">
                <a:solidFill>
                  <a:srgbClr val="69050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p>
            </p:txBody>
          </p:sp>
        </p:grpSp>
        <p:sp>
          <p:nvSpPr>
            <p:cNvPr id="15" name="TextBox 14">
              <a:extLst>
                <a:ext uri="{FF2B5EF4-FFF2-40B4-BE49-F238E27FC236}">
                  <a16:creationId xmlns:a16="http://schemas.microsoft.com/office/drawing/2014/main" id="{4791A7F1-7658-A3C7-50F3-6DF082F33F21}"/>
                </a:ext>
              </a:extLst>
            </p:cNvPr>
            <p:cNvSpPr txBox="1"/>
            <p:nvPr/>
          </p:nvSpPr>
          <p:spPr>
            <a:xfrm>
              <a:off x="988291" y="461925"/>
              <a:ext cx="6216073" cy="549558"/>
            </a:xfrm>
            <a:prstGeom prst="rect">
              <a:avLst/>
            </a:prstGeom>
            <a:noFill/>
          </p:spPr>
          <p:txBody>
            <a:bodyPr wrap="square" rtlCol="0">
              <a:spAutoFit/>
            </a:bodyPr>
            <a:lstStyle/>
            <a:p>
              <a:r>
                <a:rPr lang="en-US" sz="2800" u="sng" dirty="0">
                  <a:solidFill>
                    <a:srgbClr val="690505"/>
                  </a:solidFill>
                </a:rPr>
                <a:t>Doesn’t it Appeal to You much BETTER?</a:t>
              </a:r>
              <a:endParaRPr lang="en-IN" sz="2800" u="sng" dirty="0">
                <a:solidFill>
                  <a:srgbClr val="690505"/>
                </a:solidFill>
              </a:endParaRPr>
            </a:p>
          </p:txBody>
        </p:sp>
      </p:grpSp>
      <p:grpSp>
        <p:nvGrpSpPr>
          <p:cNvPr id="10" name="Group 9">
            <a:extLst>
              <a:ext uri="{FF2B5EF4-FFF2-40B4-BE49-F238E27FC236}">
                <a16:creationId xmlns:a16="http://schemas.microsoft.com/office/drawing/2014/main" id="{131DE621-0EA0-4805-9DE9-3D283A916E9C}"/>
              </a:ext>
            </a:extLst>
          </p:cNvPr>
          <p:cNvGrpSpPr/>
          <p:nvPr/>
        </p:nvGrpSpPr>
        <p:grpSpPr>
          <a:xfrm>
            <a:off x="7618508" y="1198765"/>
            <a:ext cx="4752841" cy="829330"/>
            <a:chOff x="7455159" y="961318"/>
            <a:chExt cx="4752841" cy="829330"/>
          </a:xfrm>
        </p:grpSpPr>
        <p:sp>
          <p:nvSpPr>
            <p:cNvPr id="6" name="Rectangle: Rounded Corners 5">
              <a:extLst>
                <a:ext uri="{FF2B5EF4-FFF2-40B4-BE49-F238E27FC236}">
                  <a16:creationId xmlns:a16="http://schemas.microsoft.com/office/drawing/2014/main" id="{F8499BFA-F1A4-4D72-8AF0-B39D6139EA11}"/>
                </a:ext>
              </a:extLst>
            </p:cNvPr>
            <p:cNvSpPr/>
            <p:nvPr/>
          </p:nvSpPr>
          <p:spPr>
            <a:xfrm>
              <a:off x="7455159" y="961318"/>
              <a:ext cx="3984172" cy="829330"/>
            </a:xfrm>
            <a:prstGeom prst="roundRect">
              <a:avLst/>
            </a:prstGeom>
            <a:solidFill>
              <a:schemeClr val="bg1"/>
            </a:solidFill>
            <a:ln w="19050">
              <a:solidFill>
                <a:srgbClr val="69050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793F6A89-E64E-4CC5-8D26-383E41D55E22}"/>
                </a:ext>
              </a:extLst>
            </p:cNvPr>
            <p:cNvSpPr txBox="1"/>
            <p:nvPr/>
          </p:nvSpPr>
          <p:spPr>
            <a:xfrm>
              <a:off x="8005815" y="1001444"/>
              <a:ext cx="4202185" cy="584775"/>
            </a:xfrm>
            <a:prstGeom prst="rect">
              <a:avLst/>
            </a:prstGeom>
            <a:noFill/>
          </p:spPr>
          <p:txBody>
            <a:bodyPr wrap="square" rtlCol="0">
              <a:spAutoFit/>
            </a:bodyPr>
            <a:lstStyle/>
            <a:p>
              <a:r>
                <a:rPr lang="en-US" sz="3200" b="1" u="sng" dirty="0">
                  <a:solidFill>
                    <a:srgbClr val="FF0000"/>
                  </a:solidFill>
                  <a:effectLst>
                    <a:outerShdw blurRad="38100" dist="38100" dir="2700000" algn="tl">
                      <a:srgbClr val="000000">
                        <a:alpha val="43137"/>
                      </a:srgbClr>
                    </a:outerShdw>
                  </a:effectLst>
                </a:rPr>
                <a:t>VISUAL APPEAL</a:t>
              </a:r>
            </a:p>
          </p:txBody>
        </p:sp>
      </p:grpSp>
      <p:grpSp>
        <p:nvGrpSpPr>
          <p:cNvPr id="17" name="Group 16">
            <a:extLst>
              <a:ext uri="{FF2B5EF4-FFF2-40B4-BE49-F238E27FC236}">
                <a16:creationId xmlns:a16="http://schemas.microsoft.com/office/drawing/2014/main" id="{F3671D12-8B7E-038B-B945-B59C1E56E550}"/>
              </a:ext>
            </a:extLst>
          </p:cNvPr>
          <p:cNvGrpSpPr/>
          <p:nvPr/>
        </p:nvGrpSpPr>
        <p:grpSpPr>
          <a:xfrm>
            <a:off x="2187020" y="-258079"/>
            <a:ext cx="7260226" cy="1354218"/>
            <a:chOff x="4806468" y="4279651"/>
            <a:chExt cx="2769989" cy="683813"/>
          </a:xfrm>
        </p:grpSpPr>
        <p:sp>
          <p:nvSpPr>
            <p:cNvPr id="18" name="Rectangle: Rounded Corners 17">
              <a:extLst>
                <a:ext uri="{FF2B5EF4-FFF2-40B4-BE49-F238E27FC236}">
                  <a16:creationId xmlns:a16="http://schemas.microsoft.com/office/drawing/2014/main" id="{6DCDFDED-3C84-6167-540F-664C57945D48}"/>
                </a:ext>
              </a:extLst>
            </p:cNvPr>
            <p:cNvSpPr/>
            <p:nvPr/>
          </p:nvSpPr>
          <p:spPr>
            <a:xfrm>
              <a:off x="4806468" y="4478694"/>
              <a:ext cx="2769989" cy="475861"/>
            </a:xfrm>
            <a:prstGeom prst="round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TextBox 18">
              <a:extLst>
                <a:ext uri="{FF2B5EF4-FFF2-40B4-BE49-F238E27FC236}">
                  <a16:creationId xmlns:a16="http://schemas.microsoft.com/office/drawing/2014/main" id="{BB349E7C-28DE-CE3B-0F3A-73CF4CF431BB}"/>
                </a:ext>
              </a:extLst>
            </p:cNvPr>
            <p:cNvSpPr txBox="1"/>
            <p:nvPr/>
          </p:nvSpPr>
          <p:spPr>
            <a:xfrm>
              <a:off x="4806468" y="4279651"/>
              <a:ext cx="2769989" cy="683813"/>
            </a:xfrm>
            <a:prstGeom prst="rect">
              <a:avLst/>
            </a:prstGeom>
            <a:noFill/>
          </p:spPr>
          <p:txBody>
            <a:bodyPr wrap="square" rtlCol="0">
              <a:spAutoFit/>
            </a:bodyPr>
            <a:lstStyle/>
            <a:p>
              <a:r>
                <a:rPr lang="en-US" b="1" dirty="0">
                  <a:solidFill>
                    <a:srgbClr val="FF0000"/>
                  </a:solidFill>
                  <a:effectLst>
                    <a:outerShdw blurRad="38100" dist="38100" dir="2700000" algn="tl">
                      <a:srgbClr val="000000">
                        <a:alpha val="43137"/>
                      </a:srgbClr>
                    </a:outerShdw>
                  </a:effectLst>
                </a:rPr>
                <a:t>     </a:t>
              </a:r>
            </a:p>
            <a:p>
              <a:pPr algn="ctr"/>
              <a:r>
                <a:rPr lang="en-US" sz="2400" b="1" dirty="0">
                  <a:solidFill>
                    <a:srgbClr val="FF0000"/>
                  </a:solidFill>
                  <a:effectLst>
                    <a:outerShdw blurRad="38100" dist="38100" dir="2700000" algn="tl">
                      <a:srgbClr val="000000">
                        <a:alpha val="43137"/>
                      </a:srgbClr>
                    </a:outerShdw>
                  </a:effectLst>
                </a:rPr>
                <a:t>   </a:t>
              </a:r>
              <a:r>
                <a:rPr lang="en-US" sz="4000" b="1" dirty="0">
                  <a:solidFill>
                    <a:srgbClr val="FF0000"/>
                  </a:solidFill>
                  <a:effectLst>
                    <a:outerShdw blurRad="38100" dist="38100" dir="2700000" algn="tl">
                      <a:srgbClr val="000000">
                        <a:alpha val="43137"/>
                      </a:srgbClr>
                    </a:outerShdw>
                  </a:effectLst>
                </a:rPr>
                <a:t>Have a Brand Story to tell!</a:t>
              </a:r>
            </a:p>
            <a:p>
              <a:pPr algn="r"/>
              <a:r>
                <a:rPr lang="en-US" sz="2400" b="1" dirty="0">
                  <a:solidFill>
                    <a:srgbClr val="FF0000"/>
                  </a:solidFill>
                  <a:effectLst>
                    <a:outerShdw blurRad="38100" dist="38100" dir="2700000" algn="tl">
                      <a:srgbClr val="000000">
                        <a:alpha val="43137"/>
                      </a:srgbClr>
                    </a:outerShdw>
                  </a:effectLst>
                </a:rPr>
                <a:t>Pick up things you already have in your life.</a:t>
              </a:r>
            </a:p>
          </p:txBody>
        </p:sp>
      </p:grpSp>
    </p:spTree>
    <p:extLst>
      <p:ext uri="{BB962C8B-B14F-4D97-AF65-F5344CB8AC3E}">
        <p14:creationId xmlns:p14="http://schemas.microsoft.com/office/powerpoint/2010/main" val="1798173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B86FF413-1402-488B-94C3-70690A28D2A6}"/>
              </a:ext>
            </a:extLst>
          </p:cNvPr>
          <p:cNvSpPr txBox="1"/>
          <p:nvPr/>
        </p:nvSpPr>
        <p:spPr>
          <a:xfrm>
            <a:off x="237507" y="680151"/>
            <a:ext cx="9653047" cy="523220"/>
          </a:xfrm>
          <a:prstGeom prst="rect">
            <a:avLst/>
          </a:prstGeom>
          <a:noFill/>
        </p:spPr>
        <p:txBody>
          <a:bodyPr wrap="square" rtlCol="0">
            <a:spAutoFit/>
          </a:bodyPr>
          <a:lstStyle/>
          <a:p>
            <a:pPr algn="ctr"/>
            <a:r>
              <a:rPr lang="en-IN" sz="2800" b="1" u="sng" dirty="0">
                <a:solidFill>
                  <a:srgbClr val="690505"/>
                </a:solidFill>
              </a:rPr>
              <a:t>INDIAN WEAR AT WORK IN BUSINESS FORMALS</a:t>
            </a:r>
          </a:p>
        </p:txBody>
      </p:sp>
      <p:pic>
        <p:nvPicPr>
          <p:cNvPr id="8" name="Picture 7" descr="A group of women posing for a photo&#10;&#10;Description automatically generated with low confidence">
            <a:extLst>
              <a:ext uri="{FF2B5EF4-FFF2-40B4-BE49-F238E27FC236}">
                <a16:creationId xmlns:a16="http://schemas.microsoft.com/office/drawing/2014/main" id="{8C639CFD-46D8-4212-8C10-90CED59CA42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97748" y="1683281"/>
            <a:ext cx="3015002" cy="1780513"/>
          </a:xfrm>
          <a:prstGeom prst="rect">
            <a:avLst/>
          </a:prstGeom>
        </p:spPr>
      </p:pic>
      <p:pic>
        <p:nvPicPr>
          <p:cNvPr id="12" name="Picture 11" descr="A collage of a person in a dress&#10;&#10;Description automatically generated with medium confidence">
            <a:extLst>
              <a:ext uri="{FF2B5EF4-FFF2-40B4-BE49-F238E27FC236}">
                <a16:creationId xmlns:a16="http://schemas.microsoft.com/office/drawing/2014/main" id="{F86705A3-28C0-4286-B12A-01BCCA0EE7D5}"/>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782822" y="1683281"/>
            <a:ext cx="2911430" cy="2048211"/>
          </a:xfrm>
          <a:prstGeom prst="rect">
            <a:avLst/>
          </a:prstGeom>
        </p:spPr>
      </p:pic>
      <p:pic>
        <p:nvPicPr>
          <p:cNvPr id="14" name="Picture 13" descr="A collage of a person in different poses&#10;&#10;Description automatically generated with low confidence">
            <a:extLst>
              <a:ext uri="{FF2B5EF4-FFF2-40B4-BE49-F238E27FC236}">
                <a16:creationId xmlns:a16="http://schemas.microsoft.com/office/drawing/2014/main" id="{9BFCF318-6530-48F5-890C-DA092A6AA51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97749" y="4475934"/>
            <a:ext cx="2733675" cy="1950022"/>
          </a:xfrm>
          <a:prstGeom prst="rect">
            <a:avLst/>
          </a:prstGeom>
        </p:spPr>
      </p:pic>
      <p:pic>
        <p:nvPicPr>
          <p:cNvPr id="16" name="Picture 15" descr="A person posing for a picture&#10;&#10;Description automatically generated with medium confidence">
            <a:extLst>
              <a:ext uri="{FF2B5EF4-FFF2-40B4-BE49-F238E27FC236}">
                <a16:creationId xmlns:a16="http://schemas.microsoft.com/office/drawing/2014/main" id="{D6A13533-5F18-416A-A83F-5E54BDB163DD}"/>
              </a:ext>
            </a:extLst>
          </p:cNvPr>
          <p:cNvPicPr>
            <a:picLocks noChangeAspect="1"/>
          </p:cNvPicPr>
          <p:nvPr/>
        </p:nvPicPr>
        <p:blipFill rotWithShape="1">
          <a:blip r:embed="rId5">
            <a:extLst>
              <a:ext uri="{28A0092B-C50C-407E-A947-70E740481C1C}">
                <a14:useLocalDpi xmlns:a14="http://schemas.microsoft.com/office/drawing/2010/main" val="0"/>
              </a:ext>
            </a:extLst>
          </a:blip>
          <a:srcRect l="19820" r="13684"/>
          <a:stretch/>
        </p:blipFill>
        <p:spPr>
          <a:xfrm>
            <a:off x="3750873" y="2249787"/>
            <a:ext cx="1247776" cy="3125724"/>
          </a:xfrm>
          <a:prstGeom prst="rect">
            <a:avLst/>
          </a:prstGeom>
        </p:spPr>
      </p:pic>
      <p:sp>
        <p:nvSpPr>
          <p:cNvPr id="17" name="Rectangle: Rounded Corners 16">
            <a:extLst>
              <a:ext uri="{FF2B5EF4-FFF2-40B4-BE49-F238E27FC236}">
                <a16:creationId xmlns:a16="http://schemas.microsoft.com/office/drawing/2014/main" id="{3EEA6EF4-D273-4693-A3BE-7E4FD40F4B64}"/>
              </a:ext>
            </a:extLst>
          </p:cNvPr>
          <p:cNvSpPr/>
          <p:nvPr/>
        </p:nvSpPr>
        <p:spPr>
          <a:xfrm>
            <a:off x="352426" y="1683280"/>
            <a:ext cx="3209925" cy="1950022"/>
          </a:xfrm>
          <a:prstGeom prst="round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18" name="Rectangle: Rounded Corners 17">
            <a:extLst>
              <a:ext uri="{FF2B5EF4-FFF2-40B4-BE49-F238E27FC236}">
                <a16:creationId xmlns:a16="http://schemas.microsoft.com/office/drawing/2014/main" id="{70CF95CD-F5D6-4B85-A5A7-E3EC49A32783}"/>
              </a:ext>
            </a:extLst>
          </p:cNvPr>
          <p:cNvSpPr/>
          <p:nvPr/>
        </p:nvSpPr>
        <p:spPr>
          <a:xfrm>
            <a:off x="424874" y="4248728"/>
            <a:ext cx="2909454" cy="2392218"/>
          </a:xfrm>
          <a:prstGeom prst="round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19" name="Rectangle: Rounded Corners 18">
            <a:extLst>
              <a:ext uri="{FF2B5EF4-FFF2-40B4-BE49-F238E27FC236}">
                <a16:creationId xmlns:a16="http://schemas.microsoft.com/office/drawing/2014/main" id="{D5B0F527-BED8-433C-A0B0-649FC45B357B}"/>
              </a:ext>
            </a:extLst>
          </p:cNvPr>
          <p:cNvSpPr/>
          <p:nvPr/>
        </p:nvSpPr>
        <p:spPr>
          <a:xfrm>
            <a:off x="3658074" y="2087419"/>
            <a:ext cx="1468109" cy="3435927"/>
          </a:xfrm>
          <a:prstGeom prst="round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p>
        </p:txBody>
      </p:sp>
      <p:pic>
        <p:nvPicPr>
          <p:cNvPr id="21" name="Picture 20" descr="A person standing next to a clock&#10;&#10;Description automatically generated with medium confidence">
            <a:extLst>
              <a:ext uri="{FF2B5EF4-FFF2-40B4-BE49-F238E27FC236}">
                <a16:creationId xmlns:a16="http://schemas.microsoft.com/office/drawing/2014/main" id="{F4F380FD-53AB-450F-9B82-7CA80DA9E5C1}"/>
              </a:ext>
            </a:extLst>
          </p:cNvPr>
          <p:cNvPicPr>
            <a:picLocks noChangeAspect="1"/>
          </p:cNvPicPr>
          <p:nvPr/>
        </p:nvPicPr>
        <p:blipFill rotWithShape="1">
          <a:blip r:embed="rId6">
            <a:extLst>
              <a:ext uri="{28A0092B-C50C-407E-A947-70E740481C1C}">
                <a14:useLocalDpi xmlns:a14="http://schemas.microsoft.com/office/drawing/2010/main" val="0"/>
              </a:ext>
            </a:extLst>
          </a:blip>
          <a:srcRect l="35531" r="11781"/>
          <a:stretch/>
        </p:blipFill>
        <p:spPr>
          <a:xfrm>
            <a:off x="5430982" y="3184818"/>
            <a:ext cx="1226845" cy="3241139"/>
          </a:xfrm>
          <a:prstGeom prst="rect">
            <a:avLst/>
          </a:prstGeom>
        </p:spPr>
      </p:pic>
      <p:sp>
        <p:nvSpPr>
          <p:cNvPr id="22" name="Rectangle: Rounded Corners 21">
            <a:extLst>
              <a:ext uri="{FF2B5EF4-FFF2-40B4-BE49-F238E27FC236}">
                <a16:creationId xmlns:a16="http://schemas.microsoft.com/office/drawing/2014/main" id="{BB7BA51E-AFF5-4E38-B382-3BDFD7CFF06E}"/>
              </a:ext>
            </a:extLst>
          </p:cNvPr>
          <p:cNvSpPr/>
          <p:nvPr/>
        </p:nvSpPr>
        <p:spPr>
          <a:xfrm>
            <a:off x="5430982" y="3094183"/>
            <a:ext cx="1226845" cy="3435927"/>
          </a:xfrm>
          <a:prstGeom prst="round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p>
        </p:txBody>
      </p:sp>
      <p:pic>
        <p:nvPicPr>
          <p:cNvPr id="26" name="Picture 25" descr="A person wearing a dress&#10;&#10;Description automatically generated with low confidence">
            <a:extLst>
              <a:ext uri="{FF2B5EF4-FFF2-40B4-BE49-F238E27FC236}">
                <a16:creationId xmlns:a16="http://schemas.microsoft.com/office/drawing/2014/main" id="{24C63F92-0400-4C92-880B-579D8806F91D}"/>
              </a:ext>
            </a:extLst>
          </p:cNvPr>
          <p:cNvPicPr>
            <a:picLocks noChangeAspect="1"/>
          </p:cNvPicPr>
          <p:nvPr/>
        </p:nvPicPr>
        <p:blipFill rotWithShape="1">
          <a:blip r:embed="rId7">
            <a:extLst>
              <a:ext uri="{28A0092B-C50C-407E-A947-70E740481C1C}">
                <a14:useLocalDpi xmlns:a14="http://schemas.microsoft.com/office/drawing/2010/main" val="0"/>
              </a:ext>
            </a:extLst>
          </a:blip>
          <a:srcRect l="29857" r="12364"/>
          <a:stretch/>
        </p:blipFill>
        <p:spPr>
          <a:xfrm>
            <a:off x="6981026" y="2249787"/>
            <a:ext cx="1099084" cy="3125724"/>
          </a:xfrm>
          <a:prstGeom prst="rect">
            <a:avLst/>
          </a:prstGeom>
        </p:spPr>
      </p:pic>
      <p:sp>
        <p:nvSpPr>
          <p:cNvPr id="28" name="Rectangle: Rounded Corners 27">
            <a:extLst>
              <a:ext uri="{FF2B5EF4-FFF2-40B4-BE49-F238E27FC236}">
                <a16:creationId xmlns:a16="http://schemas.microsoft.com/office/drawing/2014/main" id="{D3C2AB8F-F801-4085-8D26-630F0C234CEF}"/>
              </a:ext>
            </a:extLst>
          </p:cNvPr>
          <p:cNvSpPr/>
          <p:nvPr/>
        </p:nvSpPr>
        <p:spPr>
          <a:xfrm>
            <a:off x="6871856" y="2087419"/>
            <a:ext cx="1311563" cy="3435927"/>
          </a:xfrm>
          <a:prstGeom prst="round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p>
        </p:txBody>
      </p:sp>
      <p:pic>
        <p:nvPicPr>
          <p:cNvPr id="30" name="Picture 29" descr="A person posing for a picture&#10;&#10;Description automatically generated with medium confidence">
            <a:extLst>
              <a:ext uri="{FF2B5EF4-FFF2-40B4-BE49-F238E27FC236}">
                <a16:creationId xmlns:a16="http://schemas.microsoft.com/office/drawing/2014/main" id="{4090040B-D2F0-4DE3-8909-AF9D7B21FB16}"/>
              </a:ext>
            </a:extLst>
          </p:cNvPr>
          <p:cNvPicPr>
            <a:picLocks noChangeAspect="1"/>
          </p:cNvPicPr>
          <p:nvPr/>
        </p:nvPicPr>
        <p:blipFill rotWithShape="1">
          <a:blip r:embed="rId8">
            <a:extLst>
              <a:ext uri="{28A0092B-C50C-407E-A947-70E740481C1C}">
                <a14:useLocalDpi xmlns:a14="http://schemas.microsoft.com/office/drawing/2010/main" val="0"/>
              </a:ext>
            </a:extLst>
          </a:blip>
          <a:srcRect l="15514" t="625" r="17135" b="-625"/>
          <a:stretch/>
        </p:blipFill>
        <p:spPr>
          <a:xfrm>
            <a:off x="8346776" y="3967542"/>
            <a:ext cx="1440874" cy="2719532"/>
          </a:xfrm>
          <a:prstGeom prst="rect">
            <a:avLst/>
          </a:prstGeom>
        </p:spPr>
      </p:pic>
      <p:sp>
        <p:nvSpPr>
          <p:cNvPr id="31" name="Rectangle: Rounded Corners 30">
            <a:extLst>
              <a:ext uri="{FF2B5EF4-FFF2-40B4-BE49-F238E27FC236}">
                <a16:creationId xmlns:a16="http://schemas.microsoft.com/office/drawing/2014/main" id="{2C42C7A5-0DBF-4E5D-88D4-4FE2969DC5B7}"/>
              </a:ext>
            </a:extLst>
          </p:cNvPr>
          <p:cNvSpPr/>
          <p:nvPr/>
        </p:nvSpPr>
        <p:spPr>
          <a:xfrm>
            <a:off x="8346776" y="3967542"/>
            <a:ext cx="1543778" cy="2802713"/>
          </a:xfrm>
          <a:prstGeom prst="round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32" name="TextBox 31">
            <a:extLst>
              <a:ext uri="{FF2B5EF4-FFF2-40B4-BE49-F238E27FC236}">
                <a16:creationId xmlns:a16="http://schemas.microsoft.com/office/drawing/2014/main" id="{5F26AA6D-B063-4634-9C26-7B76EC26C57A}"/>
              </a:ext>
            </a:extLst>
          </p:cNvPr>
          <p:cNvSpPr txBox="1"/>
          <p:nvPr/>
        </p:nvSpPr>
        <p:spPr>
          <a:xfrm>
            <a:off x="6981026" y="5561450"/>
            <a:ext cx="1099084" cy="646331"/>
          </a:xfrm>
          <a:prstGeom prst="rect">
            <a:avLst/>
          </a:prstGeom>
          <a:noFill/>
        </p:spPr>
        <p:txBody>
          <a:bodyPr wrap="square" rtlCol="0">
            <a:spAutoFit/>
          </a:bodyPr>
          <a:lstStyle/>
          <a:p>
            <a:r>
              <a:rPr lang="en-IN" dirty="0"/>
              <a:t>Friday Dressing</a:t>
            </a:r>
          </a:p>
        </p:txBody>
      </p:sp>
      <p:cxnSp>
        <p:nvCxnSpPr>
          <p:cNvPr id="34" name="Straight Arrow Connector 33">
            <a:extLst>
              <a:ext uri="{FF2B5EF4-FFF2-40B4-BE49-F238E27FC236}">
                <a16:creationId xmlns:a16="http://schemas.microsoft.com/office/drawing/2014/main" id="{F0425F0E-6791-421A-831B-BB086400A9FE}"/>
              </a:ext>
            </a:extLst>
          </p:cNvPr>
          <p:cNvCxnSpPr/>
          <p:nvPr/>
        </p:nvCxnSpPr>
        <p:spPr>
          <a:xfrm flipV="1">
            <a:off x="7795491" y="5616760"/>
            <a:ext cx="0" cy="267854"/>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grpSp>
        <p:nvGrpSpPr>
          <p:cNvPr id="35" name="Group 34">
            <a:extLst>
              <a:ext uri="{FF2B5EF4-FFF2-40B4-BE49-F238E27FC236}">
                <a16:creationId xmlns:a16="http://schemas.microsoft.com/office/drawing/2014/main" id="{A318E3D1-8C6D-4891-9A93-ECF7213F4025}"/>
              </a:ext>
            </a:extLst>
          </p:cNvPr>
          <p:cNvGrpSpPr/>
          <p:nvPr/>
        </p:nvGrpSpPr>
        <p:grpSpPr>
          <a:xfrm>
            <a:off x="8782822" y="1050949"/>
            <a:ext cx="3358672" cy="540895"/>
            <a:chOff x="5366327" y="105938"/>
            <a:chExt cx="3358672" cy="540895"/>
          </a:xfrm>
        </p:grpSpPr>
        <p:sp>
          <p:nvSpPr>
            <p:cNvPr id="36" name="Rectangle 35">
              <a:extLst>
                <a:ext uri="{FF2B5EF4-FFF2-40B4-BE49-F238E27FC236}">
                  <a16:creationId xmlns:a16="http://schemas.microsoft.com/office/drawing/2014/main" id="{19E585A7-9158-44DF-9A11-D1ADADE28977}"/>
                </a:ext>
              </a:extLst>
            </p:cNvPr>
            <p:cNvSpPr/>
            <p:nvPr/>
          </p:nvSpPr>
          <p:spPr>
            <a:xfrm>
              <a:off x="5366327" y="105938"/>
              <a:ext cx="2955637" cy="53993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37" name="TextBox 36">
              <a:extLst>
                <a:ext uri="{FF2B5EF4-FFF2-40B4-BE49-F238E27FC236}">
                  <a16:creationId xmlns:a16="http://schemas.microsoft.com/office/drawing/2014/main" id="{C87DBA09-611F-482A-A9AE-076EC2227593}"/>
                </a:ext>
              </a:extLst>
            </p:cNvPr>
            <p:cNvSpPr txBox="1"/>
            <p:nvPr/>
          </p:nvSpPr>
          <p:spPr>
            <a:xfrm>
              <a:off x="5501508" y="123613"/>
              <a:ext cx="3223491" cy="523220"/>
            </a:xfrm>
            <a:prstGeom prst="rect">
              <a:avLst/>
            </a:prstGeom>
            <a:noFill/>
          </p:spPr>
          <p:txBody>
            <a:bodyPr wrap="square" rtlCol="0">
              <a:spAutoFit/>
            </a:bodyPr>
            <a:lstStyle/>
            <a:p>
              <a:r>
                <a:rPr lang="en-IN" sz="2800" u="sng" dirty="0"/>
                <a:t>POWER DRESSING</a:t>
              </a:r>
            </a:p>
          </p:txBody>
        </p:sp>
      </p:grpSp>
    </p:spTree>
    <p:extLst>
      <p:ext uri="{BB962C8B-B14F-4D97-AF65-F5344CB8AC3E}">
        <p14:creationId xmlns:p14="http://schemas.microsoft.com/office/powerpoint/2010/main" val="282414587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3F281923-520A-43FD-869C-5C1EA20052AA}"/>
              </a:ext>
            </a:extLst>
          </p:cNvPr>
          <p:cNvSpPr txBox="1"/>
          <p:nvPr/>
        </p:nvSpPr>
        <p:spPr>
          <a:xfrm>
            <a:off x="1413164" y="585529"/>
            <a:ext cx="6761018" cy="523220"/>
          </a:xfrm>
          <a:prstGeom prst="rect">
            <a:avLst/>
          </a:prstGeom>
          <a:noFill/>
        </p:spPr>
        <p:txBody>
          <a:bodyPr wrap="square" rtlCol="0">
            <a:spAutoFit/>
          </a:bodyPr>
          <a:lstStyle/>
          <a:p>
            <a:r>
              <a:rPr lang="en-IN" sz="2800" b="1" u="sng" dirty="0">
                <a:solidFill>
                  <a:srgbClr val="690505"/>
                </a:solidFill>
              </a:rPr>
              <a:t>FUSION – CO-ORDINATE WITH ACCESSORIES</a:t>
            </a:r>
          </a:p>
        </p:txBody>
      </p:sp>
      <p:pic>
        <p:nvPicPr>
          <p:cNvPr id="10" name="Picture 9" descr="A picture containing clothing, person, person, suit&#10;&#10;Description automatically generated">
            <a:extLst>
              <a:ext uri="{FF2B5EF4-FFF2-40B4-BE49-F238E27FC236}">
                <a16:creationId xmlns:a16="http://schemas.microsoft.com/office/drawing/2014/main" id="{F72C317E-AA37-47B8-866F-ADAFB310C30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724729" y="1677266"/>
            <a:ext cx="3290888" cy="1883673"/>
          </a:xfrm>
          <a:prstGeom prst="rect">
            <a:avLst/>
          </a:prstGeom>
        </p:spPr>
      </p:pic>
      <p:sp>
        <p:nvSpPr>
          <p:cNvPr id="11" name="Rectangle: Rounded Corners 10">
            <a:extLst>
              <a:ext uri="{FF2B5EF4-FFF2-40B4-BE49-F238E27FC236}">
                <a16:creationId xmlns:a16="http://schemas.microsoft.com/office/drawing/2014/main" id="{358ADA64-068E-4303-841E-8C6E851E1CCE}"/>
              </a:ext>
            </a:extLst>
          </p:cNvPr>
          <p:cNvSpPr/>
          <p:nvPr/>
        </p:nvSpPr>
        <p:spPr>
          <a:xfrm>
            <a:off x="4571620" y="1581439"/>
            <a:ext cx="3476625" cy="2209800"/>
          </a:xfrm>
          <a:prstGeom prst="round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p>
        </p:txBody>
      </p:sp>
      <p:pic>
        <p:nvPicPr>
          <p:cNvPr id="15" name="Picture 14" descr="A person posing for a picture&#10;&#10;Description automatically generated with low confidence">
            <a:extLst>
              <a:ext uri="{FF2B5EF4-FFF2-40B4-BE49-F238E27FC236}">
                <a16:creationId xmlns:a16="http://schemas.microsoft.com/office/drawing/2014/main" id="{FDC03260-6AFC-477D-8B06-624EC5E80C8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60632" y="1281616"/>
            <a:ext cx="3647103" cy="2431402"/>
          </a:xfrm>
          <a:prstGeom prst="rect">
            <a:avLst/>
          </a:prstGeom>
        </p:spPr>
      </p:pic>
      <p:sp>
        <p:nvSpPr>
          <p:cNvPr id="16" name="Rectangle: Rounded Corners 15">
            <a:extLst>
              <a:ext uri="{FF2B5EF4-FFF2-40B4-BE49-F238E27FC236}">
                <a16:creationId xmlns:a16="http://schemas.microsoft.com/office/drawing/2014/main" id="{3B63F0BE-B775-491D-9F02-0D28651D19AC}"/>
              </a:ext>
            </a:extLst>
          </p:cNvPr>
          <p:cNvSpPr/>
          <p:nvPr/>
        </p:nvSpPr>
        <p:spPr>
          <a:xfrm>
            <a:off x="378692" y="1145310"/>
            <a:ext cx="3999345" cy="2789382"/>
          </a:xfrm>
          <a:prstGeom prst="round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p>
        </p:txBody>
      </p:sp>
      <p:pic>
        <p:nvPicPr>
          <p:cNvPr id="18" name="Picture 17" descr="A collage of a person&#10;&#10;Description automatically generated">
            <a:extLst>
              <a:ext uri="{FF2B5EF4-FFF2-40B4-BE49-F238E27FC236}">
                <a16:creationId xmlns:a16="http://schemas.microsoft.com/office/drawing/2014/main" id="{C92F66B1-A700-47E3-95DE-38AFC80E4BB3}"/>
              </a:ext>
            </a:extLst>
          </p:cNvPr>
          <p:cNvPicPr>
            <a:picLocks noChangeAspect="1"/>
          </p:cNvPicPr>
          <p:nvPr/>
        </p:nvPicPr>
        <p:blipFill rotWithShape="1">
          <a:blip r:embed="rId4">
            <a:extLst>
              <a:ext uri="{28A0092B-C50C-407E-A947-70E740481C1C}">
                <a14:useLocalDpi xmlns:a14="http://schemas.microsoft.com/office/drawing/2010/main" val="0"/>
              </a:ext>
            </a:extLst>
          </a:blip>
          <a:srcRect l="4086" t="59" r="45607" b="-59"/>
          <a:stretch/>
        </p:blipFill>
        <p:spPr>
          <a:xfrm>
            <a:off x="10337907" y="2366693"/>
            <a:ext cx="1618240" cy="3486977"/>
          </a:xfrm>
          <a:prstGeom prst="rect">
            <a:avLst/>
          </a:prstGeom>
        </p:spPr>
      </p:pic>
      <p:sp>
        <p:nvSpPr>
          <p:cNvPr id="19" name="Rectangle: Rounded Corners 18">
            <a:extLst>
              <a:ext uri="{FF2B5EF4-FFF2-40B4-BE49-F238E27FC236}">
                <a16:creationId xmlns:a16="http://schemas.microsoft.com/office/drawing/2014/main" id="{6F2F8C58-4DA6-497D-97D1-EFA04ACA2A74}"/>
              </a:ext>
            </a:extLst>
          </p:cNvPr>
          <p:cNvSpPr/>
          <p:nvPr/>
        </p:nvSpPr>
        <p:spPr>
          <a:xfrm>
            <a:off x="10237247" y="2216728"/>
            <a:ext cx="1819563" cy="3786909"/>
          </a:xfrm>
          <a:prstGeom prst="round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p>
        </p:txBody>
      </p:sp>
      <p:pic>
        <p:nvPicPr>
          <p:cNvPr id="21" name="Picture 20" descr="A picture containing clothing, dress, posing&#10;&#10;Description automatically generated">
            <a:extLst>
              <a:ext uri="{FF2B5EF4-FFF2-40B4-BE49-F238E27FC236}">
                <a16:creationId xmlns:a16="http://schemas.microsoft.com/office/drawing/2014/main" id="{594DE13F-F668-45B1-9838-68607BC162E2}"/>
              </a:ext>
            </a:extLst>
          </p:cNvPr>
          <p:cNvPicPr>
            <a:picLocks noChangeAspect="1"/>
          </p:cNvPicPr>
          <p:nvPr/>
        </p:nvPicPr>
        <p:blipFill rotWithShape="1">
          <a:blip r:embed="rId5">
            <a:extLst>
              <a:ext uri="{28A0092B-C50C-407E-A947-70E740481C1C}">
                <a14:useLocalDpi xmlns:a14="http://schemas.microsoft.com/office/drawing/2010/main" val="0"/>
              </a:ext>
            </a:extLst>
          </a:blip>
          <a:srcRect l="18455" r="23448"/>
          <a:stretch/>
        </p:blipFill>
        <p:spPr>
          <a:xfrm>
            <a:off x="8660900" y="1319377"/>
            <a:ext cx="1351778" cy="3221431"/>
          </a:xfrm>
          <a:prstGeom prst="rect">
            <a:avLst/>
          </a:prstGeom>
        </p:spPr>
      </p:pic>
      <p:sp>
        <p:nvSpPr>
          <p:cNvPr id="22" name="Rectangle: Rounded Corners 21">
            <a:extLst>
              <a:ext uri="{FF2B5EF4-FFF2-40B4-BE49-F238E27FC236}">
                <a16:creationId xmlns:a16="http://schemas.microsoft.com/office/drawing/2014/main" id="{E24EE32B-3892-4E92-B5A2-EB17FB0F3BC4}"/>
              </a:ext>
            </a:extLst>
          </p:cNvPr>
          <p:cNvSpPr/>
          <p:nvPr/>
        </p:nvSpPr>
        <p:spPr>
          <a:xfrm>
            <a:off x="8534022" y="1145310"/>
            <a:ext cx="1605535" cy="3569566"/>
          </a:xfrm>
          <a:prstGeom prst="round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p>
        </p:txBody>
      </p:sp>
      <p:pic>
        <p:nvPicPr>
          <p:cNvPr id="24" name="Picture 23" descr="A picture containing person, standing, posing, group&#10;&#10;Description automatically generated">
            <a:extLst>
              <a:ext uri="{FF2B5EF4-FFF2-40B4-BE49-F238E27FC236}">
                <a16:creationId xmlns:a16="http://schemas.microsoft.com/office/drawing/2014/main" id="{19FBEAE9-7FD3-43F4-A971-8FFAB393238D}"/>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34954" y="4213399"/>
            <a:ext cx="3476625" cy="2332800"/>
          </a:xfrm>
          <a:prstGeom prst="rect">
            <a:avLst/>
          </a:prstGeom>
        </p:spPr>
      </p:pic>
      <p:sp>
        <p:nvSpPr>
          <p:cNvPr id="25" name="Rectangle: Rounded Corners 24">
            <a:extLst>
              <a:ext uri="{FF2B5EF4-FFF2-40B4-BE49-F238E27FC236}">
                <a16:creationId xmlns:a16="http://schemas.microsoft.com/office/drawing/2014/main" id="{AA6CDC5D-924D-4906-AAC8-301775109F81}"/>
              </a:ext>
            </a:extLst>
          </p:cNvPr>
          <p:cNvSpPr/>
          <p:nvPr/>
        </p:nvSpPr>
        <p:spPr>
          <a:xfrm>
            <a:off x="378693" y="4063931"/>
            <a:ext cx="3956152" cy="2613961"/>
          </a:xfrm>
          <a:prstGeom prst="round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p>
        </p:txBody>
      </p:sp>
      <p:pic>
        <p:nvPicPr>
          <p:cNvPr id="27" name="Picture 26" descr="A group of women posing for a picture&#10;&#10;Description automatically generated with medium confidence">
            <a:extLst>
              <a:ext uri="{FF2B5EF4-FFF2-40B4-BE49-F238E27FC236}">
                <a16:creationId xmlns:a16="http://schemas.microsoft.com/office/drawing/2014/main" id="{F74BEA0E-24BD-40AE-A237-68700C2FED74}"/>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4512562" y="4365752"/>
            <a:ext cx="3923770" cy="2028094"/>
          </a:xfrm>
          <a:prstGeom prst="rect">
            <a:avLst/>
          </a:prstGeom>
        </p:spPr>
      </p:pic>
      <p:sp>
        <p:nvSpPr>
          <p:cNvPr id="28" name="Rectangle: Rounded Corners 27">
            <a:extLst>
              <a:ext uri="{FF2B5EF4-FFF2-40B4-BE49-F238E27FC236}">
                <a16:creationId xmlns:a16="http://schemas.microsoft.com/office/drawing/2014/main" id="{3586EEC1-B81D-47B8-AD22-B3F066277C95}"/>
              </a:ext>
            </a:extLst>
          </p:cNvPr>
          <p:cNvSpPr/>
          <p:nvPr/>
        </p:nvSpPr>
        <p:spPr>
          <a:xfrm>
            <a:off x="4512562" y="4213400"/>
            <a:ext cx="3920798" cy="2332800"/>
          </a:xfrm>
          <a:prstGeom prst="round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p>
        </p:txBody>
      </p:sp>
      <p:grpSp>
        <p:nvGrpSpPr>
          <p:cNvPr id="29" name="Group 28">
            <a:extLst>
              <a:ext uri="{FF2B5EF4-FFF2-40B4-BE49-F238E27FC236}">
                <a16:creationId xmlns:a16="http://schemas.microsoft.com/office/drawing/2014/main" id="{91C76A72-1D6B-447E-AC21-52F707F797BD}"/>
              </a:ext>
            </a:extLst>
          </p:cNvPr>
          <p:cNvGrpSpPr/>
          <p:nvPr/>
        </p:nvGrpSpPr>
        <p:grpSpPr>
          <a:xfrm>
            <a:off x="6878575" y="51284"/>
            <a:ext cx="3358672" cy="540895"/>
            <a:chOff x="5366327" y="105938"/>
            <a:chExt cx="3358672" cy="540895"/>
          </a:xfrm>
        </p:grpSpPr>
        <p:sp>
          <p:nvSpPr>
            <p:cNvPr id="30" name="Rectangle 29">
              <a:extLst>
                <a:ext uri="{FF2B5EF4-FFF2-40B4-BE49-F238E27FC236}">
                  <a16:creationId xmlns:a16="http://schemas.microsoft.com/office/drawing/2014/main" id="{410C6D3A-F457-4B5E-9EF7-76B83E2B7485}"/>
                </a:ext>
              </a:extLst>
            </p:cNvPr>
            <p:cNvSpPr/>
            <p:nvPr/>
          </p:nvSpPr>
          <p:spPr>
            <a:xfrm>
              <a:off x="5366327" y="105938"/>
              <a:ext cx="2955637" cy="53993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31" name="TextBox 30">
              <a:extLst>
                <a:ext uri="{FF2B5EF4-FFF2-40B4-BE49-F238E27FC236}">
                  <a16:creationId xmlns:a16="http://schemas.microsoft.com/office/drawing/2014/main" id="{CFBF3658-AC83-4AC1-8A9F-C8730C1A9710}"/>
                </a:ext>
              </a:extLst>
            </p:cNvPr>
            <p:cNvSpPr txBox="1"/>
            <p:nvPr/>
          </p:nvSpPr>
          <p:spPr>
            <a:xfrm>
              <a:off x="5501508" y="123613"/>
              <a:ext cx="3223491" cy="523220"/>
            </a:xfrm>
            <a:prstGeom prst="rect">
              <a:avLst/>
            </a:prstGeom>
            <a:noFill/>
          </p:spPr>
          <p:txBody>
            <a:bodyPr wrap="square" rtlCol="0">
              <a:spAutoFit/>
            </a:bodyPr>
            <a:lstStyle/>
            <a:p>
              <a:r>
                <a:rPr lang="en-IN" sz="2800" u="sng" dirty="0">
                  <a:solidFill>
                    <a:srgbClr val="690505"/>
                  </a:solidFill>
                </a:rPr>
                <a:t>POWER DRESSING</a:t>
              </a:r>
            </a:p>
          </p:txBody>
        </p:sp>
      </p:grpSp>
    </p:spTree>
    <p:extLst>
      <p:ext uri="{BB962C8B-B14F-4D97-AF65-F5344CB8AC3E}">
        <p14:creationId xmlns:p14="http://schemas.microsoft.com/office/powerpoint/2010/main" val="311335587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Content Placeholder 8" descr="122352c84a470d324362d4b60159f0a5"/>
          <p:cNvPicPr>
            <a:picLocks noGrp="1" noChangeAspect="1"/>
          </p:cNvPicPr>
          <p:nvPr>
            <p:ph sz="half" idx="2"/>
          </p:nvPr>
        </p:nvPicPr>
        <p:blipFill>
          <a:blip r:embed="rId2"/>
          <a:stretch>
            <a:fillRect/>
          </a:stretch>
        </p:blipFill>
        <p:spPr>
          <a:xfrm>
            <a:off x="3581400" y="846455"/>
            <a:ext cx="4805680" cy="5164455"/>
          </a:xfrm>
          <a:prstGeom prst="rect">
            <a:avLst/>
          </a:prstGeom>
        </p:spPr>
      </p:pic>
    </p:spTree>
    <p:extLst>
      <p:ext uri="{BB962C8B-B14F-4D97-AF65-F5344CB8AC3E}">
        <p14:creationId xmlns:p14="http://schemas.microsoft.com/office/powerpoint/2010/main" val="300455943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367630" y="2300616"/>
            <a:ext cx="9201233" cy="2494239"/>
            <a:chOff x="0" y="0"/>
            <a:chExt cx="18402466" cy="4988477"/>
          </a:xfrm>
        </p:grpSpPr>
        <p:grpSp>
          <p:nvGrpSpPr>
            <p:cNvPr id="3" name="Group 3"/>
            <p:cNvGrpSpPr/>
            <p:nvPr/>
          </p:nvGrpSpPr>
          <p:grpSpPr>
            <a:xfrm>
              <a:off x="0" y="0"/>
              <a:ext cx="18402466" cy="4988477"/>
              <a:chOff x="0" y="0"/>
              <a:chExt cx="31333487" cy="8493774"/>
            </a:xfrm>
          </p:grpSpPr>
          <p:sp>
            <p:nvSpPr>
              <p:cNvPr id="4" name="Freeform 4"/>
              <p:cNvSpPr/>
              <p:nvPr/>
            </p:nvSpPr>
            <p:spPr>
              <a:xfrm>
                <a:off x="0" y="0"/>
                <a:ext cx="31333489" cy="8592834"/>
              </a:xfrm>
              <a:custGeom>
                <a:avLst/>
                <a:gdLst/>
                <a:ahLst/>
                <a:cxnLst/>
                <a:rect l="l" t="t" r="r" b="b"/>
                <a:pathLst>
                  <a:path w="31333489" h="8592834">
                    <a:moveTo>
                      <a:pt x="30711189" y="8022604"/>
                    </a:moveTo>
                    <a:cubicBezTo>
                      <a:pt x="30711189" y="8016254"/>
                      <a:pt x="30712457" y="8011175"/>
                      <a:pt x="30712457" y="8003554"/>
                    </a:cubicBezTo>
                    <a:lnTo>
                      <a:pt x="30712457" y="490220"/>
                    </a:lnTo>
                    <a:cubicBezTo>
                      <a:pt x="30712457" y="220980"/>
                      <a:pt x="30502907" y="0"/>
                      <a:pt x="30246368" y="0"/>
                    </a:cubicBezTo>
                    <a:lnTo>
                      <a:pt x="467360" y="0"/>
                    </a:lnTo>
                    <a:cubicBezTo>
                      <a:pt x="210820" y="0"/>
                      <a:pt x="0" y="220980"/>
                      <a:pt x="0" y="490220"/>
                    </a:cubicBezTo>
                    <a:lnTo>
                      <a:pt x="0" y="8003554"/>
                    </a:lnTo>
                    <a:cubicBezTo>
                      <a:pt x="0" y="8272794"/>
                      <a:pt x="209550" y="8493775"/>
                      <a:pt x="466090" y="8493775"/>
                    </a:cubicBezTo>
                    <a:lnTo>
                      <a:pt x="30245097" y="8493775"/>
                    </a:lnTo>
                    <a:cubicBezTo>
                      <a:pt x="30358128" y="8493775"/>
                      <a:pt x="30462268" y="8450594"/>
                      <a:pt x="30542278" y="8380744"/>
                    </a:cubicBezTo>
                    <a:cubicBezTo>
                      <a:pt x="30673086" y="8451865"/>
                      <a:pt x="30985507" y="8592834"/>
                      <a:pt x="31332218" y="8385825"/>
                    </a:cubicBezTo>
                    <a:cubicBezTo>
                      <a:pt x="31333489" y="8385825"/>
                      <a:pt x="31021068" y="8387094"/>
                      <a:pt x="30711189" y="8022604"/>
                    </a:cubicBezTo>
                    <a:lnTo>
                      <a:pt x="30711189" y="8022604"/>
                    </a:lnTo>
                    <a:close/>
                  </a:path>
                </a:pathLst>
              </a:custGeom>
              <a:solidFill>
                <a:srgbClr val="DC3C4D"/>
              </a:solidFill>
            </p:spPr>
          </p:sp>
        </p:grpSp>
        <p:sp>
          <p:nvSpPr>
            <p:cNvPr id="5" name="TextBox 5"/>
            <p:cNvSpPr txBox="1"/>
            <p:nvPr/>
          </p:nvSpPr>
          <p:spPr>
            <a:xfrm>
              <a:off x="1748328" y="1360934"/>
              <a:ext cx="14905814" cy="2308324"/>
            </a:xfrm>
            <a:prstGeom prst="rect">
              <a:avLst/>
            </a:prstGeom>
          </p:spPr>
          <p:txBody>
            <a:bodyPr lIns="0" tIns="0" rIns="0" bIns="0" rtlCol="0" anchor="t">
              <a:spAutoFit/>
            </a:bodyPr>
            <a:lstStyle/>
            <a:p>
              <a:pPr algn="ctr">
                <a:lnSpc>
                  <a:spcPts val="4484"/>
                </a:lnSpc>
              </a:pPr>
              <a:r>
                <a:rPr lang="en-US" sz="3866" spc="-38">
                  <a:solidFill>
                    <a:srgbClr val="FFFFFF"/>
                  </a:solidFill>
                  <a:latin typeface="DM Sans Bold"/>
                </a:rPr>
                <a:t>Nothing is served on a platter,</a:t>
              </a:r>
            </a:p>
            <a:p>
              <a:pPr algn="ctr">
                <a:lnSpc>
                  <a:spcPts val="4484"/>
                </a:lnSpc>
                <a:spcBef>
                  <a:spcPct val="0"/>
                </a:spcBef>
              </a:pPr>
              <a:r>
                <a:rPr lang="en-US" sz="3866" spc="-38">
                  <a:solidFill>
                    <a:srgbClr val="FFFFFF"/>
                  </a:solidFill>
                  <a:latin typeface="DM Sans Bold"/>
                </a:rPr>
                <a:t>we must EARN it.</a:t>
              </a:r>
            </a:p>
          </p:txBody>
        </p:sp>
      </p:grpSp>
    </p:spTree>
    <p:extLst>
      <p:ext uri="{BB962C8B-B14F-4D97-AF65-F5344CB8AC3E}">
        <p14:creationId xmlns:p14="http://schemas.microsoft.com/office/powerpoint/2010/main" val="156006161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D6C3CA07-3E57-4BA4-A4CA-E4D48E9C8B1A}"/>
              </a:ext>
            </a:extLst>
          </p:cNvPr>
          <p:cNvSpPr txBox="1"/>
          <p:nvPr/>
        </p:nvSpPr>
        <p:spPr>
          <a:xfrm>
            <a:off x="901960" y="614509"/>
            <a:ext cx="11290040" cy="830997"/>
          </a:xfrm>
          <a:prstGeom prst="rect">
            <a:avLst/>
          </a:prstGeom>
          <a:noFill/>
        </p:spPr>
        <p:txBody>
          <a:bodyPr wrap="square" rtlCol="0">
            <a:spAutoFit/>
          </a:bodyPr>
          <a:lstStyle/>
          <a:p>
            <a:r>
              <a:rPr lang="en-US" sz="4800" b="1" u="sng" dirty="0">
                <a:solidFill>
                  <a:srgbClr val="690505"/>
                </a:solidFill>
              </a:rPr>
              <a:t>IMAGE MANAGEMENT </a:t>
            </a:r>
            <a:r>
              <a:rPr lang="en-US" sz="4800" b="1" u="sng" dirty="0">
                <a:solidFill>
                  <a:srgbClr val="DC3C4D"/>
                </a:solidFill>
                <a:effectLst>
                  <a:outerShdw blurRad="38100" dist="38100" dir="2700000" algn="tl">
                    <a:srgbClr val="000000">
                      <a:alpha val="43137"/>
                    </a:srgbClr>
                  </a:outerShdw>
                </a:effectLst>
              </a:rPr>
              <a:t>@ PERSONAL LEVEL</a:t>
            </a:r>
          </a:p>
        </p:txBody>
      </p:sp>
      <p:sp>
        <p:nvSpPr>
          <p:cNvPr id="5" name="TextBox 4">
            <a:extLst>
              <a:ext uri="{FF2B5EF4-FFF2-40B4-BE49-F238E27FC236}">
                <a16:creationId xmlns:a16="http://schemas.microsoft.com/office/drawing/2014/main" id="{1CC17EAF-6BD5-4FA0-BABC-DF4E36E72053}"/>
              </a:ext>
            </a:extLst>
          </p:cNvPr>
          <p:cNvSpPr txBox="1"/>
          <p:nvPr/>
        </p:nvSpPr>
        <p:spPr>
          <a:xfrm>
            <a:off x="6540760" y="1391476"/>
            <a:ext cx="5393094" cy="584775"/>
          </a:xfrm>
          <a:prstGeom prst="rect">
            <a:avLst/>
          </a:prstGeom>
          <a:noFill/>
        </p:spPr>
        <p:txBody>
          <a:bodyPr wrap="square" rtlCol="0">
            <a:spAutoFit/>
          </a:bodyPr>
          <a:lstStyle/>
          <a:p>
            <a:r>
              <a:rPr lang="en-US" sz="3200" dirty="0">
                <a:solidFill>
                  <a:srgbClr val="690505"/>
                </a:solidFill>
              </a:rPr>
              <a:t>Become An Affable Personality</a:t>
            </a:r>
          </a:p>
        </p:txBody>
      </p:sp>
      <p:grpSp>
        <p:nvGrpSpPr>
          <p:cNvPr id="22" name="Group 21">
            <a:extLst>
              <a:ext uri="{FF2B5EF4-FFF2-40B4-BE49-F238E27FC236}">
                <a16:creationId xmlns:a16="http://schemas.microsoft.com/office/drawing/2014/main" id="{4ED12954-8245-4994-976D-C3C109E4C913}"/>
              </a:ext>
            </a:extLst>
          </p:cNvPr>
          <p:cNvGrpSpPr/>
          <p:nvPr/>
        </p:nvGrpSpPr>
        <p:grpSpPr>
          <a:xfrm>
            <a:off x="8742784" y="2162220"/>
            <a:ext cx="3334138" cy="3362791"/>
            <a:chOff x="8742784" y="2162220"/>
            <a:chExt cx="3334138" cy="3362791"/>
          </a:xfrm>
        </p:grpSpPr>
        <p:grpSp>
          <p:nvGrpSpPr>
            <p:cNvPr id="20" name="Group 19">
              <a:extLst>
                <a:ext uri="{FF2B5EF4-FFF2-40B4-BE49-F238E27FC236}">
                  <a16:creationId xmlns:a16="http://schemas.microsoft.com/office/drawing/2014/main" id="{12CD956E-341C-49C3-B5C5-57F4871EAD48}"/>
                </a:ext>
              </a:extLst>
            </p:cNvPr>
            <p:cNvGrpSpPr/>
            <p:nvPr/>
          </p:nvGrpSpPr>
          <p:grpSpPr>
            <a:xfrm>
              <a:off x="8893627" y="2162220"/>
              <a:ext cx="2550743" cy="2899635"/>
              <a:chOff x="8851265" y="2234358"/>
              <a:chExt cx="2686246" cy="3501783"/>
            </a:xfrm>
          </p:grpSpPr>
          <p:pic>
            <p:nvPicPr>
              <p:cNvPr id="13" name="Picture 12">
                <a:extLst>
                  <a:ext uri="{FF2B5EF4-FFF2-40B4-BE49-F238E27FC236}">
                    <a16:creationId xmlns:a16="http://schemas.microsoft.com/office/drawing/2014/main" id="{5AAC91F5-096F-4950-8157-262EA80FF16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860467" y="2234358"/>
                <a:ext cx="2677044" cy="1566162"/>
              </a:xfrm>
              <a:prstGeom prst="rect">
                <a:avLst/>
              </a:prstGeom>
            </p:spPr>
          </p:pic>
          <p:pic>
            <p:nvPicPr>
              <p:cNvPr id="19" name="Picture 18">
                <a:extLst>
                  <a:ext uri="{FF2B5EF4-FFF2-40B4-BE49-F238E27FC236}">
                    <a16:creationId xmlns:a16="http://schemas.microsoft.com/office/drawing/2014/main" id="{A3C5689F-2CF3-4605-AE07-E4F7B2A1556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851265" y="3953994"/>
                <a:ext cx="2677045" cy="1782147"/>
              </a:xfrm>
              <a:prstGeom prst="rect">
                <a:avLst/>
              </a:prstGeom>
            </p:spPr>
          </p:pic>
        </p:grpSp>
        <p:sp>
          <p:nvSpPr>
            <p:cNvPr id="21" name="TextBox 20">
              <a:extLst>
                <a:ext uri="{FF2B5EF4-FFF2-40B4-BE49-F238E27FC236}">
                  <a16:creationId xmlns:a16="http://schemas.microsoft.com/office/drawing/2014/main" id="{21A3362F-454B-449D-BEBE-106D3E5BD102}"/>
                </a:ext>
              </a:extLst>
            </p:cNvPr>
            <p:cNvSpPr txBox="1"/>
            <p:nvPr/>
          </p:nvSpPr>
          <p:spPr>
            <a:xfrm>
              <a:off x="8742784" y="5151787"/>
              <a:ext cx="3334138" cy="373224"/>
            </a:xfrm>
            <a:prstGeom prst="rect">
              <a:avLst/>
            </a:prstGeom>
            <a:noFill/>
          </p:spPr>
          <p:txBody>
            <a:bodyPr wrap="square" rtlCol="0">
              <a:spAutoFit/>
            </a:bodyPr>
            <a:lstStyle/>
            <a:p>
              <a:r>
                <a:rPr lang="en-US" dirty="0">
                  <a:solidFill>
                    <a:srgbClr val="690505"/>
                  </a:solidFill>
                </a:rPr>
                <a:t>Win with your Strengths at Work</a:t>
              </a:r>
            </a:p>
          </p:txBody>
        </p:sp>
      </p:grpSp>
      <p:grpSp>
        <p:nvGrpSpPr>
          <p:cNvPr id="27" name="Group 26">
            <a:extLst>
              <a:ext uri="{FF2B5EF4-FFF2-40B4-BE49-F238E27FC236}">
                <a16:creationId xmlns:a16="http://schemas.microsoft.com/office/drawing/2014/main" id="{ADF39E2A-4039-4656-97C9-3B3F0FF4EAE0}"/>
              </a:ext>
            </a:extLst>
          </p:cNvPr>
          <p:cNvGrpSpPr/>
          <p:nvPr/>
        </p:nvGrpSpPr>
        <p:grpSpPr>
          <a:xfrm>
            <a:off x="280307" y="2208873"/>
            <a:ext cx="3042194" cy="4323650"/>
            <a:chOff x="280307" y="2208873"/>
            <a:chExt cx="3042194" cy="4323650"/>
          </a:xfrm>
        </p:grpSpPr>
        <p:pic>
          <p:nvPicPr>
            <p:cNvPr id="15" name="Picture 14">
              <a:extLst>
                <a:ext uri="{FF2B5EF4-FFF2-40B4-BE49-F238E27FC236}">
                  <a16:creationId xmlns:a16="http://schemas.microsoft.com/office/drawing/2014/main" id="{36A7D38B-C8B6-42A1-86F9-790747212B99}"/>
                </a:ext>
              </a:extLst>
            </p:cNvPr>
            <p:cNvPicPr>
              <a:picLocks noChangeAspect="1"/>
            </p:cNvPicPr>
            <p:nvPr/>
          </p:nvPicPr>
          <p:blipFill rotWithShape="1">
            <a:blip r:embed="rId4">
              <a:extLst>
                <a:ext uri="{28A0092B-C50C-407E-A947-70E740481C1C}">
                  <a14:useLocalDpi xmlns:a14="http://schemas.microsoft.com/office/drawing/2010/main" val="0"/>
                </a:ext>
              </a:extLst>
            </a:blip>
            <a:srcRect b="8411"/>
            <a:stretch/>
          </p:blipFill>
          <p:spPr>
            <a:xfrm>
              <a:off x="280307" y="2665456"/>
              <a:ext cx="2800350" cy="1841402"/>
            </a:xfrm>
            <a:prstGeom prst="rect">
              <a:avLst/>
            </a:prstGeom>
          </p:spPr>
        </p:pic>
        <p:pic>
          <p:nvPicPr>
            <p:cNvPr id="24" name="Picture 23">
              <a:extLst>
                <a:ext uri="{FF2B5EF4-FFF2-40B4-BE49-F238E27FC236}">
                  <a16:creationId xmlns:a16="http://schemas.microsoft.com/office/drawing/2014/main" id="{F17F7681-8BA2-45E5-A11C-8520DB82DF7E}"/>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80307" y="4669017"/>
              <a:ext cx="2800350" cy="1863506"/>
            </a:xfrm>
            <a:prstGeom prst="rect">
              <a:avLst/>
            </a:prstGeom>
          </p:spPr>
        </p:pic>
        <p:sp>
          <p:nvSpPr>
            <p:cNvPr id="26" name="TextBox 25">
              <a:extLst>
                <a:ext uri="{FF2B5EF4-FFF2-40B4-BE49-F238E27FC236}">
                  <a16:creationId xmlns:a16="http://schemas.microsoft.com/office/drawing/2014/main" id="{463A861A-B377-4D48-8D2F-F9F1B1A98807}"/>
                </a:ext>
              </a:extLst>
            </p:cNvPr>
            <p:cNvSpPr txBox="1"/>
            <p:nvPr/>
          </p:nvSpPr>
          <p:spPr>
            <a:xfrm>
              <a:off x="280307" y="2208873"/>
              <a:ext cx="3042194" cy="369332"/>
            </a:xfrm>
            <a:prstGeom prst="rect">
              <a:avLst/>
            </a:prstGeom>
            <a:noFill/>
          </p:spPr>
          <p:txBody>
            <a:bodyPr wrap="square" rtlCol="0">
              <a:spAutoFit/>
            </a:bodyPr>
            <a:lstStyle/>
            <a:p>
              <a:r>
                <a:rPr lang="en-US" dirty="0">
                  <a:solidFill>
                    <a:srgbClr val="690505"/>
                  </a:solidFill>
                </a:rPr>
                <a:t>Cater to the family needs</a:t>
              </a:r>
            </a:p>
          </p:txBody>
        </p:sp>
      </p:grpSp>
      <p:grpSp>
        <p:nvGrpSpPr>
          <p:cNvPr id="31" name="Group 30">
            <a:extLst>
              <a:ext uri="{FF2B5EF4-FFF2-40B4-BE49-F238E27FC236}">
                <a16:creationId xmlns:a16="http://schemas.microsoft.com/office/drawing/2014/main" id="{58BE40F6-C914-4D90-93C4-CCC81A66A2E0}"/>
              </a:ext>
            </a:extLst>
          </p:cNvPr>
          <p:cNvGrpSpPr/>
          <p:nvPr/>
        </p:nvGrpSpPr>
        <p:grpSpPr>
          <a:xfrm>
            <a:off x="4376057" y="2227206"/>
            <a:ext cx="3163077" cy="1882109"/>
            <a:chOff x="4376057" y="2227206"/>
            <a:chExt cx="3163077" cy="1882109"/>
          </a:xfrm>
        </p:grpSpPr>
        <p:pic>
          <p:nvPicPr>
            <p:cNvPr id="17" name="Picture 16">
              <a:extLst>
                <a:ext uri="{FF2B5EF4-FFF2-40B4-BE49-F238E27FC236}">
                  <a16:creationId xmlns:a16="http://schemas.microsoft.com/office/drawing/2014/main" id="{975CE860-5B27-41EF-9305-E5CE412C5A66}"/>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4496961" y="2633617"/>
              <a:ext cx="2623462" cy="1475698"/>
            </a:xfrm>
            <a:prstGeom prst="rect">
              <a:avLst/>
            </a:prstGeom>
          </p:spPr>
        </p:pic>
        <p:sp>
          <p:nvSpPr>
            <p:cNvPr id="28" name="TextBox 27">
              <a:extLst>
                <a:ext uri="{FF2B5EF4-FFF2-40B4-BE49-F238E27FC236}">
                  <a16:creationId xmlns:a16="http://schemas.microsoft.com/office/drawing/2014/main" id="{3213B0E6-DD32-4524-8CA6-DAF2F702A12D}"/>
                </a:ext>
              </a:extLst>
            </p:cNvPr>
            <p:cNvSpPr txBox="1"/>
            <p:nvPr/>
          </p:nvSpPr>
          <p:spPr>
            <a:xfrm>
              <a:off x="4376057" y="2227206"/>
              <a:ext cx="3163077" cy="369332"/>
            </a:xfrm>
            <a:prstGeom prst="rect">
              <a:avLst/>
            </a:prstGeom>
            <a:noFill/>
          </p:spPr>
          <p:txBody>
            <a:bodyPr wrap="square" rtlCol="0">
              <a:spAutoFit/>
            </a:bodyPr>
            <a:lstStyle/>
            <a:p>
              <a:r>
                <a:rPr lang="en-US" dirty="0">
                  <a:solidFill>
                    <a:srgbClr val="690505"/>
                  </a:solidFill>
                </a:rPr>
                <a:t>An Inspiration to other Women</a:t>
              </a:r>
            </a:p>
          </p:txBody>
        </p:sp>
      </p:grpSp>
      <p:grpSp>
        <p:nvGrpSpPr>
          <p:cNvPr id="30" name="Group 29">
            <a:extLst>
              <a:ext uri="{FF2B5EF4-FFF2-40B4-BE49-F238E27FC236}">
                <a16:creationId xmlns:a16="http://schemas.microsoft.com/office/drawing/2014/main" id="{5390C126-8E5F-492B-B42C-C36BDA88C808}"/>
              </a:ext>
            </a:extLst>
          </p:cNvPr>
          <p:cNvGrpSpPr/>
          <p:nvPr/>
        </p:nvGrpSpPr>
        <p:grpSpPr>
          <a:xfrm>
            <a:off x="4578417" y="4232909"/>
            <a:ext cx="3163077" cy="2233705"/>
            <a:chOff x="4578417" y="4232909"/>
            <a:chExt cx="3163077" cy="2233705"/>
          </a:xfrm>
        </p:grpSpPr>
        <p:pic>
          <p:nvPicPr>
            <p:cNvPr id="11" name="Picture 10">
              <a:extLst>
                <a:ext uri="{FF2B5EF4-FFF2-40B4-BE49-F238E27FC236}">
                  <a16:creationId xmlns:a16="http://schemas.microsoft.com/office/drawing/2014/main" id="{4F792D14-1C31-45FF-B40E-94F309252850}"/>
                </a:ext>
              </a:extLst>
            </p:cNvPr>
            <p:cNvPicPr>
              <a:picLocks noChangeAspect="1"/>
            </p:cNvPicPr>
            <p:nvPr/>
          </p:nvPicPr>
          <p:blipFill rotWithShape="1">
            <a:blip r:embed="rId7">
              <a:extLst>
                <a:ext uri="{28A0092B-C50C-407E-A947-70E740481C1C}">
                  <a14:useLocalDpi xmlns:a14="http://schemas.microsoft.com/office/drawing/2010/main" val="0"/>
                </a:ext>
              </a:extLst>
            </a:blip>
            <a:srcRect b="8914"/>
            <a:stretch/>
          </p:blipFill>
          <p:spPr>
            <a:xfrm>
              <a:off x="4578417" y="4583407"/>
              <a:ext cx="2542006" cy="1883207"/>
            </a:xfrm>
            <a:prstGeom prst="rect">
              <a:avLst/>
            </a:prstGeom>
          </p:spPr>
        </p:pic>
        <p:sp>
          <p:nvSpPr>
            <p:cNvPr id="29" name="TextBox 28">
              <a:extLst>
                <a:ext uri="{FF2B5EF4-FFF2-40B4-BE49-F238E27FC236}">
                  <a16:creationId xmlns:a16="http://schemas.microsoft.com/office/drawing/2014/main" id="{4526BB33-49D4-4B4C-8357-19F127EA40B9}"/>
                </a:ext>
              </a:extLst>
            </p:cNvPr>
            <p:cNvSpPr txBox="1"/>
            <p:nvPr/>
          </p:nvSpPr>
          <p:spPr>
            <a:xfrm>
              <a:off x="4578417" y="4232909"/>
              <a:ext cx="3163077" cy="369332"/>
            </a:xfrm>
            <a:prstGeom prst="rect">
              <a:avLst/>
            </a:prstGeom>
            <a:noFill/>
          </p:spPr>
          <p:txBody>
            <a:bodyPr wrap="square" rtlCol="0">
              <a:spAutoFit/>
            </a:bodyPr>
            <a:lstStyle/>
            <a:p>
              <a:r>
                <a:rPr lang="en-US" dirty="0">
                  <a:solidFill>
                    <a:srgbClr val="690505"/>
                  </a:solidFill>
                </a:rPr>
                <a:t>Keep the FAMILY intact </a:t>
              </a:r>
            </a:p>
          </p:txBody>
        </p:sp>
      </p:grpSp>
      <p:sp>
        <p:nvSpPr>
          <p:cNvPr id="32" name="TextBox 31">
            <a:extLst>
              <a:ext uri="{FF2B5EF4-FFF2-40B4-BE49-F238E27FC236}">
                <a16:creationId xmlns:a16="http://schemas.microsoft.com/office/drawing/2014/main" id="{8AD81FBB-5541-483E-A35B-1AEBD14774AD}"/>
              </a:ext>
            </a:extLst>
          </p:cNvPr>
          <p:cNvSpPr txBox="1"/>
          <p:nvPr/>
        </p:nvSpPr>
        <p:spPr>
          <a:xfrm>
            <a:off x="901960" y="429843"/>
            <a:ext cx="2649894" cy="369332"/>
          </a:xfrm>
          <a:prstGeom prst="rect">
            <a:avLst/>
          </a:prstGeom>
          <a:noFill/>
        </p:spPr>
        <p:txBody>
          <a:bodyPr wrap="square" rtlCol="0">
            <a:spAutoFit/>
          </a:bodyPr>
          <a:lstStyle/>
          <a:p>
            <a:r>
              <a:rPr lang="en-US" dirty="0">
                <a:solidFill>
                  <a:srgbClr val="690505"/>
                </a:solidFill>
              </a:rPr>
              <a:t>CULTIVATE</a:t>
            </a:r>
          </a:p>
        </p:txBody>
      </p:sp>
    </p:spTree>
    <p:extLst>
      <p:ext uri="{BB962C8B-B14F-4D97-AF65-F5344CB8AC3E}">
        <p14:creationId xmlns:p14="http://schemas.microsoft.com/office/powerpoint/2010/main" val="16405347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0"/>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49731F7-B5AB-66A3-E07D-C87AFAD53032}"/>
              </a:ext>
            </a:extLst>
          </p:cNvPr>
          <p:cNvSpPr txBox="1"/>
          <p:nvPr/>
        </p:nvSpPr>
        <p:spPr>
          <a:xfrm>
            <a:off x="1109710" y="346229"/>
            <a:ext cx="9410330" cy="1323439"/>
          </a:xfrm>
          <a:prstGeom prst="rect">
            <a:avLst/>
          </a:prstGeom>
          <a:noFill/>
        </p:spPr>
        <p:txBody>
          <a:bodyPr wrap="square" rtlCol="0">
            <a:spAutoFit/>
          </a:bodyPr>
          <a:lstStyle/>
          <a:p>
            <a:pPr algn="ctr"/>
            <a:r>
              <a:rPr lang="en-US" sz="4000" b="1" u="sng" dirty="0">
                <a:solidFill>
                  <a:srgbClr val="690505"/>
                </a:solidFill>
                <a:effectLst/>
                <a:latin typeface="Calibri" panose="020F0502020204030204" pitchFamily="34" charset="0"/>
                <a:ea typeface="Times New Roman" panose="02020603050405020304" pitchFamily="18" charset="0"/>
              </a:rPr>
              <a:t>Recognizing the challenges faced by</a:t>
            </a:r>
          </a:p>
          <a:p>
            <a:pPr algn="ctr"/>
            <a:r>
              <a:rPr lang="en-US" sz="4000" b="1" u="sng" dirty="0">
                <a:solidFill>
                  <a:srgbClr val="690505"/>
                </a:solidFill>
                <a:effectLst/>
                <a:latin typeface="Calibri" panose="020F0502020204030204" pitchFamily="34" charset="0"/>
                <a:ea typeface="Times New Roman" panose="02020603050405020304" pitchFamily="18" charset="0"/>
              </a:rPr>
              <a:t> women in society and the workplace</a:t>
            </a:r>
            <a:endParaRPr lang="en-US" sz="4000" b="1" u="sng" dirty="0">
              <a:solidFill>
                <a:srgbClr val="690505"/>
              </a:solidFill>
            </a:endParaRPr>
          </a:p>
        </p:txBody>
      </p:sp>
      <p:pic>
        <p:nvPicPr>
          <p:cNvPr id="4" name="Picture 3" descr="A person running with a briefcase and text&#10;&#10;Description automatically generated">
            <a:extLst>
              <a:ext uri="{FF2B5EF4-FFF2-40B4-BE49-F238E27FC236}">
                <a16:creationId xmlns:a16="http://schemas.microsoft.com/office/drawing/2014/main" id="{3D771D7E-5BE1-C453-2DA5-4D8842F371B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14904" y="1957594"/>
            <a:ext cx="6385447" cy="2370748"/>
          </a:xfrm>
          <a:prstGeom prst="rect">
            <a:avLst/>
          </a:prstGeom>
        </p:spPr>
      </p:pic>
      <p:pic>
        <p:nvPicPr>
          <p:cNvPr id="6" name="Picture 5" descr="A close-up of a text&#10;&#10;Description automatically generated">
            <a:extLst>
              <a:ext uri="{FF2B5EF4-FFF2-40B4-BE49-F238E27FC236}">
                <a16:creationId xmlns:a16="http://schemas.microsoft.com/office/drawing/2014/main" id="{240BCAA4-05C3-8DEA-0247-261F37CC2E5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14904" y="4554245"/>
            <a:ext cx="2911353" cy="2183515"/>
          </a:xfrm>
          <a:prstGeom prst="rect">
            <a:avLst/>
          </a:prstGeom>
        </p:spPr>
      </p:pic>
      <p:pic>
        <p:nvPicPr>
          <p:cNvPr id="10" name="Picture 9" descr="A group of people with text overlay&#10;&#10;Description automatically generated">
            <a:extLst>
              <a:ext uri="{FF2B5EF4-FFF2-40B4-BE49-F238E27FC236}">
                <a16:creationId xmlns:a16="http://schemas.microsoft.com/office/drawing/2014/main" id="{CA1468BE-8225-CD6C-8AFD-B7E4AFB98C2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703382" y="1957594"/>
            <a:ext cx="4064926" cy="3048695"/>
          </a:xfrm>
          <a:prstGeom prst="rect">
            <a:avLst/>
          </a:prstGeom>
        </p:spPr>
      </p:pic>
      <p:pic>
        <p:nvPicPr>
          <p:cNvPr id="12" name="Picture 11" descr="A person sitting at a table with a computer and a person behind her&#10;&#10;Description automatically generated">
            <a:extLst>
              <a:ext uri="{FF2B5EF4-FFF2-40B4-BE49-F238E27FC236}">
                <a16:creationId xmlns:a16="http://schemas.microsoft.com/office/drawing/2014/main" id="{5CCD6775-FBE1-32AC-1D6D-8A0A35E4242D}"/>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962705" y="346229"/>
            <a:ext cx="1805603" cy="1354202"/>
          </a:xfrm>
          <a:prstGeom prst="rect">
            <a:avLst/>
          </a:prstGeom>
        </p:spPr>
      </p:pic>
      <p:pic>
        <p:nvPicPr>
          <p:cNvPr id="14" name="Picture 13" descr="A person and person pointing at a computer screen&#10;&#10;Description automatically generated">
            <a:extLst>
              <a:ext uri="{FF2B5EF4-FFF2-40B4-BE49-F238E27FC236}">
                <a16:creationId xmlns:a16="http://schemas.microsoft.com/office/drawing/2014/main" id="{273ACEE6-6814-442E-71FB-5C6626ECAEB2}"/>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4338544" y="4561883"/>
            <a:ext cx="2733675" cy="1676400"/>
          </a:xfrm>
          <a:prstGeom prst="rect">
            <a:avLst/>
          </a:prstGeom>
        </p:spPr>
      </p:pic>
    </p:spTree>
    <p:extLst>
      <p:ext uri="{BB962C8B-B14F-4D97-AF65-F5344CB8AC3E}">
        <p14:creationId xmlns:p14="http://schemas.microsoft.com/office/powerpoint/2010/main" val="7450366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2"/>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4"/>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3E5F7BB-A5C2-BDEC-6E2F-4DCFD1AD0AA1}"/>
              </a:ext>
            </a:extLst>
          </p:cNvPr>
          <p:cNvSpPr txBox="1"/>
          <p:nvPr/>
        </p:nvSpPr>
        <p:spPr>
          <a:xfrm>
            <a:off x="1074198" y="372863"/>
            <a:ext cx="10981677" cy="646331"/>
          </a:xfrm>
          <a:prstGeom prst="rect">
            <a:avLst/>
          </a:prstGeom>
          <a:noFill/>
        </p:spPr>
        <p:txBody>
          <a:bodyPr wrap="square" rtlCol="0">
            <a:spAutoFit/>
          </a:bodyPr>
          <a:lstStyle/>
          <a:p>
            <a:r>
              <a:rPr lang="en-US" sz="3600" b="1" u="sng" dirty="0">
                <a:solidFill>
                  <a:srgbClr val="690505"/>
                </a:solidFill>
                <a:effectLst/>
                <a:latin typeface="Calibri" panose="020F0502020204030204" pitchFamily="34" charset="0"/>
                <a:ea typeface="Times New Roman" panose="02020603050405020304" pitchFamily="18" charset="0"/>
              </a:rPr>
              <a:t>Importance of women empowerment in the workplace</a:t>
            </a:r>
            <a:endParaRPr lang="en-US" sz="3600" b="1" u="sng" dirty="0">
              <a:solidFill>
                <a:srgbClr val="690505"/>
              </a:solidFill>
            </a:endParaRPr>
          </a:p>
        </p:txBody>
      </p:sp>
      <p:pic>
        <p:nvPicPr>
          <p:cNvPr id="3" name="Why you should NEVER play _The Woman Card_ at work. By Sudha Murthy.">
            <a:hlinkClick r:id="" action="ppaction://media"/>
            <a:extLst>
              <a:ext uri="{FF2B5EF4-FFF2-40B4-BE49-F238E27FC236}">
                <a16:creationId xmlns:a16="http://schemas.microsoft.com/office/drawing/2014/main" id="{9D391F01-C4AD-3AD9-1B6F-012EB46A5E1A}"/>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1260629" y="1271727"/>
            <a:ext cx="8300621" cy="4669099"/>
          </a:xfrm>
          <a:prstGeom prst="rect">
            <a:avLst/>
          </a:prstGeom>
        </p:spPr>
      </p:pic>
    </p:spTree>
    <p:extLst>
      <p:ext uri="{BB962C8B-B14F-4D97-AF65-F5344CB8AC3E}">
        <p14:creationId xmlns:p14="http://schemas.microsoft.com/office/powerpoint/2010/main" val="5801477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25163"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red rectangular sign with a check mark&#10;&#10;Description automatically generated">
            <a:extLst>
              <a:ext uri="{FF2B5EF4-FFF2-40B4-BE49-F238E27FC236}">
                <a16:creationId xmlns:a16="http://schemas.microsoft.com/office/drawing/2014/main" id="{D0B0CD45-33ED-35E8-5578-89362C5827A1}"/>
              </a:ext>
            </a:extLst>
          </p:cNvPr>
          <p:cNvPicPr>
            <a:picLocks noChangeAspect="1"/>
          </p:cNvPicPr>
          <p:nvPr/>
        </p:nvPicPr>
        <p:blipFill rotWithShape="1">
          <a:blip r:embed="rId2">
            <a:extLst>
              <a:ext uri="{28A0092B-C50C-407E-A947-70E740481C1C}">
                <a14:useLocalDpi xmlns:a14="http://schemas.microsoft.com/office/drawing/2010/main" val="0"/>
              </a:ext>
            </a:extLst>
          </a:blip>
          <a:srcRect t="12972" b="21970"/>
          <a:stretch/>
        </p:blipFill>
        <p:spPr>
          <a:xfrm>
            <a:off x="1763697" y="1151639"/>
            <a:ext cx="4332303" cy="2277361"/>
          </a:xfrm>
          <a:prstGeom prst="rect">
            <a:avLst/>
          </a:prstGeom>
        </p:spPr>
      </p:pic>
      <p:pic>
        <p:nvPicPr>
          <p:cNvPr id="5" name="Picture 4" descr="A person pointing at her wrist&#10;&#10;Description automatically generated">
            <a:extLst>
              <a:ext uri="{FF2B5EF4-FFF2-40B4-BE49-F238E27FC236}">
                <a16:creationId xmlns:a16="http://schemas.microsoft.com/office/drawing/2014/main" id="{327AC880-B2F8-7EA5-C209-D3FC72352B6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638092" y="3429000"/>
            <a:ext cx="3881998" cy="2173919"/>
          </a:xfrm>
          <a:prstGeom prst="rect">
            <a:avLst/>
          </a:prstGeom>
        </p:spPr>
      </p:pic>
      <p:grpSp>
        <p:nvGrpSpPr>
          <p:cNvPr id="11" name="Group 10">
            <a:extLst>
              <a:ext uri="{FF2B5EF4-FFF2-40B4-BE49-F238E27FC236}">
                <a16:creationId xmlns:a16="http://schemas.microsoft.com/office/drawing/2014/main" id="{8740F03A-1BA9-5127-BD47-8D34B566E0A8}"/>
              </a:ext>
            </a:extLst>
          </p:cNvPr>
          <p:cNvGrpSpPr/>
          <p:nvPr/>
        </p:nvGrpSpPr>
        <p:grpSpPr>
          <a:xfrm>
            <a:off x="7643673" y="964707"/>
            <a:ext cx="2956131" cy="1085295"/>
            <a:chOff x="7643673" y="964707"/>
            <a:chExt cx="2956131" cy="1085295"/>
          </a:xfrm>
        </p:grpSpPr>
        <p:pic>
          <p:nvPicPr>
            <p:cNvPr id="8" name="Picture 7" descr="Lemon Moody Foodies">
              <a:extLst>
                <a:ext uri="{FF2B5EF4-FFF2-40B4-BE49-F238E27FC236}">
                  <a16:creationId xmlns:a16="http://schemas.microsoft.com/office/drawing/2014/main" id="{F30A7CEE-C13D-3ABB-4CEC-D55934A84C5E}"/>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643673" y="964707"/>
              <a:ext cx="1085295" cy="1085295"/>
            </a:xfrm>
            <a:prstGeom prst="rect">
              <a:avLst/>
            </a:prstGeom>
          </p:spPr>
        </p:pic>
        <p:pic>
          <p:nvPicPr>
            <p:cNvPr id="9" name="Picture 8" descr="Lemon Moody Foodies">
              <a:extLst>
                <a:ext uri="{FF2B5EF4-FFF2-40B4-BE49-F238E27FC236}">
                  <a16:creationId xmlns:a16="http://schemas.microsoft.com/office/drawing/2014/main" id="{A72BB5B2-EA2A-D573-372B-E8BC5A3949D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579091" y="964707"/>
              <a:ext cx="1085295" cy="1085295"/>
            </a:xfrm>
            <a:prstGeom prst="rect">
              <a:avLst/>
            </a:prstGeom>
          </p:spPr>
        </p:pic>
        <p:pic>
          <p:nvPicPr>
            <p:cNvPr id="10" name="Picture 9" descr="Lemon Moody Foodies">
              <a:extLst>
                <a:ext uri="{FF2B5EF4-FFF2-40B4-BE49-F238E27FC236}">
                  <a16:creationId xmlns:a16="http://schemas.microsoft.com/office/drawing/2014/main" id="{3DFC60FA-C930-E3C7-F22A-ACAD7D99877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514509" y="964707"/>
              <a:ext cx="1085295" cy="1085295"/>
            </a:xfrm>
            <a:prstGeom prst="rect">
              <a:avLst/>
            </a:prstGeom>
          </p:spPr>
        </p:pic>
      </p:grpSp>
    </p:spTree>
    <p:extLst>
      <p:ext uri="{BB962C8B-B14F-4D97-AF65-F5344CB8AC3E}">
        <p14:creationId xmlns:p14="http://schemas.microsoft.com/office/powerpoint/2010/main" val="10594179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1">
            <a:extLst>
              <a:ext uri="{FF2B5EF4-FFF2-40B4-BE49-F238E27FC236}">
                <a16:creationId xmlns:a16="http://schemas.microsoft.com/office/drawing/2014/main" id="{82EB3760-1D42-2B54-C023-E36751929FA1}"/>
              </a:ext>
            </a:extLst>
          </p:cNvPr>
          <p:cNvSpPr/>
          <p:nvPr/>
        </p:nvSpPr>
        <p:spPr>
          <a:xfrm>
            <a:off x="1358104" y="304061"/>
            <a:ext cx="9670473" cy="1300018"/>
          </a:xfrm>
          <a:prstGeom prst="round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IN" sz="4800" u="sng" dirty="0">
                <a:solidFill>
                  <a:srgbClr val="FF0000"/>
                </a:solidFill>
                <a:effectLst>
                  <a:outerShdw blurRad="38100" dist="38100" dir="2700000" algn="tl">
                    <a:srgbClr val="000000">
                      <a:alpha val="43137"/>
                    </a:srgbClr>
                  </a:outerShdw>
                </a:effectLst>
                <a:latin typeface="+mn-lt"/>
              </a:rPr>
              <a:t>Gender Equality &amp; Social Inclusion</a:t>
            </a:r>
            <a:endParaRPr lang="en-IN" dirty="0"/>
          </a:p>
        </p:txBody>
      </p:sp>
      <p:pic>
        <p:nvPicPr>
          <p:cNvPr id="3" name="Module 5 Gender Equality -Telugu">
            <a:hlinkClick r:id="" action="ppaction://media"/>
            <a:extLst>
              <a:ext uri="{FF2B5EF4-FFF2-40B4-BE49-F238E27FC236}">
                <a16:creationId xmlns:a16="http://schemas.microsoft.com/office/drawing/2014/main" id="{21C5A6CD-473A-391F-E348-56182AD5AAE7}"/>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2238652" y="1685648"/>
            <a:ext cx="7714696" cy="4339516"/>
          </a:xfrm>
          <a:prstGeom prst="rect">
            <a:avLst/>
          </a:prstGeom>
        </p:spPr>
      </p:pic>
      <p:sp>
        <p:nvSpPr>
          <p:cNvPr id="4" name="TextBox 3">
            <a:extLst>
              <a:ext uri="{FF2B5EF4-FFF2-40B4-BE49-F238E27FC236}">
                <a16:creationId xmlns:a16="http://schemas.microsoft.com/office/drawing/2014/main" id="{BEC17DAA-1226-812A-9950-912759826D1F}"/>
              </a:ext>
            </a:extLst>
          </p:cNvPr>
          <p:cNvSpPr txBox="1"/>
          <p:nvPr/>
        </p:nvSpPr>
        <p:spPr>
          <a:xfrm>
            <a:off x="248574" y="1716920"/>
            <a:ext cx="1526959" cy="369332"/>
          </a:xfrm>
          <a:prstGeom prst="rect">
            <a:avLst/>
          </a:prstGeom>
          <a:noFill/>
        </p:spPr>
        <p:txBody>
          <a:bodyPr wrap="square" rtlCol="0">
            <a:spAutoFit/>
          </a:bodyPr>
          <a:lstStyle/>
          <a:p>
            <a:r>
              <a:rPr lang="en-US" dirty="0">
                <a:solidFill>
                  <a:srgbClr val="690505"/>
                </a:solidFill>
              </a:rPr>
              <a:t>Session 2</a:t>
            </a:r>
          </a:p>
        </p:txBody>
      </p:sp>
    </p:spTree>
    <p:extLst>
      <p:ext uri="{BB962C8B-B14F-4D97-AF65-F5344CB8AC3E}">
        <p14:creationId xmlns:p14="http://schemas.microsoft.com/office/powerpoint/2010/main" val="19698332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28222"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849280D-8A46-D829-D5B4-C29F97BA99B9}"/>
              </a:ext>
            </a:extLst>
          </p:cNvPr>
          <p:cNvSpPr txBox="1"/>
          <p:nvPr/>
        </p:nvSpPr>
        <p:spPr>
          <a:xfrm>
            <a:off x="1544714" y="275208"/>
            <a:ext cx="10085033" cy="707886"/>
          </a:xfrm>
          <a:prstGeom prst="rect">
            <a:avLst/>
          </a:prstGeom>
          <a:noFill/>
        </p:spPr>
        <p:txBody>
          <a:bodyPr wrap="square" rtlCol="0">
            <a:spAutoFit/>
          </a:bodyPr>
          <a:lstStyle/>
          <a:p>
            <a:r>
              <a:rPr lang="en-US" sz="4000" b="1" u="sng" dirty="0">
                <a:solidFill>
                  <a:srgbClr val="690505"/>
                </a:solidFill>
              </a:rPr>
              <a:t>GENDER EQUALITY AND SOCIAL INCLUSION</a:t>
            </a:r>
          </a:p>
        </p:txBody>
      </p:sp>
      <p:sp>
        <p:nvSpPr>
          <p:cNvPr id="3" name="TextBox 2">
            <a:extLst>
              <a:ext uri="{FF2B5EF4-FFF2-40B4-BE49-F238E27FC236}">
                <a16:creationId xmlns:a16="http://schemas.microsoft.com/office/drawing/2014/main" id="{3393284B-0EEA-D18C-631F-236F2715643B}"/>
              </a:ext>
            </a:extLst>
          </p:cNvPr>
          <p:cNvSpPr txBox="1"/>
          <p:nvPr/>
        </p:nvSpPr>
        <p:spPr>
          <a:xfrm>
            <a:off x="1873188" y="1562470"/>
            <a:ext cx="8327255" cy="3046988"/>
          </a:xfrm>
          <a:prstGeom prst="rect">
            <a:avLst/>
          </a:prstGeom>
          <a:noFill/>
        </p:spPr>
        <p:txBody>
          <a:bodyPr wrap="square" rtlCol="0">
            <a:spAutoFit/>
          </a:bodyPr>
          <a:lstStyle/>
          <a:p>
            <a:pPr marL="342900" indent="-342900">
              <a:buFont typeface="Wingdings" panose="05000000000000000000" pitchFamily="2" charset="2"/>
              <a:buChar char="Ø"/>
            </a:pPr>
            <a:r>
              <a:rPr lang="en-US" sz="2400" b="0" i="0" dirty="0">
                <a:solidFill>
                  <a:srgbClr val="690505"/>
                </a:solidFill>
                <a:effectLst/>
              </a:rPr>
              <a:t>GESI is an approach that brings women and men from all social groups (ethnicity, caste, economy, age, disability, geographic locations) in all political, economic and social spheres. </a:t>
            </a:r>
          </a:p>
          <a:p>
            <a:endParaRPr lang="en-US" sz="2400" b="0" i="0" dirty="0">
              <a:solidFill>
                <a:srgbClr val="690505"/>
              </a:solidFill>
              <a:effectLst/>
            </a:endParaRPr>
          </a:p>
          <a:p>
            <a:pPr marL="342900" indent="-342900">
              <a:buFont typeface="Wingdings" panose="05000000000000000000" pitchFamily="2" charset="2"/>
              <a:buChar char="Ø"/>
            </a:pPr>
            <a:r>
              <a:rPr lang="en-US" sz="2400" b="0" i="0" dirty="0">
                <a:solidFill>
                  <a:srgbClr val="690505"/>
                </a:solidFill>
                <a:effectLst/>
              </a:rPr>
              <a:t>It aims to promote gender equality and social inclusion by addressing existing disparities and gaps in access and control over resources, services, information and opportunities and the distribution of power and decision making</a:t>
            </a:r>
            <a:endParaRPr lang="en-US" sz="2400" dirty="0">
              <a:solidFill>
                <a:srgbClr val="690505"/>
              </a:solidFill>
            </a:endParaRPr>
          </a:p>
        </p:txBody>
      </p:sp>
      <p:pic>
        <p:nvPicPr>
          <p:cNvPr id="5" name="Picture 4" descr="A person and person standing on scales&#10;&#10;Description automatically generated">
            <a:extLst>
              <a:ext uri="{FF2B5EF4-FFF2-40B4-BE49-F238E27FC236}">
                <a16:creationId xmlns:a16="http://schemas.microsoft.com/office/drawing/2014/main" id="{F8A0BFEF-91AF-ADE0-CB9D-083F98F3CD3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35026" y="4609458"/>
            <a:ext cx="2619375" cy="1743075"/>
          </a:xfrm>
          <a:prstGeom prst="rect">
            <a:avLst/>
          </a:prstGeom>
        </p:spPr>
      </p:pic>
      <p:pic>
        <p:nvPicPr>
          <p:cNvPr id="7" name="Picture 6" descr="A book cover with words&#10;&#10;Description automatically generated">
            <a:extLst>
              <a:ext uri="{FF2B5EF4-FFF2-40B4-BE49-F238E27FC236}">
                <a16:creationId xmlns:a16="http://schemas.microsoft.com/office/drawing/2014/main" id="{E15B34F4-1C42-B877-5B58-1DDADB4403D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350901" y="4580398"/>
            <a:ext cx="1420238" cy="1772135"/>
          </a:xfrm>
          <a:prstGeom prst="rect">
            <a:avLst/>
          </a:prstGeom>
        </p:spPr>
      </p:pic>
    </p:spTree>
    <p:extLst>
      <p:ext uri="{BB962C8B-B14F-4D97-AF65-F5344CB8AC3E}">
        <p14:creationId xmlns:p14="http://schemas.microsoft.com/office/powerpoint/2010/main" val="229272021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Gender Equity and Social Inclusion_ Overview of PNG's GESI Policy">
            <a:hlinkClick r:id="" action="ppaction://media"/>
            <a:extLst>
              <a:ext uri="{FF2B5EF4-FFF2-40B4-BE49-F238E27FC236}">
                <a16:creationId xmlns:a16="http://schemas.microsoft.com/office/drawing/2014/main" id="{E009E0B3-0046-8177-4CFF-822F1923DA1E}"/>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2121763" y="1171853"/>
            <a:ext cx="8540317" cy="4803928"/>
          </a:xfrm>
          <a:prstGeom prst="rect">
            <a:avLst/>
          </a:prstGeom>
        </p:spPr>
      </p:pic>
      <p:sp>
        <p:nvSpPr>
          <p:cNvPr id="3" name="TextBox 2">
            <a:extLst>
              <a:ext uri="{FF2B5EF4-FFF2-40B4-BE49-F238E27FC236}">
                <a16:creationId xmlns:a16="http://schemas.microsoft.com/office/drawing/2014/main" id="{484CDA19-4193-82F0-52B5-4C6818FED849}"/>
              </a:ext>
            </a:extLst>
          </p:cNvPr>
          <p:cNvSpPr txBox="1"/>
          <p:nvPr/>
        </p:nvSpPr>
        <p:spPr>
          <a:xfrm>
            <a:off x="2965142" y="328474"/>
            <a:ext cx="7093258" cy="707886"/>
          </a:xfrm>
          <a:prstGeom prst="rect">
            <a:avLst/>
          </a:prstGeom>
          <a:noFill/>
        </p:spPr>
        <p:txBody>
          <a:bodyPr wrap="square" rtlCol="0">
            <a:spAutoFit/>
          </a:bodyPr>
          <a:lstStyle/>
          <a:p>
            <a:pPr algn="ctr"/>
            <a:r>
              <a:rPr lang="en-US" sz="4000" b="1" u="sng" dirty="0">
                <a:solidFill>
                  <a:srgbClr val="690505"/>
                </a:solidFill>
              </a:rPr>
              <a:t>GESI POLICY</a:t>
            </a:r>
          </a:p>
        </p:txBody>
      </p:sp>
    </p:spTree>
    <p:extLst>
      <p:ext uri="{BB962C8B-B14F-4D97-AF65-F5344CB8AC3E}">
        <p14:creationId xmlns:p14="http://schemas.microsoft.com/office/powerpoint/2010/main" val="30837857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25813"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04703C3-FDA7-346A-7E3C-4F4742D7D8E3}"/>
              </a:ext>
            </a:extLst>
          </p:cNvPr>
          <p:cNvSpPr txBox="1"/>
          <p:nvPr/>
        </p:nvSpPr>
        <p:spPr>
          <a:xfrm>
            <a:off x="2299316" y="213064"/>
            <a:ext cx="6214369" cy="984885"/>
          </a:xfrm>
          <a:prstGeom prst="rect">
            <a:avLst/>
          </a:prstGeom>
          <a:noFill/>
        </p:spPr>
        <p:txBody>
          <a:bodyPr wrap="square" rtlCol="0">
            <a:spAutoFit/>
          </a:bodyPr>
          <a:lstStyle/>
          <a:p>
            <a:pPr algn="ctr"/>
            <a:r>
              <a:rPr lang="en-US" sz="4000" b="1" i="0" u="sng" dirty="0">
                <a:solidFill>
                  <a:srgbClr val="690505"/>
                </a:solidFill>
                <a:effectLst/>
              </a:rPr>
              <a:t>SOCIALIZATION</a:t>
            </a:r>
          </a:p>
          <a:p>
            <a:endParaRPr lang="en-US" dirty="0"/>
          </a:p>
        </p:txBody>
      </p:sp>
      <p:pic>
        <p:nvPicPr>
          <p:cNvPr id="5" name="Picture 4" descr="A group of people talking&#10;&#10;Description automatically generated">
            <a:extLst>
              <a:ext uri="{FF2B5EF4-FFF2-40B4-BE49-F238E27FC236}">
                <a16:creationId xmlns:a16="http://schemas.microsoft.com/office/drawing/2014/main" id="{3EF4C62C-8908-AFFA-2A7F-6BB4C4AD4E5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948690" y="435269"/>
            <a:ext cx="2701135" cy="2028853"/>
          </a:xfrm>
          <a:prstGeom prst="rect">
            <a:avLst/>
          </a:prstGeom>
        </p:spPr>
      </p:pic>
      <p:pic>
        <p:nvPicPr>
          <p:cNvPr id="7" name="Picture 6" descr="A diagram of socialization&#10;&#10;Description automatically generated">
            <a:extLst>
              <a:ext uri="{FF2B5EF4-FFF2-40B4-BE49-F238E27FC236}">
                <a16:creationId xmlns:a16="http://schemas.microsoft.com/office/drawing/2014/main" id="{8D926F70-82AB-EE01-EE3E-A58460472E2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405074" y="2769521"/>
            <a:ext cx="3345253" cy="2992088"/>
          </a:xfrm>
          <a:prstGeom prst="rect">
            <a:avLst/>
          </a:prstGeom>
        </p:spPr>
      </p:pic>
      <p:grpSp>
        <p:nvGrpSpPr>
          <p:cNvPr id="9" name="Group 8">
            <a:extLst>
              <a:ext uri="{FF2B5EF4-FFF2-40B4-BE49-F238E27FC236}">
                <a16:creationId xmlns:a16="http://schemas.microsoft.com/office/drawing/2014/main" id="{463BCDA0-2901-8127-F563-25A42F32593A}"/>
              </a:ext>
            </a:extLst>
          </p:cNvPr>
          <p:cNvGrpSpPr/>
          <p:nvPr/>
        </p:nvGrpSpPr>
        <p:grpSpPr>
          <a:xfrm>
            <a:off x="665826" y="967666"/>
            <a:ext cx="7483876" cy="4922668"/>
            <a:chOff x="665826" y="967666"/>
            <a:chExt cx="7483876" cy="4922668"/>
          </a:xfrm>
        </p:grpSpPr>
        <p:sp>
          <p:nvSpPr>
            <p:cNvPr id="2" name="TextBox 1">
              <a:extLst>
                <a:ext uri="{FF2B5EF4-FFF2-40B4-BE49-F238E27FC236}">
                  <a16:creationId xmlns:a16="http://schemas.microsoft.com/office/drawing/2014/main" id="{228DB27D-D80B-5C22-A6C7-13D923DFCDC1}"/>
                </a:ext>
              </a:extLst>
            </p:cNvPr>
            <p:cNvSpPr txBox="1"/>
            <p:nvPr/>
          </p:nvSpPr>
          <p:spPr>
            <a:xfrm>
              <a:off x="1004656" y="967666"/>
              <a:ext cx="7145045" cy="4893647"/>
            </a:xfrm>
            <a:prstGeom prst="rect">
              <a:avLst/>
            </a:prstGeom>
            <a:noFill/>
          </p:spPr>
          <p:txBody>
            <a:bodyPr wrap="square" rtlCol="0">
              <a:spAutoFit/>
            </a:bodyPr>
            <a:lstStyle/>
            <a:p>
              <a:pPr marL="342900" indent="-342900">
                <a:buFont typeface="Wingdings" panose="05000000000000000000" pitchFamily="2" charset="2"/>
                <a:buChar char="Ø"/>
              </a:pPr>
              <a:endParaRPr lang="en-US" sz="2400" dirty="0">
                <a:solidFill>
                  <a:srgbClr val="690505"/>
                </a:solidFill>
              </a:endParaRPr>
            </a:p>
            <a:p>
              <a:pPr marL="342900" indent="-342900">
                <a:buFont typeface="Wingdings" panose="05000000000000000000" pitchFamily="2" charset="2"/>
                <a:buChar char="Ø"/>
              </a:pPr>
              <a:r>
                <a:rPr lang="en-US" sz="2400" b="0" i="0" dirty="0">
                  <a:solidFill>
                    <a:srgbClr val="690505"/>
                  </a:solidFill>
                  <a:effectLst/>
                </a:rPr>
                <a:t>How to be a boy and how to be a girl are communicated through social institutions. </a:t>
              </a:r>
            </a:p>
            <a:p>
              <a:endParaRPr lang="en-US" sz="2400" b="0" i="0" dirty="0">
                <a:solidFill>
                  <a:srgbClr val="690505"/>
                </a:solidFill>
                <a:effectLst/>
              </a:endParaRPr>
            </a:p>
            <a:p>
              <a:pPr marL="342900" indent="-342900">
                <a:buFont typeface="Wingdings" panose="05000000000000000000" pitchFamily="2" charset="2"/>
                <a:buChar char="Ø"/>
              </a:pPr>
              <a:r>
                <a:rPr lang="en-US" sz="2400" b="0" i="0" dirty="0">
                  <a:solidFill>
                    <a:srgbClr val="690505"/>
                  </a:solidFill>
                  <a:effectLst/>
                </a:rPr>
                <a:t>Socialization operate through social institutions such as families (parents), school (teachers), work, the media, and generally through social interaction.</a:t>
              </a:r>
            </a:p>
            <a:p>
              <a:pPr marL="342900" indent="-342900">
                <a:buFont typeface="Wingdings" panose="05000000000000000000" pitchFamily="2" charset="2"/>
                <a:buChar char="Ø"/>
              </a:pPr>
              <a:endParaRPr lang="en-US" sz="2400" dirty="0">
                <a:solidFill>
                  <a:srgbClr val="690505"/>
                </a:solidFill>
              </a:endParaRPr>
            </a:p>
            <a:p>
              <a:pPr marL="342900" indent="-342900">
                <a:buFont typeface="Wingdings" panose="05000000000000000000" pitchFamily="2" charset="2"/>
                <a:buChar char="Ø"/>
              </a:pPr>
              <a:r>
                <a:rPr lang="en-US" sz="2400" b="0" i="0" dirty="0">
                  <a:solidFill>
                    <a:srgbClr val="690505"/>
                  </a:solidFill>
                  <a:effectLst/>
                </a:rPr>
                <a:t>Result of traditions, societal values and beliefs, rules, practices, division of labor, social expectations, vulnerability and mobility conditions differ for women, men, different caste, ethnic groups.</a:t>
              </a:r>
              <a:br>
                <a:rPr lang="en-US" sz="2400" dirty="0">
                  <a:solidFill>
                    <a:srgbClr val="690505"/>
                  </a:solidFill>
                </a:rPr>
              </a:br>
              <a:endParaRPr lang="en-US" sz="2400" dirty="0">
                <a:solidFill>
                  <a:srgbClr val="690505"/>
                </a:solidFill>
              </a:endParaRPr>
            </a:p>
          </p:txBody>
        </p:sp>
        <p:sp>
          <p:nvSpPr>
            <p:cNvPr id="8" name="Rectangle: Rounded Corners 7">
              <a:extLst>
                <a:ext uri="{FF2B5EF4-FFF2-40B4-BE49-F238E27FC236}">
                  <a16:creationId xmlns:a16="http://schemas.microsoft.com/office/drawing/2014/main" id="{CDF182D0-CA0A-767B-6359-27FF24E4F02F}"/>
                </a:ext>
              </a:extLst>
            </p:cNvPr>
            <p:cNvSpPr/>
            <p:nvPr/>
          </p:nvSpPr>
          <p:spPr>
            <a:xfrm>
              <a:off x="665826" y="996687"/>
              <a:ext cx="7483876" cy="4893647"/>
            </a:xfrm>
            <a:prstGeom prst="roundRect">
              <a:avLst/>
            </a:prstGeom>
            <a:noFill/>
            <a:ln w="19050">
              <a:solidFill>
                <a:srgbClr val="690505"/>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27253401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AFB6D41-6D6B-F4A2-8231-5780BC6CED42}"/>
              </a:ext>
            </a:extLst>
          </p:cNvPr>
          <p:cNvSpPr txBox="1"/>
          <p:nvPr/>
        </p:nvSpPr>
        <p:spPr>
          <a:xfrm>
            <a:off x="923278" y="1012954"/>
            <a:ext cx="11268722" cy="5262979"/>
          </a:xfrm>
          <a:prstGeom prst="rect">
            <a:avLst/>
          </a:prstGeom>
          <a:noFill/>
        </p:spPr>
        <p:txBody>
          <a:bodyPr wrap="square" rtlCol="0">
            <a:spAutoFit/>
          </a:bodyPr>
          <a:lstStyle/>
          <a:p>
            <a:pPr marL="457200" indent="-457200">
              <a:buFont typeface="Wingdings" panose="05000000000000000000" pitchFamily="2" charset="2"/>
              <a:buChar char="Ø"/>
            </a:pPr>
            <a:r>
              <a:rPr lang="en-US" sz="2800" b="0" i="0" dirty="0">
                <a:solidFill>
                  <a:srgbClr val="690505"/>
                </a:solidFill>
                <a:effectLst/>
              </a:rPr>
              <a:t>Women are the weaker and need to be protected, is it true?</a:t>
            </a:r>
          </a:p>
          <a:p>
            <a:pPr marL="457200" indent="-457200">
              <a:buFont typeface="Wingdings" panose="05000000000000000000" pitchFamily="2" charset="2"/>
              <a:buChar char="Ø"/>
            </a:pPr>
            <a:r>
              <a:rPr lang="en-US" sz="2800" b="0" i="0" dirty="0">
                <a:solidFill>
                  <a:srgbClr val="690505"/>
                </a:solidFill>
                <a:effectLst/>
              </a:rPr>
              <a:t>Reduce the power of male and give the power of female, is it gender equality?</a:t>
            </a:r>
          </a:p>
          <a:p>
            <a:pPr marL="457200" indent="-457200">
              <a:buFont typeface="Wingdings" panose="05000000000000000000" pitchFamily="2" charset="2"/>
              <a:buChar char="Ø"/>
            </a:pPr>
            <a:r>
              <a:rPr lang="en-US" sz="2800" b="0" i="0" dirty="0">
                <a:solidFill>
                  <a:srgbClr val="690505"/>
                </a:solidFill>
                <a:effectLst/>
              </a:rPr>
              <a:t>If male works in kitchen, does it create equality?</a:t>
            </a:r>
          </a:p>
          <a:p>
            <a:pPr marL="457200" indent="-457200">
              <a:buFont typeface="Wingdings" panose="05000000000000000000" pitchFamily="2" charset="2"/>
              <a:buChar char="Ø"/>
            </a:pPr>
            <a:r>
              <a:rPr lang="en-US" sz="2800" b="0" i="0" dirty="0">
                <a:solidFill>
                  <a:srgbClr val="690505"/>
                </a:solidFill>
                <a:effectLst/>
              </a:rPr>
              <a:t>If male doesn’t encourage female, will they be empowered themselves?</a:t>
            </a:r>
          </a:p>
          <a:p>
            <a:pPr marL="457200" indent="-457200">
              <a:buFont typeface="Wingdings" panose="05000000000000000000" pitchFamily="2" charset="2"/>
              <a:buChar char="Ø"/>
            </a:pPr>
            <a:r>
              <a:rPr lang="en-US" sz="2800" b="0" i="0" dirty="0">
                <a:solidFill>
                  <a:srgbClr val="690505"/>
                </a:solidFill>
                <a:effectLst/>
              </a:rPr>
              <a:t>Mother herself prefers son. What do you think ? </a:t>
            </a:r>
          </a:p>
          <a:p>
            <a:pPr marL="457200" indent="-457200">
              <a:buFont typeface="Wingdings" panose="05000000000000000000" pitchFamily="2" charset="2"/>
              <a:buChar char="Ø"/>
            </a:pPr>
            <a:r>
              <a:rPr lang="en-US" sz="2800" b="0" i="0" dirty="0">
                <a:solidFill>
                  <a:srgbClr val="690505"/>
                </a:solidFill>
                <a:effectLst/>
              </a:rPr>
              <a:t>Should women be provided with opportunities or should their capacities be developed?</a:t>
            </a:r>
          </a:p>
          <a:p>
            <a:pPr marL="457200" indent="-457200">
              <a:buFont typeface="Wingdings" panose="05000000000000000000" pitchFamily="2" charset="2"/>
              <a:buChar char="Ø"/>
            </a:pPr>
            <a:r>
              <a:rPr lang="en-US" sz="2800" b="0" i="0" dirty="0">
                <a:solidFill>
                  <a:srgbClr val="690505"/>
                </a:solidFill>
                <a:effectLst/>
              </a:rPr>
              <a:t>Women are more trustworthy and less corrupt than men. </a:t>
            </a:r>
          </a:p>
          <a:p>
            <a:pPr marL="457200" indent="-457200">
              <a:buFont typeface="Wingdings" panose="05000000000000000000" pitchFamily="2" charset="2"/>
              <a:buChar char="Ø"/>
            </a:pPr>
            <a:r>
              <a:rPr lang="en-US" sz="2800" b="0" i="0" dirty="0">
                <a:solidFill>
                  <a:srgbClr val="690505"/>
                </a:solidFill>
                <a:effectLst/>
              </a:rPr>
              <a:t>Women also may be making or accepting bribes but using their male relatives as the mediators. </a:t>
            </a:r>
          </a:p>
          <a:p>
            <a:pPr marL="457200" indent="-457200">
              <a:buFont typeface="Wingdings" panose="05000000000000000000" pitchFamily="2" charset="2"/>
              <a:buChar char="Ø"/>
            </a:pPr>
            <a:r>
              <a:rPr lang="en-US" sz="2800" b="0" i="0" dirty="0">
                <a:solidFill>
                  <a:srgbClr val="690505"/>
                </a:solidFill>
                <a:effectLst/>
              </a:rPr>
              <a:t>Women leadership style is more democratic than men</a:t>
            </a:r>
            <a:endParaRPr lang="en-US" sz="2800" dirty="0">
              <a:solidFill>
                <a:srgbClr val="690505"/>
              </a:solidFill>
            </a:endParaRPr>
          </a:p>
        </p:txBody>
      </p:sp>
      <p:sp>
        <p:nvSpPr>
          <p:cNvPr id="3" name="TextBox 2">
            <a:extLst>
              <a:ext uri="{FF2B5EF4-FFF2-40B4-BE49-F238E27FC236}">
                <a16:creationId xmlns:a16="http://schemas.microsoft.com/office/drawing/2014/main" id="{779090A7-6121-CC51-772A-238723C3736E}"/>
              </a:ext>
            </a:extLst>
          </p:cNvPr>
          <p:cNvSpPr txBox="1"/>
          <p:nvPr/>
        </p:nvSpPr>
        <p:spPr>
          <a:xfrm>
            <a:off x="997259" y="120402"/>
            <a:ext cx="11194741" cy="923330"/>
          </a:xfrm>
          <a:prstGeom prst="rect">
            <a:avLst/>
          </a:prstGeom>
          <a:noFill/>
        </p:spPr>
        <p:txBody>
          <a:bodyPr wrap="square" rtlCol="0">
            <a:spAutoFit/>
          </a:bodyPr>
          <a:lstStyle/>
          <a:p>
            <a:r>
              <a:rPr lang="en-US" sz="3600" b="1" i="0" u="sng" dirty="0">
                <a:solidFill>
                  <a:srgbClr val="690505"/>
                </a:solidFill>
                <a:effectLst/>
              </a:rPr>
              <a:t>Some questions Women and Men are different, but equal</a:t>
            </a:r>
          </a:p>
          <a:p>
            <a:endParaRPr lang="en-US" dirty="0"/>
          </a:p>
        </p:txBody>
      </p:sp>
    </p:spTree>
    <p:extLst>
      <p:ext uri="{BB962C8B-B14F-4D97-AF65-F5344CB8AC3E}">
        <p14:creationId xmlns:p14="http://schemas.microsoft.com/office/powerpoint/2010/main" val="216832323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sign with arrows pointing to a direction&#10;&#10;Description automatically generated">
            <a:extLst>
              <a:ext uri="{FF2B5EF4-FFF2-40B4-BE49-F238E27FC236}">
                <a16:creationId xmlns:a16="http://schemas.microsoft.com/office/drawing/2014/main" id="{69C63610-2976-FFA1-270A-A6571A6639A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71853" y="1212542"/>
            <a:ext cx="3687515" cy="3687515"/>
          </a:xfrm>
          <a:prstGeom prst="rect">
            <a:avLst/>
          </a:prstGeom>
        </p:spPr>
      </p:pic>
      <p:grpSp>
        <p:nvGrpSpPr>
          <p:cNvPr id="4" name="Group 3">
            <a:extLst>
              <a:ext uri="{FF2B5EF4-FFF2-40B4-BE49-F238E27FC236}">
                <a16:creationId xmlns:a16="http://schemas.microsoft.com/office/drawing/2014/main" id="{6F2CFBDD-8967-B43F-3F2F-6349FA4DE3F7}"/>
              </a:ext>
            </a:extLst>
          </p:cNvPr>
          <p:cNvGrpSpPr/>
          <p:nvPr/>
        </p:nvGrpSpPr>
        <p:grpSpPr>
          <a:xfrm>
            <a:off x="6096000" y="1391656"/>
            <a:ext cx="4816135" cy="3508401"/>
            <a:chOff x="6096000" y="1391656"/>
            <a:chExt cx="4816135" cy="3508401"/>
          </a:xfrm>
        </p:grpSpPr>
        <p:pic>
          <p:nvPicPr>
            <p:cNvPr id="2" name="Picture 1" descr="A person pointing at her wrist&#10;&#10;Description automatically generated">
              <a:extLst>
                <a:ext uri="{FF2B5EF4-FFF2-40B4-BE49-F238E27FC236}">
                  <a16:creationId xmlns:a16="http://schemas.microsoft.com/office/drawing/2014/main" id="{4C5CCEDD-1D2E-7A20-42D0-D3E51A7E6F1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096000" y="2411793"/>
              <a:ext cx="4443328" cy="2488264"/>
            </a:xfrm>
            <a:prstGeom prst="rect">
              <a:avLst/>
            </a:prstGeom>
          </p:spPr>
        </p:pic>
        <p:sp>
          <p:nvSpPr>
            <p:cNvPr id="3" name="TextBox 2">
              <a:extLst>
                <a:ext uri="{FF2B5EF4-FFF2-40B4-BE49-F238E27FC236}">
                  <a16:creationId xmlns:a16="http://schemas.microsoft.com/office/drawing/2014/main" id="{2D11ECF2-84E6-CFFD-963E-20AD77833602}"/>
                </a:ext>
              </a:extLst>
            </p:cNvPr>
            <p:cNvSpPr txBox="1"/>
            <p:nvPr/>
          </p:nvSpPr>
          <p:spPr>
            <a:xfrm>
              <a:off x="6411156" y="1391656"/>
              <a:ext cx="4500979" cy="707886"/>
            </a:xfrm>
            <a:prstGeom prst="rect">
              <a:avLst/>
            </a:prstGeom>
            <a:noFill/>
          </p:spPr>
          <p:txBody>
            <a:bodyPr wrap="square" rtlCol="0">
              <a:spAutoFit/>
            </a:bodyPr>
            <a:lstStyle/>
            <a:p>
              <a:r>
                <a:rPr lang="en-US" sz="4000" b="1" u="sng" dirty="0">
                  <a:solidFill>
                    <a:srgbClr val="690505"/>
                  </a:solidFill>
                </a:rPr>
                <a:t>RABBIT - SHOOT</a:t>
              </a:r>
            </a:p>
          </p:txBody>
        </p:sp>
      </p:grpSp>
    </p:spTree>
    <p:extLst>
      <p:ext uri="{BB962C8B-B14F-4D97-AF65-F5344CB8AC3E}">
        <p14:creationId xmlns:p14="http://schemas.microsoft.com/office/powerpoint/2010/main" val="40444267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1">
            <a:extLst>
              <a:ext uri="{FF2B5EF4-FFF2-40B4-BE49-F238E27FC236}">
                <a16:creationId xmlns:a16="http://schemas.microsoft.com/office/drawing/2014/main" id="{05A20639-8B07-7E68-FE0B-EBFFEAB7B6B1}"/>
              </a:ext>
            </a:extLst>
          </p:cNvPr>
          <p:cNvSpPr/>
          <p:nvPr/>
        </p:nvSpPr>
        <p:spPr>
          <a:xfrm>
            <a:off x="1358104" y="304061"/>
            <a:ext cx="9670473" cy="1300018"/>
          </a:xfrm>
          <a:prstGeom prst="round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IN" sz="4800" u="sng" dirty="0">
                <a:solidFill>
                  <a:srgbClr val="FF0000"/>
                </a:solidFill>
                <a:effectLst>
                  <a:outerShdw blurRad="38100" dist="38100" dir="2700000" algn="tl">
                    <a:srgbClr val="000000">
                      <a:alpha val="43137"/>
                    </a:srgbClr>
                  </a:outerShdw>
                </a:effectLst>
                <a:latin typeface="+mn-lt"/>
              </a:rPr>
              <a:t>Leadership &amp; Communication Skills</a:t>
            </a:r>
            <a:br>
              <a:rPr lang="en-IN" u="sng" dirty="0">
                <a:solidFill>
                  <a:srgbClr val="FF0000"/>
                </a:solidFill>
                <a:effectLst>
                  <a:outerShdw blurRad="38100" dist="38100" dir="2700000" algn="tl">
                    <a:srgbClr val="000000">
                      <a:alpha val="43137"/>
                    </a:srgbClr>
                  </a:outerShdw>
                </a:effectLst>
                <a:latin typeface="+mn-lt"/>
              </a:rPr>
            </a:br>
            <a:endParaRPr lang="en-IN" dirty="0"/>
          </a:p>
        </p:txBody>
      </p:sp>
      <p:grpSp>
        <p:nvGrpSpPr>
          <p:cNvPr id="3" name="Group 2">
            <a:extLst>
              <a:ext uri="{FF2B5EF4-FFF2-40B4-BE49-F238E27FC236}">
                <a16:creationId xmlns:a16="http://schemas.microsoft.com/office/drawing/2014/main" id="{C22E0DD5-15BA-738D-960A-7E65DC192B96}"/>
              </a:ext>
            </a:extLst>
          </p:cNvPr>
          <p:cNvGrpSpPr/>
          <p:nvPr/>
        </p:nvGrpSpPr>
        <p:grpSpPr>
          <a:xfrm>
            <a:off x="905521" y="3151573"/>
            <a:ext cx="3595457" cy="2725444"/>
            <a:chOff x="5874327" y="3177309"/>
            <a:chExt cx="4756728" cy="2795611"/>
          </a:xfrm>
        </p:grpSpPr>
        <p:pic>
          <p:nvPicPr>
            <p:cNvPr id="4" name="Picture 3" descr="A picture containing conference room&#10;&#10;Description automatically generated">
              <a:extLst>
                <a:ext uri="{FF2B5EF4-FFF2-40B4-BE49-F238E27FC236}">
                  <a16:creationId xmlns:a16="http://schemas.microsoft.com/office/drawing/2014/main" id="{9DFF265B-3D3C-8808-9132-98EE11C785F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096000" y="3429000"/>
              <a:ext cx="4329545" cy="2164773"/>
            </a:xfrm>
            <a:prstGeom prst="rect">
              <a:avLst/>
            </a:prstGeom>
          </p:spPr>
        </p:pic>
        <p:sp>
          <p:nvSpPr>
            <p:cNvPr id="5" name="Rectangle: Rounded Corners 4">
              <a:extLst>
                <a:ext uri="{FF2B5EF4-FFF2-40B4-BE49-F238E27FC236}">
                  <a16:creationId xmlns:a16="http://schemas.microsoft.com/office/drawing/2014/main" id="{2BAC949F-C8FC-9FB9-1352-7C1FCAD79790}"/>
                </a:ext>
              </a:extLst>
            </p:cNvPr>
            <p:cNvSpPr/>
            <p:nvPr/>
          </p:nvSpPr>
          <p:spPr>
            <a:xfrm>
              <a:off x="5874327" y="3177309"/>
              <a:ext cx="4756728" cy="2795611"/>
            </a:xfrm>
            <a:prstGeom prst="roundRect">
              <a:avLst/>
            </a:prstGeom>
            <a:noFill/>
            <a:ln w="19050">
              <a:solidFill>
                <a:srgbClr val="69050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p>
          </p:txBody>
        </p:sp>
      </p:grpSp>
      <p:sp>
        <p:nvSpPr>
          <p:cNvPr id="6" name="Rectangle 5">
            <a:extLst>
              <a:ext uri="{FF2B5EF4-FFF2-40B4-BE49-F238E27FC236}">
                <a16:creationId xmlns:a16="http://schemas.microsoft.com/office/drawing/2014/main" id="{362A319E-E73D-CEA7-61F3-5C664830EC09}"/>
              </a:ext>
            </a:extLst>
          </p:cNvPr>
          <p:cNvSpPr/>
          <p:nvPr/>
        </p:nvSpPr>
        <p:spPr>
          <a:xfrm>
            <a:off x="6096000" y="3618360"/>
            <a:ext cx="4898200" cy="769441"/>
          </a:xfrm>
          <a:prstGeom prst="rect">
            <a:avLst/>
          </a:prstGeom>
        </p:spPr>
        <p:txBody>
          <a:bodyPr wrap="none">
            <a:spAutoFit/>
          </a:bodyPr>
          <a:lstStyle/>
          <a:p>
            <a:r>
              <a:rPr lang="en-US" sz="4400" b="1" u="sng" dirty="0">
                <a:solidFill>
                  <a:srgbClr val="690505"/>
                </a:solidFill>
              </a:rPr>
              <a:t>What is</a:t>
            </a:r>
            <a:r>
              <a:rPr lang="en-US" sz="4400" b="1" u="sng" dirty="0"/>
              <a:t> </a:t>
            </a:r>
            <a:r>
              <a:rPr lang="en-US" sz="4400" b="1" u="sng" dirty="0">
                <a:solidFill>
                  <a:srgbClr val="FF0000"/>
                </a:solidFill>
              </a:rPr>
              <a:t>Leadership</a:t>
            </a:r>
            <a:r>
              <a:rPr lang="en-US" sz="4400" dirty="0">
                <a:solidFill>
                  <a:srgbClr val="690505"/>
                </a:solidFill>
              </a:rPr>
              <a:t>?</a:t>
            </a:r>
          </a:p>
        </p:txBody>
      </p:sp>
      <p:sp>
        <p:nvSpPr>
          <p:cNvPr id="7" name="TextBox 6">
            <a:extLst>
              <a:ext uri="{FF2B5EF4-FFF2-40B4-BE49-F238E27FC236}">
                <a16:creationId xmlns:a16="http://schemas.microsoft.com/office/drawing/2014/main" id="{510A5F95-D651-4C1D-9766-2DE2487849D4}"/>
              </a:ext>
            </a:extLst>
          </p:cNvPr>
          <p:cNvSpPr txBox="1"/>
          <p:nvPr/>
        </p:nvSpPr>
        <p:spPr>
          <a:xfrm>
            <a:off x="248574" y="1716920"/>
            <a:ext cx="1526959" cy="369332"/>
          </a:xfrm>
          <a:prstGeom prst="rect">
            <a:avLst/>
          </a:prstGeom>
          <a:noFill/>
        </p:spPr>
        <p:txBody>
          <a:bodyPr wrap="square" rtlCol="0">
            <a:spAutoFit/>
          </a:bodyPr>
          <a:lstStyle/>
          <a:p>
            <a:r>
              <a:rPr lang="en-US" dirty="0">
                <a:solidFill>
                  <a:srgbClr val="690505"/>
                </a:solidFill>
              </a:rPr>
              <a:t>Session 3</a:t>
            </a:r>
          </a:p>
        </p:txBody>
      </p:sp>
    </p:spTree>
    <p:extLst>
      <p:ext uri="{BB962C8B-B14F-4D97-AF65-F5344CB8AC3E}">
        <p14:creationId xmlns:p14="http://schemas.microsoft.com/office/powerpoint/2010/main" val="33029914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9CC2427-168B-A43E-DBBC-0D47FBEF804F}"/>
              </a:ext>
            </a:extLst>
          </p:cNvPr>
          <p:cNvSpPr txBox="1"/>
          <p:nvPr/>
        </p:nvSpPr>
        <p:spPr>
          <a:xfrm>
            <a:off x="2466110" y="166254"/>
            <a:ext cx="8303491" cy="707886"/>
          </a:xfrm>
          <a:prstGeom prst="rect">
            <a:avLst/>
          </a:prstGeom>
          <a:noFill/>
        </p:spPr>
        <p:txBody>
          <a:bodyPr wrap="square" rtlCol="0">
            <a:spAutoFit/>
          </a:bodyPr>
          <a:lstStyle/>
          <a:p>
            <a:r>
              <a:rPr lang="en-IN" sz="4000" b="1" u="sng" dirty="0">
                <a:solidFill>
                  <a:srgbClr val="660505"/>
                </a:solidFill>
              </a:rPr>
              <a:t>Do a SWOT Analysis of YOURSELF!</a:t>
            </a:r>
          </a:p>
        </p:txBody>
      </p:sp>
      <p:graphicFrame>
        <p:nvGraphicFramePr>
          <p:cNvPr id="3" name="Table 3">
            <a:extLst>
              <a:ext uri="{FF2B5EF4-FFF2-40B4-BE49-F238E27FC236}">
                <a16:creationId xmlns:a16="http://schemas.microsoft.com/office/drawing/2014/main" id="{393B9BB1-0A50-D9A1-9D46-0465C571065D}"/>
              </a:ext>
            </a:extLst>
          </p:cNvPr>
          <p:cNvGraphicFramePr>
            <a:graphicFrameLocks noGrp="1"/>
          </p:cNvGraphicFramePr>
          <p:nvPr/>
        </p:nvGraphicFramePr>
        <p:xfrm>
          <a:off x="2133599" y="2123593"/>
          <a:ext cx="7804728" cy="2466880"/>
        </p:xfrm>
        <a:graphic>
          <a:graphicData uri="http://schemas.openxmlformats.org/drawingml/2006/table">
            <a:tbl>
              <a:tblPr firstRow="1" bandRow="1">
                <a:tableStyleId>{5C22544A-7EE6-4342-B048-85BDC9FD1C3A}</a:tableStyleId>
              </a:tblPr>
              <a:tblGrid>
                <a:gridCol w="3902364">
                  <a:extLst>
                    <a:ext uri="{9D8B030D-6E8A-4147-A177-3AD203B41FA5}">
                      <a16:colId xmlns:a16="http://schemas.microsoft.com/office/drawing/2014/main" val="1917888006"/>
                    </a:ext>
                  </a:extLst>
                </a:gridCol>
                <a:gridCol w="3902364">
                  <a:extLst>
                    <a:ext uri="{9D8B030D-6E8A-4147-A177-3AD203B41FA5}">
                      <a16:colId xmlns:a16="http://schemas.microsoft.com/office/drawing/2014/main" val="3013794664"/>
                    </a:ext>
                  </a:extLst>
                </a:gridCol>
              </a:tblGrid>
              <a:tr h="1233440">
                <a:tc>
                  <a:txBody>
                    <a:bodyPr/>
                    <a:lstStyle/>
                    <a:p>
                      <a:pPr algn="ctr"/>
                      <a:r>
                        <a:rPr lang="en-IN" sz="2800" dirty="0">
                          <a:solidFill>
                            <a:srgbClr val="7030A0"/>
                          </a:solidFill>
                        </a:rPr>
                        <a:t>STRENGTHS</a:t>
                      </a:r>
                    </a:p>
                  </a:txBody>
                  <a:tcPr>
                    <a:solidFill>
                      <a:schemeClr val="accent2">
                        <a:lumMod val="60000"/>
                        <a:lumOff val="40000"/>
                      </a:schemeClr>
                    </a:solidFill>
                  </a:tcPr>
                </a:tc>
                <a:tc>
                  <a:txBody>
                    <a:bodyPr/>
                    <a:lstStyle/>
                    <a:p>
                      <a:pPr algn="ctr"/>
                      <a:r>
                        <a:rPr lang="en-IN" sz="2800" dirty="0"/>
                        <a:t>OPPORTUNITIES</a:t>
                      </a:r>
                    </a:p>
                  </a:txBody>
                  <a:tcPr/>
                </a:tc>
                <a:extLst>
                  <a:ext uri="{0D108BD9-81ED-4DB2-BD59-A6C34878D82A}">
                    <a16:rowId xmlns:a16="http://schemas.microsoft.com/office/drawing/2014/main" val="3670050207"/>
                  </a:ext>
                </a:extLst>
              </a:tr>
              <a:tr h="1233440">
                <a:tc>
                  <a:txBody>
                    <a:bodyPr/>
                    <a:lstStyle/>
                    <a:p>
                      <a:pPr algn="ctr"/>
                      <a:r>
                        <a:rPr lang="en-IN" sz="2800" dirty="0"/>
                        <a:t>WEAKNESSES</a:t>
                      </a:r>
                    </a:p>
                  </a:txBody>
                  <a:tcPr>
                    <a:solidFill>
                      <a:schemeClr val="accent4">
                        <a:lumMod val="60000"/>
                        <a:lumOff val="40000"/>
                      </a:schemeClr>
                    </a:solidFill>
                  </a:tcPr>
                </a:tc>
                <a:tc>
                  <a:txBody>
                    <a:bodyPr/>
                    <a:lstStyle/>
                    <a:p>
                      <a:pPr algn="ctr"/>
                      <a:r>
                        <a:rPr lang="en-IN" sz="2800" dirty="0"/>
                        <a:t>THREATS</a:t>
                      </a:r>
                    </a:p>
                  </a:txBody>
                  <a:tcPr/>
                </a:tc>
                <a:extLst>
                  <a:ext uri="{0D108BD9-81ED-4DB2-BD59-A6C34878D82A}">
                    <a16:rowId xmlns:a16="http://schemas.microsoft.com/office/drawing/2014/main" val="3044053706"/>
                  </a:ext>
                </a:extLst>
              </a:tr>
            </a:tbl>
          </a:graphicData>
        </a:graphic>
      </p:graphicFrame>
      <p:sp>
        <p:nvSpPr>
          <p:cNvPr id="4" name="TextBox 3">
            <a:extLst>
              <a:ext uri="{FF2B5EF4-FFF2-40B4-BE49-F238E27FC236}">
                <a16:creationId xmlns:a16="http://schemas.microsoft.com/office/drawing/2014/main" id="{826DD4B1-D8FA-939D-38D9-E31B94243939}"/>
              </a:ext>
            </a:extLst>
          </p:cNvPr>
          <p:cNvSpPr txBox="1"/>
          <p:nvPr/>
        </p:nvSpPr>
        <p:spPr>
          <a:xfrm>
            <a:off x="775855" y="2512291"/>
            <a:ext cx="1099127" cy="523220"/>
          </a:xfrm>
          <a:prstGeom prst="rect">
            <a:avLst/>
          </a:prstGeom>
          <a:noFill/>
        </p:spPr>
        <p:txBody>
          <a:bodyPr wrap="square" rtlCol="0">
            <a:spAutoFit/>
          </a:bodyPr>
          <a:lstStyle/>
          <a:p>
            <a:r>
              <a:rPr lang="en-IN" sz="2800" dirty="0">
                <a:solidFill>
                  <a:srgbClr val="660505"/>
                </a:solidFill>
              </a:rPr>
              <a:t>I want</a:t>
            </a:r>
          </a:p>
        </p:txBody>
      </p:sp>
      <p:sp>
        <p:nvSpPr>
          <p:cNvPr id="5" name="TextBox 4">
            <a:extLst>
              <a:ext uri="{FF2B5EF4-FFF2-40B4-BE49-F238E27FC236}">
                <a16:creationId xmlns:a16="http://schemas.microsoft.com/office/drawing/2014/main" id="{C3168358-3772-33CB-D8EE-68B7F2152452}"/>
              </a:ext>
            </a:extLst>
          </p:cNvPr>
          <p:cNvSpPr txBox="1"/>
          <p:nvPr/>
        </p:nvSpPr>
        <p:spPr>
          <a:xfrm>
            <a:off x="138546" y="3768437"/>
            <a:ext cx="2013526" cy="523220"/>
          </a:xfrm>
          <a:prstGeom prst="rect">
            <a:avLst/>
          </a:prstGeom>
          <a:noFill/>
        </p:spPr>
        <p:txBody>
          <a:bodyPr wrap="square" rtlCol="0">
            <a:spAutoFit/>
          </a:bodyPr>
          <a:lstStyle/>
          <a:p>
            <a:r>
              <a:rPr lang="en-IN" sz="2800" dirty="0">
                <a:solidFill>
                  <a:srgbClr val="660505"/>
                </a:solidFill>
              </a:rPr>
              <a:t>I don’t want</a:t>
            </a:r>
          </a:p>
        </p:txBody>
      </p:sp>
      <p:sp>
        <p:nvSpPr>
          <p:cNvPr id="6" name="TextBox 5">
            <a:extLst>
              <a:ext uri="{FF2B5EF4-FFF2-40B4-BE49-F238E27FC236}">
                <a16:creationId xmlns:a16="http://schemas.microsoft.com/office/drawing/2014/main" id="{66928CEC-BA53-C1CF-AD54-3C79786E3BE0}"/>
              </a:ext>
            </a:extLst>
          </p:cNvPr>
          <p:cNvSpPr txBox="1"/>
          <p:nvPr/>
        </p:nvSpPr>
        <p:spPr>
          <a:xfrm>
            <a:off x="6885710" y="1564794"/>
            <a:ext cx="2013526" cy="523220"/>
          </a:xfrm>
          <a:prstGeom prst="rect">
            <a:avLst/>
          </a:prstGeom>
          <a:noFill/>
        </p:spPr>
        <p:txBody>
          <a:bodyPr wrap="square" rtlCol="0">
            <a:spAutoFit/>
          </a:bodyPr>
          <a:lstStyle/>
          <a:p>
            <a:r>
              <a:rPr lang="en-IN" sz="2800" dirty="0">
                <a:solidFill>
                  <a:srgbClr val="660505"/>
                </a:solidFill>
              </a:rPr>
              <a:t>I don’t have</a:t>
            </a:r>
          </a:p>
        </p:txBody>
      </p:sp>
      <p:sp>
        <p:nvSpPr>
          <p:cNvPr id="7" name="TextBox 6">
            <a:extLst>
              <a:ext uri="{FF2B5EF4-FFF2-40B4-BE49-F238E27FC236}">
                <a16:creationId xmlns:a16="http://schemas.microsoft.com/office/drawing/2014/main" id="{C90FA68A-1A93-D345-F7DC-194A23F29BF8}"/>
              </a:ext>
            </a:extLst>
          </p:cNvPr>
          <p:cNvSpPr txBox="1"/>
          <p:nvPr/>
        </p:nvSpPr>
        <p:spPr>
          <a:xfrm>
            <a:off x="3246583" y="1547028"/>
            <a:ext cx="1099127" cy="523220"/>
          </a:xfrm>
          <a:prstGeom prst="rect">
            <a:avLst/>
          </a:prstGeom>
          <a:noFill/>
        </p:spPr>
        <p:txBody>
          <a:bodyPr wrap="square" rtlCol="0">
            <a:spAutoFit/>
          </a:bodyPr>
          <a:lstStyle/>
          <a:p>
            <a:r>
              <a:rPr lang="en-IN" sz="2800" dirty="0">
                <a:solidFill>
                  <a:srgbClr val="660505"/>
                </a:solidFill>
              </a:rPr>
              <a:t>I have</a:t>
            </a:r>
          </a:p>
        </p:txBody>
      </p:sp>
      <p:sp>
        <p:nvSpPr>
          <p:cNvPr id="8" name="TextBox 7">
            <a:extLst>
              <a:ext uri="{FF2B5EF4-FFF2-40B4-BE49-F238E27FC236}">
                <a16:creationId xmlns:a16="http://schemas.microsoft.com/office/drawing/2014/main" id="{CAE7743A-6986-C85C-25DD-4967B97F857D}"/>
              </a:ext>
            </a:extLst>
          </p:cNvPr>
          <p:cNvSpPr txBox="1"/>
          <p:nvPr/>
        </p:nvSpPr>
        <p:spPr>
          <a:xfrm>
            <a:off x="2466110" y="2697018"/>
            <a:ext cx="563417" cy="369332"/>
          </a:xfrm>
          <a:prstGeom prst="rect">
            <a:avLst/>
          </a:prstGeom>
          <a:noFill/>
        </p:spPr>
        <p:txBody>
          <a:bodyPr wrap="square" rtlCol="0">
            <a:spAutoFit/>
          </a:bodyPr>
          <a:lstStyle/>
          <a:p>
            <a:r>
              <a:rPr lang="en-IN" b="1" dirty="0">
                <a:solidFill>
                  <a:srgbClr val="660505"/>
                </a:solidFill>
              </a:rPr>
              <a:t>1</a:t>
            </a:r>
          </a:p>
        </p:txBody>
      </p:sp>
      <p:sp>
        <p:nvSpPr>
          <p:cNvPr id="9" name="TextBox 8">
            <a:extLst>
              <a:ext uri="{FF2B5EF4-FFF2-40B4-BE49-F238E27FC236}">
                <a16:creationId xmlns:a16="http://schemas.microsoft.com/office/drawing/2014/main" id="{058A4E41-46F1-7EA9-EA10-E8D44F6D5952}"/>
              </a:ext>
            </a:extLst>
          </p:cNvPr>
          <p:cNvSpPr txBox="1"/>
          <p:nvPr/>
        </p:nvSpPr>
        <p:spPr>
          <a:xfrm>
            <a:off x="6336146" y="2773901"/>
            <a:ext cx="563417" cy="369332"/>
          </a:xfrm>
          <a:prstGeom prst="rect">
            <a:avLst/>
          </a:prstGeom>
          <a:noFill/>
        </p:spPr>
        <p:txBody>
          <a:bodyPr wrap="square" rtlCol="0">
            <a:spAutoFit/>
          </a:bodyPr>
          <a:lstStyle/>
          <a:p>
            <a:r>
              <a:rPr lang="en-IN" b="1" dirty="0">
                <a:solidFill>
                  <a:srgbClr val="660505"/>
                </a:solidFill>
              </a:rPr>
              <a:t>2</a:t>
            </a:r>
          </a:p>
        </p:txBody>
      </p:sp>
      <p:sp>
        <p:nvSpPr>
          <p:cNvPr id="10" name="TextBox 9">
            <a:extLst>
              <a:ext uri="{FF2B5EF4-FFF2-40B4-BE49-F238E27FC236}">
                <a16:creationId xmlns:a16="http://schemas.microsoft.com/office/drawing/2014/main" id="{C3504888-3B5B-C4D3-6FC3-4F3596F51405}"/>
              </a:ext>
            </a:extLst>
          </p:cNvPr>
          <p:cNvSpPr txBox="1"/>
          <p:nvPr/>
        </p:nvSpPr>
        <p:spPr>
          <a:xfrm>
            <a:off x="2466109" y="4030047"/>
            <a:ext cx="563417" cy="369332"/>
          </a:xfrm>
          <a:prstGeom prst="rect">
            <a:avLst/>
          </a:prstGeom>
          <a:noFill/>
        </p:spPr>
        <p:txBody>
          <a:bodyPr wrap="square" rtlCol="0">
            <a:spAutoFit/>
          </a:bodyPr>
          <a:lstStyle/>
          <a:p>
            <a:r>
              <a:rPr lang="en-IN" b="1" dirty="0">
                <a:solidFill>
                  <a:srgbClr val="660505"/>
                </a:solidFill>
              </a:rPr>
              <a:t>3</a:t>
            </a:r>
          </a:p>
        </p:txBody>
      </p:sp>
      <p:sp>
        <p:nvSpPr>
          <p:cNvPr id="11" name="TextBox 10">
            <a:extLst>
              <a:ext uri="{FF2B5EF4-FFF2-40B4-BE49-F238E27FC236}">
                <a16:creationId xmlns:a16="http://schemas.microsoft.com/office/drawing/2014/main" id="{C2EF0EBB-4A45-04D0-5993-A5106098B176}"/>
              </a:ext>
            </a:extLst>
          </p:cNvPr>
          <p:cNvSpPr txBox="1"/>
          <p:nvPr/>
        </p:nvSpPr>
        <p:spPr>
          <a:xfrm>
            <a:off x="6423890" y="4030047"/>
            <a:ext cx="563417" cy="369332"/>
          </a:xfrm>
          <a:prstGeom prst="rect">
            <a:avLst/>
          </a:prstGeom>
          <a:noFill/>
        </p:spPr>
        <p:txBody>
          <a:bodyPr wrap="square" rtlCol="0">
            <a:spAutoFit/>
          </a:bodyPr>
          <a:lstStyle/>
          <a:p>
            <a:r>
              <a:rPr lang="en-IN" b="1" dirty="0">
                <a:solidFill>
                  <a:srgbClr val="660505"/>
                </a:solidFill>
              </a:rPr>
              <a:t>4</a:t>
            </a:r>
          </a:p>
        </p:txBody>
      </p:sp>
      <p:sp>
        <p:nvSpPr>
          <p:cNvPr id="12" name="TextBox 11">
            <a:extLst>
              <a:ext uri="{FF2B5EF4-FFF2-40B4-BE49-F238E27FC236}">
                <a16:creationId xmlns:a16="http://schemas.microsoft.com/office/drawing/2014/main" id="{65586CA8-591D-9C0C-671B-5AC58276F8FA}"/>
              </a:ext>
            </a:extLst>
          </p:cNvPr>
          <p:cNvSpPr txBox="1"/>
          <p:nvPr/>
        </p:nvSpPr>
        <p:spPr>
          <a:xfrm>
            <a:off x="2152071" y="4866200"/>
            <a:ext cx="7130473" cy="1384995"/>
          </a:xfrm>
          <a:prstGeom prst="rect">
            <a:avLst/>
          </a:prstGeom>
          <a:noFill/>
        </p:spPr>
        <p:txBody>
          <a:bodyPr wrap="square" rtlCol="0">
            <a:spAutoFit/>
          </a:bodyPr>
          <a:lstStyle/>
          <a:p>
            <a:pPr marL="457200" indent="-457200">
              <a:buFont typeface="Wingdings" panose="05000000000000000000" pitchFamily="2" charset="2"/>
              <a:buChar char="Ø"/>
            </a:pPr>
            <a:r>
              <a:rPr lang="en-IN" sz="2800" dirty="0">
                <a:solidFill>
                  <a:srgbClr val="660505"/>
                </a:solidFill>
              </a:rPr>
              <a:t>4 to 3 – Accept it.</a:t>
            </a:r>
          </a:p>
          <a:p>
            <a:pPr marL="457200" indent="-457200">
              <a:buFont typeface="Wingdings" panose="05000000000000000000" pitchFamily="2" charset="2"/>
              <a:buChar char="Ø"/>
            </a:pPr>
            <a:r>
              <a:rPr lang="en-IN" sz="2800" dirty="0">
                <a:solidFill>
                  <a:srgbClr val="660505"/>
                </a:solidFill>
              </a:rPr>
              <a:t>3 to 2 – Work on it, Reframe your Mindset</a:t>
            </a:r>
          </a:p>
          <a:p>
            <a:pPr marL="457200" indent="-457200">
              <a:buFont typeface="Wingdings" panose="05000000000000000000" pitchFamily="2" charset="2"/>
              <a:buChar char="Ø"/>
            </a:pPr>
            <a:r>
              <a:rPr lang="en-IN" sz="2800" dirty="0">
                <a:solidFill>
                  <a:srgbClr val="660505"/>
                </a:solidFill>
              </a:rPr>
              <a:t>2 to 1 – Celebrate it.</a:t>
            </a:r>
          </a:p>
        </p:txBody>
      </p:sp>
      <p:sp>
        <p:nvSpPr>
          <p:cNvPr id="13" name="TextBox 12">
            <a:extLst>
              <a:ext uri="{FF2B5EF4-FFF2-40B4-BE49-F238E27FC236}">
                <a16:creationId xmlns:a16="http://schemas.microsoft.com/office/drawing/2014/main" id="{1128AF1D-A5FB-BD8D-0E2B-6660AFA50AA8}"/>
              </a:ext>
            </a:extLst>
          </p:cNvPr>
          <p:cNvSpPr txBox="1"/>
          <p:nvPr/>
        </p:nvSpPr>
        <p:spPr>
          <a:xfrm>
            <a:off x="6725920" y="4067253"/>
            <a:ext cx="3120044" cy="369332"/>
          </a:xfrm>
          <a:prstGeom prst="rect">
            <a:avLst/>
          </a:prstGeom>
          <a:noFill/>
        </p:spPr>
        <p:txBody>
          <a:bodyPr wrap="square" rtlCol="0">
            <a:spAutoFit/>
          </a:bodyPr>
          <a:lstStyle/>
          <a:p>
            <a:r>
              <a:rPr lang="en-IN" dirty="0"/>
              <a:t>Are like breaks in a car, Identify</a:t>
            </a:r>
          </a:p>
        </p:txBody>
      </p:sp>
      <p:sp>
        <p:nvSpPr>
          <p:cNvPr id="14" name="Arrow: Left 13">
            <a:extLst>
              <a:ext uri="{FF2B5EF4-FFF2-40B4-BE49-F238E27FC236}">
                <a16:creationId xmlns:a16="http://schemas.microsoft.com/office/drawing/2014/main" id="{9336D180-529D-7E80-8D1B-A7E92BB65FB6}"/>
              </a:ext>
            </a:extLst>
          </p:cNvPr>
          <p:cNvSpPr/>
          <p:nvPr/>
        </p:nvSpPr>
        <p:spPr>
          <a:xfrm>
            <a:off x="5601851" y="3897745"/>
            <a:ext cx="697346" cy="240146"/>
          </a:xfrm>
          <a:prstGeom prst="lef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15" name="Arrow: Left 14">
            <a:extLst>
              <a:ext uri="{FF2B5EF4-FFF2-40B4-BE49-F238E27FC236}">
                <a16:creationId xmlns:a16="http://schemas.microsoft.com/office/drawing/2014/main" id="{CA05865C-A6B7-6132-67BB-43BC9025F0B0}"/>
              </a:ext>
            </a:extLst>
          </p:cNvPr>
          <p:cNvSpPr/>
          <p:nvPr/>
        </p:nvSpPr>
        <p:spPr>
          <a:xfrm rot="9239069">
            <a:off x="5747325" y="3238203"/>
            <a:ext cx="697346" cy="240146"/>
          </a:xfrm>
          <a:prstGeom prst="leftArrow">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16" name="Arrow: Left 15">
            <a:extLst>
              <a:ext uri="{FF2B5EF4-FFF2-40B4-BE49-F238E27FC236}">
                <a16:creationId xmlns:a16="http://schemas.microsoft.com/office/drawing/2014/main" id="{1339E706-6ABE-E510-22E4-28FAC670E635}"/>
              </a:ext>
            </a:extLst>
          </p:cNvPr>
          <p:cNvSpPr/>
          <p:nvPr/>
        </p:nvSpPr>
        <p:spPr>
          <a:xfrm>
            <a:off x="5638800" y="2614881"/>
            <a:ext cx="697346" cy="240146"/>
          </a:xfrm>
          <a:prstGeom prst="leftArrow">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17" name="TextBox 16">
            <a:extLst>
              <a:ext uri="{FF2B5EF4-FFF2-40B4-BE49-F238E27FC236}">
                <a16:creationId xmlns:a16="http://schemas.microsoft.com/office/drawing/2014/main" id="{A0D9983C-FBE1-77C7-CF62-3318A995F459}"/>
              </a:ext>
            </a:extLst>
          </p:cNvPr>
          <p:cNvSpPr txBox="1"/>
          <p:nvPr/>
        </p:nvSpPr>
        <p:spPr>
          <a:xfrm>
            <a:off x="2978728" y="4030047"/>
            <a:ext cx="2733964" cy="369332"/>
          </a:xfrm>
          <a:prstGeom prst="rect">
            <a:avLst/>
          </a:prstGeom>
          <a:noFill/>
        </p:spPr>
        <p:txBody>
          <a:bodyPr wrap="square" rtlCol="0">
            <a:spAutoFit/>
          </a:bodyPr>
          <a:lstStyle/>
          <a:p>
            <a:r>
              <a:rPr lang="en-IN" dirty="0"/>
              <a:t>Work on it, keep it empty</a:t>
            </a:r>
          </a:p>
        </p:txBody>
      </p:sp>
      <p:sp>
        <p:nvSpPr>
          <p:cNvPr id="18" name="TextBox 17">
            <a:extLst>
              <a:ext uri="{FF2B5EF4-FFF2-40B4-BE49-F238E27FC236}">
                <a16:creationId xmlns:a16="http://schemas.microsoft.com/office/drawing/2014/main" id="{4BAB3EBD-8D63-5EFC-71B4-06905B99B668}"/>
              </a:ext>
            </a:extLst>
          </p:cNvPr>
          <p:cNvSpPr txBox="1"/>
          <p:nvPr/>
        </p:nvSpPr>
        <p:spPr>
          <a:xfrm>
            <a:off x="6973453" y="2709124"/>
            <a:ext cx="2733964" cy="369332"/>
          </a:xfrm>
          <a:prstGeom prst="rect">
            <a:avLst/>
          </a:prstGeom>
          <a:noFill/>
        </p:spPr>
        <p:txBody>
          <a:bodyPr wrap="square" rtlCol="0">
            <a:spAutoFit/>
          </a:bodyPr>
          <a:lstStyle/>
          <a:p>
            <a:r>
              <a:rPr lang="en-IN" dirty="0"/>
              <a:t>Convert to Goals</a:t>
            </a:r>
          </a:p>
        </p:txBody>
      </p:sp>
      <p:sp>
        <p:nvSpPr>
          <p:cNvPr id="19" name="TextBox 18">
            <a:extLst>
              <a:ext uri="{FF2B5EF4-FFF2-40B4-BE49-F238E27FC236}">
                <a16:creationId xmlns:a16="http://schemas.microsoft.com/office/drawing/2014/main" id="{394D005F-E576-7C66-CB74-F6001F51C337}"/>
              </a:ext>
            </a:extLst>
          </p:cNvPr>
          <p:cNvSpPr txBox="1"/>
          <p:nvPr/>
        </p:nvSpPr>
        <p:spPr>
          <a:xfrm>
            <a:off x="3239651" y="2731388"/>
            <a:ext cx="2733964" cy="369332"/>
          </a:xfrm>
          <a:prstGeom prst="rect">
            <a:avLst/>
          </a:prstGeom>
          <a:noFill/>
        </p:spPr>
        <p:txBody>
          <a:bodyPr wrap="square" rtlCol="0">
            <a:spAutoFit/>
          </a:bodyPr>
          <a:lstStyle/>
          <a:p>
            <a:r>
              <a:rPr lang="en-IN" dirty="0"/>
              <a:t>Celebrate your wins</a:t>
            </a:r>
          </a:p>
        </p:txBody>
      </p:sp>
    </p:spTree>
    <p:extLst>
      <p:ext uri="{BB962C8B-B14F-4D97-AF65-F5344CB8AC3E}">
        <p14:creationId xmlns:p14="http://schemas.microsoft.com/office/powerpoint/2010/main" val="18621313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3"/>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7"/>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8"/>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9"/>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6" grpId="0"/>
      <p:bldP spid="7" grpId="0"/>
      <p:bldP spid="12" grpId="0"/>
      <p:bldP spid="13" grpId="0"/>
      <p:bldP spid="17" grpId="0"/>
      <p:bldP spid="18" grpId="0"/>
      <p:bldP spid="19" grpId="0"/>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342AB4D-1CCA-5D36-717A-0BF5BE11B86F}"/>
              </a:ext>
            </a:extLst>
          </p:cNvPr>
          <p:cNvSpPr txBox="1"/>
          <p:nvPr/>
        </p:nvSpPr>
        <p:spPr>
          <a:xfrm>
            <a:off x="986270" y="1868414"/>
            <a:ext cx="7758546" cy="1261884"/>
          </a:xfrm>
          <a:prstGeom prst="rect">
            <a:avLst/>
          </a:prstGeom>
          <a:noFill/>
        </p:spPr>
        <p:txBody>
          <a:bodyPr wrap="square" rtlCol="0">
            <a:spAutoFit/>
          </a:bodyPr>
          <a:lstStyle/>
          <a:p>
            <a:pPr marL="285750" indent="-285750">
              <a:buFont typeface="Wingdings" panose="05000000000000000000" pitchFamily="2" charset="2"/>
              <a:buChar char="Ø"/>
            </a:pPr>
            <a:r>
              <a:rPr lang="en-IN" sz="3600" b="1" dirty="0">
                <a:solidFill>
                  <a:srgbClr val="660505"/>
                </a:solidFill>
              </a:rPr>
              <a:t>Always play their A Game</a:t>
            </a:r>
          </a:p>
          <a:p>
            <a:endParaRPr lang="en-IN" sz="4000" b="1" dirty="0">
              <a:solidFill>
                <a:srgbClr val="660505"/>
              </a:solidFill>
            </a:endParaRPr>
          </a:p>
        </p:txBody>
      </p:sp>
      <p:pic>
        <p:nvPicPr>
          <p:cNvPr id="4" name="Picture 3" descr="A picture containing person, track and field, sport, track&#10;&#10;Description automatically generated">
            <a:extLst>
              <a:ext uri="{FF2B5EF4-FFF2-40B4-BE49-F238E27FC236}">
                <a16:creationId xmlns:a16="http://schemas.microsoft.com/office/drawing/2014/main" id="{668C3F45-994E-73E2-7212-3410DE29933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601810" y="2768756"/>
            <a:ext cx="4656217" cy="2328109"/>
          </a:xfrm>
          <a:prstGeom prst="rect">
            <a:avLst/>
          </a:prstGeom>
        </p:spPr>
      </p:pic>
      <p:sp>
        <p:nvSpPr>
          <p:cNvPr id="3" name="TextBox 2">
            <a:extLst>
              <a:ext uri="{FF2B5EF4-FFF2-40B4-BE49-F238E27FC236}">
                <a16:creationId xmlns:a16="http://schemas.microsoft.com/office/drawing/2014/main" id="{56EE7329-826D-7825-C053-DC82C5396683}"/>
              </a:ext>
            </a:extLst>
          </p:cNvPr>
          <p:cNvSpPr txBox="1"/>
          <p:nvPr/>
        </p:nvSpPr>
        <p:spPr>
          <a:xfrm>
            <a:off x="1884218" y="544945"/>
            <a:ext cx="4581237" cy="830997"/>
          </a:xfrm>
          <a:prstGeom prst="rect">
            <a:avLst/>
          </a:prstGeom>
          <a:noFill/>
        </p:spPr>
        <p:txBody>
          <a:bodyPr wrap="square" rtlCol="0">
            <a:spAutoFit/>
          </a:bodyPr>
          <a:lstStyle/>
          <a:p>
            <a:r>
              <a:rPr lang="en-IN" sz="4800" b="1" u="sng" dirty="0">
                <a:solidFill>
                  <a:srgbClr val="690505"/>
                </a:solidFill>
              </a:rPr>
              <a:t>LEADERS</a:t>
            </a:r>
          </a:p>
        </p:txBody>
      </p:sp>
    </p:spTree>
    <p:extLst>
      <p:ext uri="{BB962C8B-B14F-4D97-AF65-F5344CB8AC3E}">
        <p14:creationId xmlns:p14="http://schemas.microsoft.com/office/powerpoint/2010/main" val="17467447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IN" altLang="en-US" sz="5400" b="1" u="sng" dirty="0">
                <a:solidFill>
                  <a:srgbClr val="690505"/>
                </a:solidFill>
                <a:latin typeface="+mn-lt"/>
              </a:rPr>
              <a:t>FOLLOW THE LEADER</a:t>
            </a:r>
          </a:p>
        </p:txBody>
      </p:sp>
      <p:pic>
        <p:nvPicPr>
          <p:cNvPr id="9" name="Content Placeholder 8" descr="activitytime"/>
          <p:cNvPicPr>
            <a:picLocks noGrp="1" noChangeAspect="1"/>
          </p:cNvPicPr>
          <p:nvPr>
            <p:ph sz="half" idx="2"/>
          </p:nvPr>
        </p:nvPicPr>
        <p:blipFill>
          <a:blip r:embed="rId2"/>
          <a:stretch>
            <a:fillRect/>
          </a:stretch>
        </p:blipFill>
        <p:spPr>
          <a:xfrm>
            <a:off x="2081530" y="2216150"/>
            <a:ext cx="8284845" cy="3614420"/>
          </a:xfrm>
          <a:prstGeom prst="rect">
            <a:avLst/>
          </a:prstGeom>
        </p:spPr>
      </p:pic>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F87585F-15A2-4E36-A883-157A0FE9F473}"/>
              </a:ext>
            </a:extLst>
          </p:cNvPr>
          <p:cNvSpPr txBox="1"/>
          <p:nvPr/>
        </p:nvSpPr>
        <p:spPr>
          <a:xfrm>
            <a:off x="-304801" y="39958"/>
            <a:ext cx="11967099" cy="1200329"/>
          </a:xfrm>
          <a:prstGeom prst="rect">
            <a:avLst/>
          </a:prstGeom>
          <a:noFill/>
        </p:spPr>
        <p:txBody>
          <a:bodyPr wrap="square" rtlCol="0">
            <a:spAutoFit/>
          </a:bodyPr>
          <a:lstStyle/>
          <a:p>
            <a:pPr algn="ctr"/>
            <a:r>
              <a:rPr lang="en-US" sz="3600" b="1" u="sng" dirty="0">
                <a:solidFill>
                  <a:srgbClr val="690505"/>
                </a:solidFill>
              </a:rPr>
              <a:t>Understanding Leadership </a:t>
            </a:r>
          </a:p>
          <a:p>
            <a:pPr algn="ctr"/>
            <a:r>
              <a:rPr lang="en-US" sz="3600" b="1" u="sng" dirty="0">
                <a:solidFill>
                  <a:srgbClr val="690505"/>
                </a:solidFill>
              </a:rPr>
              <a:t>And People Management Behavior</a:t>
            </a:r>
          </a:p>
        </p:txBody>
      </p:sp>
      <p:sp>
        <p:nvSpPr>
          <p:cNvPr id="3" name="TextBox 2">
            <a:extLst>
              <a:ext uri="{FF2B5EF4-FFF2-40B4-BE49-F238E27FC236}">
                <a16:creationId xmlns:a16="http://schemas.microsoft.com/office/drawing/2014/main" id="{B12D58F4-FF6A-41F5-BA96-AC8456EE045F}"/>
              </a:ext>
            </a:extLst>
          </p:cNvPr>
          <p:cNvSpPr txBox="1"/>
          <p:nvPr/>
        </p:nvSpPr>
        <p:spPr>
          <a:xfrm>
            <a:off x="112450" y="1373699"/>
            <a:ext cx="11452195" cy="1938992"/>
          </a:xfrm>
          <a:prstGeom prst="rect">
            <a:avLst/>
          </a:prstGeom>
          <a:noFill/>
        </p:spPr>
        <p:txBody>
          <a:bodyPr wrap="square" rtlCol="0">
            <a:spAutoFit/>
          </a:bodyPr>
          <a:lstStyle/>
          <a:p>
            <a:pPr marL="342900" indent="-342900">
              <a:buFont typeface="Wingdings" panose="05000000000000000000" pitchFamily="2" charset="2"/>
              <a:buChar char="Ø"/>
            </a:pPr>
            <a:r>
              <a:rPr lang="en-US" sz="2400" dirty="0">
                <a:solidFill>
                  <a:srgbClr val="690505"/>
                </a:solidFill>
              </a:rPr>
              <a:t>Leadership and people management are critical aspects of organizational success. </a:t>
            </a:r>
          </a:p>
          <a:p>
            <a:pPr marL="342900" indent="-342900">
              <a:buFont typeface="Wingdings" panose="05000000000000000000" pitchFamily="2" charset="2"/>
              <a:buChar char="Ø"/>
            </a:pPr>
            <a:r>
              <a:rPr lang="en-US" sz="2400" dirty="0">
                <a:solidFill>
                  <a:srgbClr val="690505"/>
                </a:solidFill>
              </a:rPr>
              <a:t>Effective leaders possess the ability to guide and inspire their team members, while also managing their diverse needs and aspirations. </a:t>
            </a:r>
          </a:p>
          <a:p>
            <a:pPr marL="342900" indent="-342900">
              <a:buFont typeface="Wingdings" panose="05000000000000000000" pitchFamily="2" charset="2"/>
              <a:buChar char="Ø"/>
            </a:pPr>
            <a:r>
              <a:rPr lang="en-US" sz="2400" dirty="0">
                <a:solidFill>
                  <a:srgbClr val="690505"/>
                </a:solidFill>
              </a:rPr>
              <a:t>To excel in these areas, it is essential to understand the key behaviors associated with leadership and people management. </a:t>
            </a:r>
          </a:p>
        </p:txBody>
      </p:sp>
      <p:sp>
        <p:nvSpPr>
          <p:cNvPr id="4" name="TextBox 3">
            <a:extLst>
              <a:ext uri="{FF2B5EF4-FFF2-40B4-BE49-F238E27FC236}">
                <a16:creationId xmlns:a16="http://schemas.microsoft.com/office/drawing/2014/main" id="{8FA1FAEB-6C98-4786-8BF1-753E7A9294B2}"/>
              </a:ext>
            </a:extLst>
          </p:cNvPr>
          <p:cNvSpPr txBox="1"/>
          <p:nvPr/>
        </p:nvSpPr>
        <p:spPr>
          <a:xfrm>
            <a:off x="310718" y="3451190"/>
            <a:ext cx="11253927" cy="1077218"/>
          </a:xfrm>
          <a:prstGeom prst="rect">
            <a:avLst/>
          </a:prstGeom>
          <a:noFill/>
        </p:spPr>
        <p:txBody>
          <a:bodyPr wrap="square" rtlCol="0">
            <a:spAutoFit/>
          </a:bodyPr>
          <a:lstStyle/>
          <a:p>
            <a:r>
              <a:rPr lang="en-US" sz="3200" u="sng" dirty="0">
                <a:solidFill>
                  <a:srgbClr val="690505"/>
                </a:solidFill>
              </a:rPr>
              <a:t>Fundamental aspects of Leadership Behavior and how it relates to Effectively Managing people</a:t>
            </a:r>
          </a:p>
        </p:txBody>
      </p:sp>
      <p:sp>
        <p:nvSpPr>
          <p:cNvPr id="5" name="TextBox 4">
            <a:extLst>
              <a:ext uri="{FF2B5EF4-FFF2-40B4-BE49-F238E27FC236}">
                <a16:creationId xmlns:a16="http://schemas.microsoft.com/office/drawing/2014/main" id="{E979F535-5127-4144-9E8F-2E6C41978C95}"/>
              </a:ext>
            </a:extLst>
          </p:cNvPr>
          <p:cNvSpPr txBox="1"/>
          <p:nvPr/>
        </p:nvSpPr>
        <p:spPr>
          <a:xfrm>
            <a:off x="310718" y="4646432"/>
            <a:ext cx="4270160" cy="2031325"/>
          </a:xfrm>
          <a:prstGeom prst="rect">
            <a:avLst/>
          </a:prstGeom>
          <a:noFill/>
        </p:spPr>
        <p:txBody>
          <a:bodyPr wrap="square" rtlCol="0">
            <a:spAutoFit/>
          </a:bodyPr>
          <a:lstStyle/>
          <a:p>
            <a:pPr marL="342900" indent="-342900">
              <a:buAutoNum type="arabicPeriod"/>
            </a:pPr>
            <a:r>
              <a:rPr lang="en-US" dirty="0">
                <a:solidFill>
                  <a:srgbClr val="690505"/>
                </a:solidFill>
              </a:rPr>
              <a:t>Communication</a:t>
            </a:r>
          </a:p>
          <a:p>
            <a:pPr marL="342900" indent="-342900">
              <a:buAutoNum type="arabicPeriod"/>
            </a:pPr>
            <a:r>
              <a:rPr lang="en-US" dirty="0">
                <a:solidFill>
                  <a:srgbClr val="690505"/>
                </a:solidFill>
              </a:rPr>
              <a:t>Motivation and Inspiration</a:t>
            </a:r>
          </a:p>
          <a:p>
            <a:pPr marL="342900" indent="-342900">
              <a:buAutoNum type="arabicPeriod"/>
            </a:pPr>
            <a:r>
              <a:rPr lang="en-US" dirty="0">
                <a:solidFill>
                  <a:srgbClr val="690505"/>
                </a:solidFill>
              </a:rPr>
              <a:t>Feedback and Guidance</a:t>
            </a:r>
          </a:p>
          <a:p>
            <a:pPr marL="342900" indent="-342900">
              <a:buAutoNum type="arabicPeriod"/>
            </a:pPr>
            <a:r>
              <a:rPr lang="en-US" dirty="0">
                <a:solidFill>
                  <a:srgbClr val="690505"/>
                </a:solidFill>
              </a:rPr>
              <a:t>Delegation</a:t>
            </a:r>
          </a:p>
          <a:p>
            <a:pPr marL="342900" indent="-342900">
              <a:buAutoNum type="arabicPeriod"/>
            </a:pPr>
            <a:r>
              <a:rPr lang="en-US" dirty="0">
                <a:solidFill>
                  <a:srgbClr val="690505"/>
                </a:solidFill>
              </a:rPr>
              <a:t>Creating a Positive Work Environment</a:t>
            </a:r>
          </a:p>
          <a:p>
            <a:pPr marL="342900" indent="-342900">
              <a:buAutoNum type="arabicPeriod"/>
            </a:pPr>
            <a:r>
              <a:rPr lang="en-US" dirty="0">
                <a:solidFill>
                  <a:srgbClr val="690505"/>
                </a:solidFill>
              </a:rPr>
              <a:t>Emotional Intelligence</a:t>
            </a:r>
          </a:p>
          <a:p>
            <a:pPr marL="342900" indent="-342900">
              <a:buAutoNum type="arabicPeriod"/>
            </a:pPr>
            <a:endParaRPr lang="en-US" dirty="0"/>
          </a:p>
        </p:txBody>
      </p:sp>
      <p:grpSp>
        <p:nvGrpSpPr>
          <p:cNvPr id="8" name="Group 7">
            <a:extLst>
              <a:ext uri="{FF2B5EF4-FFF2-40B4-BE49-F238E27FC236}">
                <a16:creationId xmlns:a16="http://schemas.microsoft.com/office/drawing/2014/main" id="{E361BD64-5665-4CC7-97F8-24CBE82B2D96}"/>
              </a:ext>
            </a:extLst>
          </p:cNvPr>
          <p:cNvGrpSpPr/>
          <p:nvPr/>
        </p:nvGrpSpPr>
        <p:grpSpPr>
          <a:xfrm>
            <a:off x="6096000" y="4513280"/>
            <a:ext cx="3926889" cy="1434759"/>
            <a:chOff x="6232125" y="4513280"/>
            <a:chExt cx="3790764" cy="1230585"/>
          </a:xfrm>
        </p:grpSpPr>
        <p:sp>
          <p:nvSpPr>
            <p:cNvPr id="6" name="TextBox 5">
              <a:extLst>
                <a:ext uri="{FF2B5EF4-FFF2-40B4-BE49-F238E27FC236}">
                  <a16:creationId xmlns:a16="http://schemas.microsoft.com/office/drawing/2014/main" id="{6FE311F1-651D-4C83-A179-D288D10BB057}"/>
                </a:ext>
              </a:extLst>
            </p:cNvPr>
            <p:cNvSpPr txBox="1"/>
            <p:nvPr/>
          </p:nvSpPr>
          <p:spPr>
            <a:xfrm>
              <a:off x="6374167" y="4666908"/>
              <a:ext cx="3648722" cy="923330"/>
            </a:xfrm>
            <a:prstGeom prst="rect">
              <a:avLst/>
            </a:prstGeom>
            <a:noFill/>
          </p:spPr>
          <p:txBody>
            <a:bodyPr wrap="square" rtlCol="0">
              <a:spAutoFit/>
            </a:bodyPr>
            <a:lstStyle/>
            <a:p>
              <a:r>
                <a:rPr lang="en-US" dirty="0">
                  <a:solidFill>
                    <a:srgbClr val="690505"/>
                  </a:solidFill>
                </a:rPr>
                <a:t>Leadership and people management behavior are key determinants of an organization's success.</a:t>
              </a:r>
            </a:p>
          </p:txBody>
        </p:sp>
        <p:sp>
          <p:nvSpPr>
            <p:cNvPr id="7" name="Rectangle: Rounded Corners 6">
              <a:extLst>
                <a:ext uri="{FF2B5EF4-FFF2-40B4-BE49-F238E27FC236}">
                  <a16:creationId xmlns:a16="http://schemas.microsoft.com/office/drawing/2014/main" id="{872D1B8B-43B3-47D6-9470-DA8E859D9C54}"/>
                </a:ext>
              </a:extLst>
            </p:cNvPr>
            <p:cNvSpPr/>
            <p:nvPr/>
          </p:nvSpPr>
          <p:spPr>
            <a:xfrm>
              <a:off x="6232125" y="4513280"/>
              <a:ext cx="3648722" cy="1230585"/>
            </a:xfrm>
            <a:prstGeom prst="roundRect">
              <a:avLst/>
            </a:prstGeom>
            <a:noFill/>
            <a:ln w="19050">
              <a:solidFill>
                <a:srgbClr val="69050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27358858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5" grpId="0"/>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IN" altLang="en-US" sz="5400" b="1" u="sng" dirty="0">
                <a:solidFill>
                  <a:srgbClr val="690505"/>
                </a:solidFill>
                <a:latin typeface="+mn-lt"/>
              </a:rPr>
              <a:t>TEST FOR COMMUNICATION SKILLS</a:t>
            </a:r>
          </a:p>
        </p:txBody>
      </p:sp>
      <p:pic>
        <p:nvPicPr>
          <p:cNvPr id="9" name="Content Placeholder 8" descr="activitytime"/>
          <p:cNvPicPr>
            <a:picLocks noGrp="1" noChangeAspect="1"/>
          </p:cNvPicPr>
          <p:nvPr>
            <p:ph sz="half" idx="2"/>
          </p:nvPr>
        </p:nvPicPr>
        <p:blipFill>
          <a:blip r:embed="rId2"/>
          <a:stretch>
            <a:fillRect/>
          </a:stretch>
        </p:blipFill>
        <p:spPr>
          <a:xfrm>
            <a:off x="2081530" y="2216150"/>
            <a:ext cx="8284845" cy="3614420"/>
          </a:xfrm>
          <a:prstGeom prst="rect">
            <a:avLst/>
          </a:prstGeom>
        </p:spPr>
      </p:pic>
    </p:spTree>
    <p:extLst>
      <p:ext uri="{BB962C8B-B14F-4D97-AF65-F5344CB8AC3E}">
        <p14:creationId xmlns:p14="http://schemas.microsoft.com/office/powerpoint/2010/main" val="161007357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167558"/>
            <a:ext cx="10515600" cy="1325563"/>
          </a:xfrm>
        </p:spPr>
        <p:txBody>
          <a:bodyPr>
            <a:normAutofit/>
          </a:bodyPr>
          <a:lstStyle/>
          <a:p>
            <a:pPr algn="ctr"/>
            <a:r>
              <a:rPr lang="en-US" sz="2800" b="1" u="sng" dirty="0">
                <a:solidFill>
                  <a:srgbClr val="690505"/>
                </a:solidFill>
                <a:latin typeface="+mn-lt"/>
              </a:rPr>
              <a:t>LEADING CONVERSATIONS</a:t>
            </a:r>
          </a:p>
        </p:txBody>
      </p:sp>
      <p:sp>
        <p:nvSpPr>
          <p:cNvPr id="3" name="Content Placeholder 2"/>
          <p:cNvSpPr>
            <a:spLocks noGrp="1"/>
          </p:cNvSpPr>
          <p:nvPr>
            <p:ph idx="1"/>
          </p:nvPr>
        </p:nvSpPr>
        <p:spPr>
          <a:xfrm>
            <a:off x="1220267" y="2493121"/>
            <a:ext cx="8825659" cy="2819400"/>
          </a:xfrm>
        </p:spPr>
        <p:txBody>
          <a:bodyPr>
            <a:normAutofit/>
          </a:bodyPr>
          <a:lstStyle/>
          <a:p>
            <a:r>
              <a:rPr lang="en-US" sz="2400" dirty="0">
                <a:solidFill>
                  <a:srgbClr val="690505"/>
                </a:solidFill>
              </a:rPr>
              <a:t>ASK OPEN QUESTIONS</a:t>
            </a:r>
          </a:p>
          <a:p>
            <a:r>
              <a:rPr lang="en-US" sz="2400" dirty="0">
                <a:solidFill>
                  <a:srgbClr val="690505"/>
                </a:solidFill>
              </a:rPr>
              <a:t>SMALL TALK (Exchange of Pleasantry)</a:t>
            </a:r>
          </a:p>
          <a:p>
            <a:r>
              <a:rPr lang="en-US" sz="2400" dirty="0">
                <a:solidFill>
                  <a:srgbClr val="690505"/>
                </a:solidFill>
              </a:rPr>
              <a:t>FACT DISCLOSURE (Work Related)</a:t>
            </a:r>
          </a:p>
          <a:p>
            <a:r>
              <a:rPr lang="en-US" sz="2400" dirty="0">
                <a:solidFill>
                  <a:srgbClr val="690505"/>
                </a:solidFill>
              </a:rPr>
              <a:t>VIEWPOINTS AND OPINIONS (Be Professional)</a:t>
            </a:r>
          </a:p>
          <a:p>
            <a:r>
              <a:rPr lang="en-US" sz="2400" dirty="0">
                <a:solidFill>
                  <a:srgbClr val="690505"/>
                </a:solidFill>
              </a:rPr>
              <a:t>PERSONAL FEELINGS (Acknowledge client’s feelings)</a:t>
            </a:r>
          </a:p>
          <a:p>
            <a:r>
              <a:rPr lang="en-US" sz="2400" dirty="0">
                <a:solidFill>
                  <a:srgbClr val="690505"/>
                </a:solidFill>
              </a:rPr>
              <a:t>STICK TO THE POINT (Relevant to the clients needs)</a:t>
            </a:r>
          </a:p>
        </p:txBody>
      </p:sp>
      <p:sp>
        <p:nvSpPr>
          <p:cNvPr id="4" name="TextBox 3">
            <a:extLst>
              <a:ext uri="{FF2B5EF4-FFF2-40B4-BE49-F238E27FC236}">
                <a16:creationId xmlns:a16="http://schemas.microsoft.com/office/drawing/2014/main" id="{ABAA3012-9889-460B-B4F4-52ABBB09D452}"/>
              </a:ext>
            </a:extLst>
          </p:cNvPr>
          <p:cNvSpPr txBox="1"/>
          <p:nvPr/>
        </p:nvSpPr>
        <p:spPr>
          <a:xfrm>
            <a:off x="838200" y="694024"/>
            <a:ext cx="11580844" cy="707886"/>
          </a:xfrm>
          <a:prstGeom prst="rect">
            <a:avLst/>
          </a:prstGeom>
          <a:noFill/>
        </p:spPr>
        <p:txBody>
          <a:bodyPr wrap="square" rtlCol="0">
            <a:spAutoFit/>
          </a:bodyPr>
          <a:lstStyle/>
          <a:p>
            <a:r>
              <a:rPr lang="en-IN" sz="4000" b="1" u="sng" dirty="0">
                <a:solidFill>
                  <a:srgbClr val="690505"/>
                </a:solidFill>
              </a:rPr>
              <a:t>INTERPERSONAL SKILLS &amp; COMMUNICATION SKILLS</a:t>
            </a:r>
          </a:p>
        </p:txBody>
      </p:sp>
      <p:grpSp>
        <p:nvGrpSpPr>
          <p:cNvPr id="8" name="Group 7">
            <a:extLst>
              <a:ext uri="{FF2B5EF4-FFF2-40B4-BE49-F238E27FC236}">
                <a16:creationId xmlns:a16="http://schemas.microsoft.com/office/drawing/2014/main" id="{6C2F46AE-7CD2-4749-81C5-CB173BF6FC3C}"/>
              </a:ext>
            </a:extLst>
          </p:cNvPr>
          <p:cNvGrpSpPr/>
          <p:nvPr/>
        </p:nvGrpSpPr>
        <p:grpSpPr>
          <a:xfrm>
            <a:off x="8070690" y="2493121"/>
            <a:ext cx="3702210" cy="2565917"/>
            <a:chOff x="8033658" y="2071396"/>
            <a:chExt cx="3702210" cy="2565917"/>
          </a:xfrm>
        </p:grpSpPr>
        <p:pic>
          <p:nvPicPr>
            <p:cNvPr id="6" name="Picture 5">
              <a:extLst>
                <a:ext uri="{FF2B5EF4-FFF2-40B4-BE49-F238E27FC236}">
                  <a16:creationId xmlns:a16="http://schemas.microsoft.com/office/drawing/2014/main" id="{C928ABAD-D9E7-4A55-9D8D-BF86D99C7C6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313575" y="2310578"/>
              <a:ext cx="3136640" cy="2054302"/>
            </a:xfrm>
            <a:prstGeom prst="rect">
              <a:avLst/>
            </a:prstGeom>
          </p:spPr>
        </p:pic>
        <p:sp>
          <p:nvSpPr>
            <p:cNvPr id="7" name="Rectangle 6">
              <a:extLst>
                <a:ext uri="{FF2B5EF4-FFF2-40B4-BE49-F238E27FC236}">
                  <a16:creationId xmlns:a16="http://schemas.microsoft.com/office/drawing/2014/main" id="{B84B7FEF-BB00-4F46-B5AA-CF14EF2C01B2}"/>
                </a:ext>
              </a:extLst>
            </p:cNvPr>
            <p:cNvSpPr/>
            <p:nvPr/>
          </p:nvSpPr>
          <p:spPr>
            <a:xfrm>
              <a:off x="8033658" y="2071396"/>
              <a:ext cx="3702210" cy="2565917"/>
            </a:xfrm>
            <a:prstGeom prst="rect">
              <a:avLst/>
            </a:prstGeom>
            <a:noFill/>
            <a:ln w="19050">
              <a:solidFill>
                <a:srgbClr val="69050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42012889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5" name="Group 4">
            <a:extLst>
              <a:ext uri="{FF2B5EF4-FFF2-40B4-BE49-F238E27FC236}">
                <a16:creationId xmlns:a16="http://schemas.microsoft.com/office/drawing/2014/main" id="{1196D628-E42A-7037-C1CF-0000607B779C}"/>
              </a:ext>
            </a:extLst>
          </p:cNvPr>
          <p:cNvGrpSpPr/>
          <p:nvPr/>
        </p:nvGrpSpPr>
        <p:grpSpPr>
          <a:xfrm>
            <a:off x="1944210" y="352969"/>
            <a:ext cx="7261934" cy="4564165"/>
            <a:chOff x="1944210" y="352969"/>
            <a:chExt cx="7261934" cy="4564165"/>
          </a:xfrm>
        </p:grpSpPr>
        <p:pic>
          <p:nvPicPr>
            <p:cNvPr id="6" name="Picture 5" descr="A person pointing at her wrist&#10;&#10;Description automatically generated">
              <a:extLst>
                <a:ext uri="{FF2B5EF4-FFF2-40B4-BE49-F238E27FC236}">
                  <a16:creationId xmlns:a16="http://schemas.microsoft.com/office/drawing/2014/main" id="{6E8B9E2C-9984-9687-D473-1C474079E1E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885243" y="1630975"/>
              <a:ext cx="5868140" cy="3286159"/>
            </a:xfrm>
            <a:prstGeom prst="rect">
              <a:avLst/>
            </a:prstGeom>
          </p:spPr>
        </p:pic>
        <p:sp>
          <p:nvSpPr>
            <p:cNvPr id="7" name="TextBox 6">
              <a:extLst>
                <a:ext uri="{FF2B5EF4-FFF2-40B4-BE49-F238E27FC236}">
                  <a16:creationId xmlns:a16="http://schemas.microsoft.com/office/drawing/2014/main" id="{34DAC050-42F7-8ACC-5776-08D07D184FB5}"/>
                </a:ext>
              </a:extLst>
            </p:cNvPr>
            <p:cNvSpPr txBox="1"/>
            <p:nvPr/>
          </p:nvSpPr>
          <p:spPr>
            <a:xfrm>
              <a:off x="1944210" y="352969"/>
              <a:ext cx="7261934" cy="707886"/>
            </a:xfrm>
            <a:prstGeom prst="rect">
              <a:avLst/>
            </a:prstGeom>
            <a:noFill/>
          </p:spPr>
          <p:txBody>
            <a:bodyPr wrap="square" rtlCol="0">
              <a:spAutoFit/>
            </a:bodyPr>
            <a:lstStyle/>
            <a:p>
              <a:pPr algn="ctr"/>
              <a:r>
                <a:rPr lang="en-US" sz="4000" b="1" u="sng" dirty="0">
                  <a:solidFill>
                    <a:srgbClr val="690505"/>
                  </a:solidFill>
                </a:rPr>
                <a:t>SWITCH – NOSE &amp; EAR</a:t>
              </a:r>
            </a:p>
          </p:txBody>
        </p:sp>
      </p:grpSp>
    </p:spTree>
    <p:extLst>
      <p:ext uri="{BB962C8B-B14F-4D97-AF65-F5344CB8AC3E}">
        <p14:creationId xmlns:p14="http://schemas.microsoft.com/office/powerpoint/2010/main" val="162122548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IN" altLang="en-US" sz="5400" b="1" u="sng" dirty="0">
                <a:solidFill>
                  <a:srgbClr val="690505"/>
                </a:solidFill>
                <a:latin typeface="+mn-lt"/>
              </a:rPr>
              <a:t>TEAM BUILDING</a:t>
            </a:r>
          </a:p>
        </p:txBody>
      </p:sp>
      <p:pic>
        <p:nvPicPr>
          <p:cNvPr id="9" name="Content Placeholder 8" descr="activitytime"/>
          <p:cNvPicPr>
            <a:picLocks noGrp="1" noChangeAspect="1"/>
          </p:cNvPicPr>
          <p:nvPr>
            <p:ph sz="half" idx="2"/>
          </p:nvPr>
        </p:nvPicPr>
        <p:blipFill>
          <a:blip r:embed="rId2"/>
          <a:stretch>
            <a:fillRect/>
          </a:stretch>
        </p:blipFill>
        <p:spPr>
          <a:xfrm>
            <a:off x="2081530" y="2216150"/>
            <a:ext cx="8284845" cy="3614420"/>
          </a:xfrm>
          <a:prstGeom prst="rect">
            <a:avLst/>
          </a:prstGeom>
        </p:spPr>
      </p:pic>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red sign with white text&#10;&#10;Description automatically generated">
            <a:extLst>
              <a:ext uri="{FF2B5EF4-FFF2-40B4-BE49-F238E27FC236}">
                <a16:creationId xmlns:a16="http://schemas.microsoft.com/office/drawing/2014/main" id="{EA927206-F31C-2E88-4733-2AC7D541FFC7}"/>
              </a:ext>
            </a:extLst>
          </p:cNvPr>
          <p:cNvPicPr>
            <a:picLocks noChangeAspect="1"/>
          </p:cNvPicPr>
          <p:nvPr/>
        </p:nvPicPr>
        <p:blipFill rotWithShape="1">
          <a:blip r:embed="rId2">
            <a:extLst>
              <a:ext uri="{28A0092B-C50C-407E-A947-70E740481C1C}">
                <a14:useLocalDpi xmlns:a14="http://schemas.microsoft.com/office/drawing/2010/main" val="0"/>
              </a:ext>
            </a:extLst>
          </a:blip>
          <a:srcRect b="14554"/>
          <a:stretch/>
        </p:blipFill>
        <p:spPr>
          <a:xfrm>
            <a:off x="6096000" y="1291545"/>
            <a:ext cx="5289519" cy="2437077"/>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grpSp>
        <p:nvGrpSpPr>
          <p:cNvPr id="7" name="Group 6">
            <a:extLst>
              <a:ext uri="{FF2B5EF4-FFF2-40B4-BE49-F238E27FC236}">
                <a16:creationId xmlns:a16="http://schemas.microsoft.com/office/drawing/2014/main" id="{8F2334F3-6EFB-11BA-9D3B-70FDA13D0FF4}"/>
              </a:ext>
            </a:extLst>
          </p:cNvPr>
          <p:cNvGrpSpPr/>
          <p:nvPr/>
        </p:nvGrpSpPr>
        <p:grpSpPr>
          <a:xfrm>
            <a:off x="523784" y="1822716"/>
            <a:ext cx="4154748" cy="3709690"/>
            <a:chOff x="523784" y="1822716"/>
            <a:chExt cx="4154748" cy="3709690"/>
          </a:xfrm>
        </p:grpSpPr>
        <p:pic>
          <p:nvPicPr>
            <p:cNvPr id="5" name="Picture 4" descr="A pink rabbit stuffed animal wearing sunglasses and holding a drum&#10;&#10;Description automatically generated">
              <a:extLst>
                <a:ext uri="{FF2B5EF4-FFF2-40B4-BE49-F238E27FC236}">
                  <a16:creationId xmlns:a16="http://schemas.microsoft.com/office/drawing/2014/main" id="{67027F20-FA9A-7DEE-3A09-9F176A68DC9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358468" y="2284381"/>
              <a:ext cx="2781300" cy="3248025"/>
            </a:xfrm>
            <a:prstGeom prst="rect">
              <a:avLst/>
            </a:prstGeom>
          </p:spPr>
        </p:pic>
        <p:sp>
          <p:nvSpPr>
            <p:cNvPr id="6" name="TextBox 5">
              <a:extLst>
                <a:ext uri="{FF2B5EF4-FFF2-40B4-BE49-F238E27FC236}">
                  <a16:creationId xmlns:a16="http://schemas.microsoft.com/office/drawing/2014/main" id="{66A7E88D-8B56-0A27-62B2-C2D71E695E35}"/>
                </a:ext>
              </a:extLst>
            </p:cNvPr>
            <p:cNvSpPr txBox="1"/>
            <p:nvPr/>
          </p:nvSpPr>
          <p:spPr>
            <a:xfrm>
              <a:off x="523784" y="1822716"/>
              <a:ext cx="4154748" cy="461665"/>
            </a:xfrm>
            <a:prstGeom prst="rect">
              <a:avLst/>
            </a:prstGeom>
            <a:noFill/>
          </p:spPr>
          <p:txBody>
            <a:bodyPr wrap="square" rtlCol="0">
              <a:spAutoFit/>
            </a:bodyPr>
            <a:lstStyle/>
            <a:p>
              <a:r>
                <a:rPr lang="en-US" sz="2400" dirty="0">
                  <a:solidFill>
                    <a:srgbClr val="690505"/>
                  </a:solidFill>
                </a:rPr>
                <a:t>Clap with dominant thumbs</a:t>
              </a:r>
            </a:p>
          </p:txBody>
        </p:sp>
      </p:grpSp>
    </p:spTree>
    <p:extLst>
      <p:ext uri="{BB962C8B-B14F-4D97-AF65-F5344CB8AC3E}">
        <p14:creationId xmlns:p14="http://schemas.microsoft.com/office/powerpoint/2010/main" val="28397457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1">
            <a:extLst>
              <a:ext uri="{FF2B5EF4-FFF2-40B4-BE49-F238E27FC236}">
                <a16:creationId xmlns:a16="http://schemas.microsoft.com/office/drawing/2014/main" id="{1657AFDF-35A5-604D-5BEB-A43654D30B25}"/>
              </a:ext>
            </a:extLst>
          </p:cNvPr>
          <p:cNvSpPr/>
          <p:nvPr/>
        </p:nvSpPr>
        <p:spPr>
          <a:xfrm>
            <a:off x="1358104" y="304061"/>
            <a:ext cx="9670473" cy="1300018"/>
          </a:xfrm>
          <a:prstGeom prst="round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IN" sz="4800" u="sng" dirty="0">
                <a:solidFill>
                  <a:srgbClr val="FF0000"/>
                </a:solidFill>
                <a:effectLst>
                  <a:outerShdw blurRad="38100" dist="38100" dir="2700000" algn="tl">
                    <a:srgbClr val="000000">
                      <a:alpha val="43137"/>
                    </a:srgbClr>
                  </a:outerShdw>
                </a:effectLst>
                <a:latin typeface="+mn-lt"/>
              </a:rPr>
              <a:t>Career Development &amp; Advancement</a:t>
            </a:r>
            <a:endParaRPr lang="en-IN" dirty="0"/>
          </a:p>
        </p:txBody>
      </p:sp>
      <p:sp>
        <p:nvSpPr>
          <p:cNvPr id="4" name="TextBox 3">
            <a:extLst>
              <a:ext uri="{FF2B5EF4-FFF2-40B4-BE49-F238E27FC236}">
                <a16:creationId xmlns:a16="http://schemas.microsoft.com/office/drawing/2014/main" id="{8E9E350E-119C-D128-E60B-C73E5AB8A914}"/>
              </a:ext>
            </a:extLst>
          </p:cNvPr>
          <p:cNvSpPr txBox="1"/>
          <p:nvPr/>
        </p:nvSpPr>
        <p:spPr>
          <a:xfrm>
            <a:off x="248574" y="1716920"/>
            <a:ext cx="1526959" cy="369332"/>
          </a:xfrm>
          <a:prstGeom prst="rect">
            <a:avLst/>
          </a:prstGeom>
          <a:noFill/>
        </p:spPr>
        <p:txBody>
          <a:bodyPr wrap="square" rtlCol="0">
            <a:spAutoFit/>
          </a:bodyPr>
          <a:lstStyle/>
          <a:p>
            <a:r>
              <a:rPr lang="en-US" dirty="0">
                <a:solidFill>
                  <a:srgbClr val="690505"/>
                </a:solidFill>
              </a:rPr>
              <a:t>Session 4</a:t>
            </a:r>
          </a:p>
        </p:txBody>
      </p:sp>
      <p:pic>
        <p:nvPicPr>
          <p:cNvPr id="5" name="Career Planning Power sector">
            <a:hlinkClick r:id="" action="ppaction://media"/>
            <a:extLst>
              <a:ext uri="{FF2B5EF4-FFF2-40B4-BE49-F238E27FC236}">
                <a16:creationId xmlns:a16="http://schemas.microsoft.com/office/drawing/2014/main" id="{ECE68728-9274-A61B-CE72-CA6E09BD05CE}"/>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2317072" y="1781637"/>
            <a:ext cx="7146524" cy="4019919"/>
          </a:xfrm>
          <a:prstGeom prst="rect">
            <a:avLst/>
          </a:prstGeom>
        </p:spPr>
      </p:pic>
    </p:spTree>
    <p:extLst>
      <p:ext uri="{BB962C8B-B14F-4D97-AF65-F5344CB8AC3E}">
        <p14:creationId xmlns:p14="http://schemas.microsoft.com/office/powerpoint/2010/main" val="27326718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02083"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Content Placeholder 11" descr="2849150018_40911fc384_b"/>
          <p:cNvPicPr>
            <a:picLocks noGrp="1" noChangeAspect="1"/>
          </p:cNvPicPr>
          <p:nvPr>
            <p:ph sz="quarter" idx="4"/>
          </p:nvPr>
        </p:nvPicPr>
        <p:blipFill>
          <a:blip r:embed="rId2"/>
          <a:stretch>
            <a:fillRect/>
          </a:stretch>
        </p:blipFill>
        <p:spPr>
          <a:xfrm>
            <a:off x="6306821" y="1417544"/>
            <a:ext cx="3982802" cy="4423963"/>
          </a:xfrm>
          <a:prstGeom prst="rect">
            <a:avLst/>
          </a:prstGeom>
        </p:spPr>
      </p:pic>
      <p:pic>
        <p:nvPicPr>
          <p:cNvPr id="11" name="Content Placeholder 10" descr="rings"/>
          <p:cNvPicPr>
            <a:picLocks noGrp="1" noChangeAspect="1"/>
          </p:cNvPicPr>
          <p:nvPr>
            <p:ph sz="half" idx="2"/>
          </p:nvPr>
        </p:nvPicPr>
        <p:blipFill>
          <a:blip r:embed="rId3"/>
          <a:stretch>
            <a:fillRect/>
          </a:stretch>
        </p:blipFill>
        <p:spPr>
          <a:xfrm>
            <a:off x="1091953" y="1417040"/>
            <a:ext cx="4243527" cy="4381460"/>
          </a:xfrm>
          <a:prstGeom prst="rect">
            <a:avLst/>
          </a:prstGeom>
        </p:spPr>
      </p:pic>
      <p:sp>
        <p:nvSpPr>
          <p:cNvPr id="2" name="TextBox 1">
            <a:extLst>
              <a:ext uri="{FF2B5EF4-FFF2-40B4-BE49-F238E27FC236}">
                <a16:creationId xmlns:a16="http://schemas.microsoft.com/office/drawing/2014/main" id="{60A41968-3BDF-09A1-88B7-C97A53E52E64}"/>
              </a:ext>
            </a:extLst>
          </p:cNvPr>
          <p:cNvSpPr txBox="1"/>
          <p:nvPr/>
        </p:nvSpPr>
        <p:spPr>
          <a:xfrm>
            <a:off x="2148840" y="475488"/>
            <a:ext cx="7982712" cy="584775"/>
          </a:xfrm>
          <a:prstGeom prst="rect">
            <a:avLst/>
          </a:prstGeom>
          <a:noFill/>
        </p:spPr>
        <p:txBody>
          <a:bodyPr wrap="square" rtlCol="0">
            <a:spAutoFit/>
          </a:bodyPr>
          <a:lstStyle/>
          <a:p>
            <a:pPr algn="ctr"/>
            <a:r>
              <a:rPr lang="en-US" sz="3200" b="1" u="sng" dirty="0">
                <a:solidFill>
                  <a:srgbClr val="690505"/>
                </a:solidFill>
              </a:rPr>
              <a:t>CHANGE YOUR BELIEF SYSTEM!</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a:extLst>
              <a:ext uri="{FF2B5EF4-FFF2-40B4-BE49-F238E27FC236}">
                <a16:creationId xmlns:a16="http://schemas.microsoft.com/office/drawing/2014/main" id="{C19A34E4-0E31-5909-CB5C-C34F4BEE9350}"/>
              </a:ext>
            </a:extLst>
          </p:cNvPr>
          <p:cNvSpPr>
            <a:spLocks noGrp="1" noRot="1" noChangeArrowheads="1"/>
          </p:cNvSpPr>
          <p:nvPr>
            <p:ph type="title"/>
          </p:nvPr>
        </p:nvSpPr>
        <p:spPr>
          <a:xfrm>
            <a:off x="1263072" y="341528"/>
            <a:ext cx="10515600" cy="1325563"/>
          </a:xfrm>
        </p:spPr>
        <p:txBody>
          <a:bodyPr/>
          <a:lstStyle/>
          <a:p>
            <a:pPr eaLnBrk="1" hangingPunct="1">
              <a:defRPr/>
            </a:pPr>
            <a:r>
              <a:rPr lang="en-US" b="1" dirty="0">
                <a:solidFill>
                  <a:srgbClr val="660505"/>
                </a:solidFill>
                <a:latin typeface="+mn-lt"/>
              </a:rPr>
              <a:t>Types of Motivation</a:t>
            </a:r>
          </a:p>
        </p:txBody>
      </p:sp>
      <p:sp>
        <p:nvSpPr>
          <p:cNvPr id="20483" name="Rectangle 3">
            <a:extLst>
              <a:ext uri="{FF2B5EF4-FFF2-40B4-BE49-F238E27FC236}">
                <a16:creationId xmlns:a16="http://schemas.microsoft.com/office/drawing/2014/main" id="{F2FFBA4C-B216-9942-A015-2F6DC9339814}"/>
              </a:ext>
            </a:extLst>
          </p:cNvPr>
          <p:cNvSpPr>
            <a:spLocks noGrp="1" noChangeArrowheads="1"/>
          </p:cNvSpPr>
          <p:nvPr>
            <p:ph type="body" idx="1"/>
          </p:nvPr>
        </p:nvSpPr>
        <p:spPr>
          <a:xfrm>
            <a:off x="801254" y="1502352"/>
            <a:ext cx="10515600" cy="4351338"/>
          </a:xfrm>
        </p:spPr>
        <p:txBody>
          <a:bodyPr/>
          <a:lstStyle/>
          <a:p>
            <a:pPr eaLnBrk="1" hangingPunct="1">
              <a:lnSpc>
                <a:spcPct val="90000"/>
              </a:lnSpc>
              <a:defRPr/>
            </a:pPr>
            <a:r>
              <a:rPr lang="en-US" dirty="0">
                <a:solidFill>
                  <a:srgbClr val="660505"/>
                </a:solidFill>
              </a:rPr>
              <a:t>If you are </a:t>
            </a:r>
            <a:r>
              <a:rPr lang="en-US" b="1" dirty="0">
                <a:solidFill>
                  <a:srgbClr val="FF0000"/>
                </a:solidFill>
              </a:rPr>
              <a:t>INTRINSICALLY</a:t>
            </a:r>
            <a:r>
              <a:rPr lang="en-US" dirty="0">
                <a:solidFill>
                  <a:srgbClr val="660505"/>
                </a:solidFill>
              </a:rPr>
              <a:t> motivated, you undertake an activity for its own sake, for the enjoyment it provides, the learning it permits, or the feelings of accomplishment it evokes.</a:t>
            </a:r>
          </a:p>
          <a:p>
            <a:pPr eaLnBrk="1" hangingPunct="1">
              <a:lnSpc>
                <a:spcPct val="90000"/>
              </a:lnSpc>
              <a:defRPr/>
            </a:pPr>
            <a:r>
              <a:rPr lang="en-US" dirty="0">
                <a:solidFill>
                  <a:srgbClr val="660505"/>
                </a:solidFill>
              </a:rPr>
              <a:t>If you are </a:t>
            </a:r>
            <a:r>
              <a:rPr lang="en-US" b="1" dirty="0">
                <a:solidFill>
                  <a:srgbClr val="FF0000"/>
                </a:solidFill>
              </a:rPr>
              <a:t>EXTRINSICALLY</a:t>
            </a:r>
            <a:r>
              <a:rPr lang="en-US" dirty="0">
                <a:solidFill>
                  <a:srgbClr val="660505"/>
                </a:solidFill>
              </a:rPr>
              <a:t> motivated, you perform in order to obtain some reward or avoid some punishment external to the activity itself, such as grades, stickers, or teacher approval.</a:t>
            </a:r>
          </a:p>
        </p:txBody>
      </p:sp>
      <p:pic>
        <p:nvPicPr>
          <p:cNvPr id="3" name="Picture 2" descr="A picture containing graphical user interface&#10;&#10;Description automatically generated">
            <a:extLst>
              <a:ext uri="{FF2B5EF4-FFF2-40B4-BE49-F238E27FC236}">
                <a16:creationId xmlns:a16="http://schemas.microsoft.com/office/drawing/2014/main" id="{87536C47-2341-E36C-A81C-DBE46E8563D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579635" y="4039991"/>
            <a:ext cx="3070547" cy="2372696"/>
          </a:xfrm>
          <a:prstGeom prst="rect">
            <a:avLst/>
          </a:prstGeom>
        </p:spPr>
      </p:pic>
    </p:spTree>
    <p:extLst>
      <p:ext uri="{BB962C8B-B14F-4D97-AF65-F5344CB8AC3E}">
        <p14:creationId xmlns:p14="http://schemas.microsoft.com/office/powerpoint/2010/main" val="1431088138"/>
      </p:ext>
    </p:extLst>
  </p:cSld>
  <p:clrMapOvr>
    <a:masterClrMapping/>
  </p:clrMapOvr>
  <p:transition spd="med" advTm="15000">
    <p:strips dir="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048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048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483" grpId="0" build="p"/>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IN" altLang="en-US" sz="4000" b="1" u="sng" dirty="0">
                <a:solidFill>
                  <a:srgbClr val="690505"/>
                </a:solidFill>
                <a:latin typeface="+mn-lt"/>
              </a:rPr>
              <a:t>CAREER GROWTH PLANNING </a:t>
            </a:r>
            <a:br>
              <a:rPr lang="en-IN" altLang="en-US" sz="4000" b="1" u="sng" dirty="0">
                <a:solidFill>
                  <a:srgbClr val="690505"/>
                </a:solidFill>
                <a:latin typeface="+mn-lt"/>
              </a:rPr>
            </a:br>
            <a:r>
              <a:rPr lang="en-IN" altLang="en-US" sz="4000" b="1" dirty="0">
                <a:solidFill>
                  <a:srgbClr val="690505"/>
                </a:solidFill>
                <a:latin typeface="+mn-lt"/>
              </a:rPr>
              <a:t>&amp;</a:t>
            </a:r>
            <a:br>
              <a:rPr lang="en-IN" altLang="en-US" sz="4000" b="1" u="sng" dirty="0">
                <a:solidFill>
                  <a:srgbClr val="690505"/>
                </a:solidFill>
                <a:latin typeface="+mn-lt"/>
              </a:rPr>
            </a:br>
            <a:r>
              <a:rPr lang="en-IN" altLang="en-US" sz="4000" b="1" u="sng" dirty="0">
                <a:solidFill>
                  <a:srgbClr val="690505"/>
                </a:solidFill>
                <a:latin typeface="+mn-lt"/>
              </a:rPr>
              <a:t>GOAL SETTING SHEET</a:t>
            </a:r>
          </a:p>
        </p:txBody>
      </p:sp>
      <p:pic>
        <p:nvPicPr>
          <p:cNvPr id="9" name="Content Placeholder 8" descr="activitytime"/>
          <p:cNvPicPr>
            <a:picLocks noGrp="1" noChangeAspect="1"/>
          </p:cNvPicPr>
          <p:nvPr>
            <p:ph sz="half" idx="2"/>
          </p:nvPr>
        </p:nvPicPr>
        <p:blipFill>
          <a:blip r:embed="rId2"/>
          <a:stretch>
            <a:fillRect/>
          </a:stretch>
        </p:blipFill>
        <p:spPr>
          <a:xfrm>
            <a:off x="2081530" y="2216150"/>
            <a:ext cx="8284845" cy="3614420"/>
          </a:xfrm>
          <a:prstGeom prst="rect">
            <a:avLst/>
          </a:prstGeom>
        </p:spPr>
      </p:pic>
    </p:spTree>
    <p:extLst>
      <p:ext uri="{BB962C8B-B14F-4D97-AF65-F5344CB8AC3E}">
        <p14:creationId xmlns:p14="http://schemas.microsoft.com/office/powerpoint/2010/main" val="543319186"/>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59A6721-4F8D-4E39-9BD7-4BAF55CB3FC4}"/>
              </a:ext>
            </a:extLst>
          </p:cNvPr>
          <p:cNvSpPr txBox="1"/>
          <p:nvPr/>
        </p:nvSpPr>
        <p:spPr>
          <a:xfrm>
            <a:off x="2211355" y="205598"/>
            <a:ext cx="6951306" cy="707886"/>
          </a:xfrm>
          <a:prstGeom prst="rect">
            <a:avLst/>
          </a:prstGeom>
          <a:noFill/>
        </p:spPr>
        <p:txBody>
          <a:bodyPr wrap="square" rtlCol="0">
            <a:spAutoFit/>
          </a:bodyPr>
          <a:lstStyle/>
          <a:p>
            <a:r>
              <a:rPr lang="en-US" sz="4000" b="1" u="sng" dirty="0">
                <a:solidFill>
                  <a:srgbClr val="690505"/>
                </a:solidFill>
              </a:rPr>
              <a:t>CREATE YOUR VISION BOARD</a:t>
            </a:r>
          </a:p>
        </p:txBody>
      </p:sp>
      <p:sp>
        <p:nvSpPr>
          <p:cNvPr id="4" name="TextBox 3">
            <a:extLst>
              <a:ext uri="{FF2B5EF4-FFF2-40B4-BE49-F238E27FC236}">
                <a16:creationId xmlns:a16="http://schemas.microsoft.com/office/drawing/2014/main" id="{5500073F-B7BE-80CA-B887-114F3124B620}"/>
              </a:ext>
            </a:extLst>
          </p:cNvPr>
          <p:cNvSpPr txBox="1"/>
          <p:nvPr/>
        </p:nvSpPr>
        <p:spPr>
          <a:xfrm>
            <a:off x="1331651" y="1207363"/>
            <a:ext cx="4447712" cy="954107"/>
          </a:xfrm>
          <a:prstGeom prst="rect">
            <a:avLst/>
          </a:prstGeom>
          <a:noFill/>
        </p:spPr>
        <p:txBody>
          <a:bodyPr wrap="square" rtlCol="0">
            <a:spAutoFit/>
          </a:bodyPr>
          <a:lstStyle/>
          <a:p>
            <a:pPr marL="285750" indent="-285750">
              <a:buFont typeface="Wingdings" panose="05000000000000000000" pitchFamily="2" charset="2"/>
              <a:buChar char="Ø"/>
            </a:pPr>
            <a:r>
              <a:rPr lang="en-US" sz="2800" dirty="0">
                <a:solidFill>
                  <a:srgbClr val="690505"/>
                </a:solidFill>
              </a:rPr>
              <a:t>Have a 3month Goal</a:t>
            </a:r>
          </a:p>
          <a:p>
            <a:pPr marL="285750" indent="-285750">
              <a:buFont typeface="Wingdings" panose="05000000000000000000" pitchFamily="2" charset="2"/>
              <a:buChar char="Ø"/>
            </a:pPr>
            <a:r>
              <a:rPr lang="en-US" sz="2800" dirty="0">
                <a:solidFill>
                  <a:srgbClr val="690505"/>
                </a:solidFill>
              </a:rPr>
              <a:t>Have a 3years Goal</a:t>
            </a:r>
          </a:p>
        </p:txBody>
      </p:sp>
      <p:pic>
        <p:nvPicPr>
          <p:cNvPr id="8" name="Picture 7" descr="A person holding a poster&#10;&#10;Description automatically generated">
            <a:extLst>
              <a:ext uri="{FF2B5EF4-FFF2-40B4-BE49-F238E27FC236}">
                <a16:creationId xmlns:a16="http://schemas.microsoft.com/office/drawing/2014/main" id="{1152CE6B-A01C-FE6A-D338-B9DE13927EE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264755" y="1019175"/>
            <a:ext cx="3447711" cy="2300115"/>
          </a:xfrm>
          <a:prstGeom prst="rect">
            <a:avLst/>
          </a:prstGeom>
        </p:spPr>
      </p:pic>
      <p:pic>
        <p:nvPicPr>
          <p:cNvPr id="10" name="Picture 9" descr="A person writing on a board&#10;&#10;Description automatically generated">
            <a:extLst>
              <a:ext uri="{FF2B5EF4-FFF2-40B4-BE49-F238E27FC236}">
                <a16:creationId xmlns:a16="http://schemas.microsoft.com/office/drawing/2014/main" id="{8D3953B0-DD10-C0E2-B242-FA76E062A58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46760" y="2628519"/>
            <a:ext cx="3619500" cy="2409825"/>
          </a:xfrm>
          <a:prstGeom prst="rect">
            <a:avLst/>
          </a:prstGeom>
        </p:spPr>
      </p:pic>
      <p:pic>
        <p:nvPicPr>
          <p:cNvPr id="12" name="Picture 11" descr="A person looking at pictures on a cork board&#10;&#10;Description automatically generated">
            <a:extLst>
              <a:ext uri="{FF2B5EF4-FFF2-40B4-BE49-F238E27FC236}">
                <a16:creationId xmlns:a16="http://schemas.microsoft.com/office/drawing/2014/main" id="{58D9C8AC-B157-DED5-AA0A-D1CFDB937B9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815676" y="3613169"/>
            <a:ext cx="4008654" cy="2671367"/>
          </a:xfrm>
          <a:prstGeom prst="rect">
            <a:avLst/>
          </a:prstGeom>
        </p:spPr>
      </p:pic>
    </p:spTree>
    <p:extLst>
      <p:ext uri="{BB962C8B-B14F-4D97-AF65-F5344CB8AC3E}">
        <p14:creationId xmlns:p14="http://schemas.microsoft.com/office/powerpoint/2010/main" val="1538456065"/>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6" name="Group 5">
            <a:extLst>
              <a:ext uri="{FF2B5EF4-FFF2-40B4-BE49-F238E27FC236}">
                <a16:creationId xmlns:a16="http://schemas.microsoft.com/office/drawing/2014/main" id="{0F4A3284-BFC4-4BB3-AC98-32E0A8F181A0}"/>
              </a:ext>
            </a:extLst>
          </p:cNvPr>
          <p:cNvGrpSpPr/>
          <p:nvPr/>
        </p:nvGrpSpPr>
        <p:grpSpPr>
          <a:xfrm>
            <a:off x="1129005" y="395673"/>
            <a:ext cx="5402424" cy="2277547"/>
            <a:chOff x="1073021" y="414334"/>
            <a:chExt cx="5402424" cy="2277547"/>
          </a:xfrm>
        </p:grpSpPr>
        <p:sp>
          <p:nvSpPr>
            <p:cNvPr id="4" name="TextBox 3">
              <a:extLst>
                <a:ext uri="{FF2B5EF4-FFF2-40B4-BE49-F238E27FC236}">
                  <a16:creationId xmlns:a16="http://schemas.microsoft.com/office/drawing/2014/main" id="{ADFCCC4D-A576-4322-9A1C-909250BE935C}"/>
                </a:ext>
              </a:extLst>
            </p:cNvPr>
            <p:cNvSpPr txBox="1"/>
            <p:nvPr/>
          </p:nvSpPr>
          <p:spPr>
            <a:xfrm>
              <a:off x="1073021" y="414334"/>
              <a:ext cx="5402424" cy="2277547"/>
            </a:xfrm>
            <a:prstGeom prst="rect">
              <a:avLst/>
            </a:prstGeom>
            <a:noFill/>
          </p:spPr>
          <p:txBody>
            <a:bodyPr wrap="square" rtlCol="0">
              <a:spAutoFit/>
            </a:bodyPr>
            <a:lstStyle/>
            <a:p>
              <a:r>
                <a:rPr lang="en-US" sz="2400" u="sng" dirty="0">
                  <a:solidFill>
                    <a:srgbClr val="690505"/>
                  </a:solidFill>
                </a:rPr>
                <a:t>Showcasing Your Achievements</a:t>
              </a:r>
            </a:p>
            <a:p>
              <a:endParaRPr lang="en-US" sz="2000" dirty="0">
                <a:solidFill>
                  <a:srgbClr val="690505"/>
                </a:solidFill>
              </a:endParaRPr>
            </a:p>
            <a:p>
              <a:pPr marL="342900" indent="-342900">
                <a:buFont typeface="Wingdings" panose="05000000000000000000" pitchFamily="2" charset="2"/>
                <a:buChar char="Ø"/>
              </a:pPr>
              <a:r>
                <a:rPr lang="en-US" sz="2000" dirty="0">
                  <a:solidFill>
                    <a:srgbClr val="690505"/>
                  </a:solidFill>
                </a:rPr>
                <a:t>Highlight your accomplishments and projects</a:t>
              </a:r>
            </a:p>
            <a:p>
              <a:pPr marL="342900" indent="-342900">
                <a:buFont typeface="Wingdings" panose="05000000000000000000" pitchFamily="2" charset="2"/>
                <a:buChar char="Ø"/>
              </a:pPr>
              <a:r>
                <a:rPr lang="en-US" sz="2000" dirty="0">
                  <a:solidFill>
                    <a:srgbClr val="690505"/>
                  </a:solidFill>
                </a:rPr>
                <a:t>Create an impressive resume and portfolio</a:t>
              </a:r>
            </a:p>
            <a:p>
              <a:pPr marL="342900" indent="-342900">
                <a:buFont typeface="Wingdings" panose="05000000000000000000" pitchFamily="2" charset="2"/>
                <a:buChar char="Ø"/>
              </a:pPr>
              <a:r>
                <a:rPr lang="en-US" sz="2000" dirty="0">
                  <a:solidFill>
                    <a:srgbClr val="690505"/>
                  </a:solidFill>
                </a:rPr>
                <a:t>Request recommendations and testimonials</a:t>
              </a:r>
            </a:p>
            <a:p>
              <a:pPr marL="342900" indent="-342900">
                <a:buFont typeface="Wingdings" panose="05000000000000000000" pitchFamily="2" charset="2"/>
                <a:buChar char="Ø"/>
              </a:pPr>
              <a:r>
                <a:rPr lang="en-US" sz="2000" dirty="0">
                  <a:solidFill>
                    <a:srgbClr val="690505"/>
                  </a:solidFill>
                </a:rPr>
                <a:t>Showcase measurable results and impact</a:t>
              </a:r>
            </a:p>
            <a:p>
              <a:endParaRPr lang="en-US" dirty="0"/>
            </a:p>
          </p:txBody>
        </p:sp>
        <p:sp>
          <p:nvSpPr>
            <p:cNvPr id="5" name="Rectangle: Rounded Corners 4">
              <a:extLst>
                <a:ext uri="{FF2B5EF4-FFF2-40B4-BE49-F238E27FC236}">
                  <a16:creationId xmlns:a16="http://schemas.microsoft.com/office/drawing/2014/main" id="{D31B463F-F2E8-4162-9C6C-4E13F5CACCAA}"/>
                </a:ext>
              </a:extLst>
            </p:cNvPr>
            <p:cNvSpPr/>
            <p:nvPr/>
          </p:nvSpPr>
          <p:spPr>
            <a:xfrm>
              <a:off x="1073021" y="414334"/>
              <a:ext cx="5103844" cy="2277547"/>
            </a:xfrm>
            <a:prstGeom prst="roundRect">
              <a:avLst/>
            </a:prstGeom>
            <a:noFill/>
            <a:ln w="19050">
              <a:solidFill>
                <a:srgbClr val="69050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1" name="Group 10">
            <a:extLst>
              <a:ext uri="{FF2B5EF4-FFF2-40B4-BE49-F238E27FC236}">
                <a16:creationId xmlns:a16="http://schemas.microsoft.com/office/drawing/2014/main" id="{5E65F17A-D455-49E9-BE26-2F577448B0E9}"/>
              </a:ext>
            </a:extLst>
          </p:cNvPr>
          <p:cNvGrpSpPr/>
          <p:nvPr/>
        </p:nvGrpSpPr>
        <p:grpSpPr>
          <a:xfrm>
            <a:off x="6096000" y="2673220"/>
            <a:ext cx="6425681" cy="2351821"/>
            <a:chOff x="6096000" y="2673220"/>
            <a:chExt cx="6425681" cy="2351821"/>
          </a:xfrm>
        </p:grpSpPr>
        <p:sp>
          <p:nvSpPr>
            <p:cNvPr id="2" name="TextBox 1">
              <a:extLst>
                <a:ext uri="{FF2B5EF4-FFF2-40B4-BE49-F238E27FC236}">
                  <a16:creationId xmlns:a16="http://schemas.microsoft.com/office/drawing/2014/main" id="{882F2D12-6041-4986-BFDC-A36B08D81A65}"/>
                </a:ext>
              </a:extLst>
            </p:cNvPr>
            <p:cNvSpPr txBox="1"/>
            <p:nvPr/>
          </p:nvSpPr>
          <p:spPr>
            <a:xfrm>
              <a:off x="6176865" y="2747494"/>
              <a:ext cx="6344816" cy="2277547"/>
            </a:xfrm>
            <a:prstGeom prst="rect">
              <a:avLst/>
            </a:prstGeom>
            <a:noFill/>
          </p:spPr>
          <p:txBody>
            <a:bodyPr wrap="square" rtlCol="0">
              <a:spAutoFit/>
            </a:bodyPr>
            <a:lstStyle/>
            <a:p>
              <a:r>
                <a:rPr lang="en-US" sz="2400" u="sng" dirty="0">
                  <a:solidFill>
                    <a:srgbClr val="690505"/>
                  </a:solidFill>
                </a:rPr>
                <a:t>Network and Relationship Building</a:t>
              </a:r>
            </a:p>
            <a:p>
              <a:endParaRPr lang="en-US" sz="2000" dirty="0">
                <a:solidFill>
                  <a:srgbClr val="690505"/>
                </a:solidFill>
              </a:endParaRPr>
            </a:p>
            <a:p>
              <a:pPr marL="342900" indent="-342900">
                <a:buFont typeface="Wingdings" panose="05000000000000000000" pitchFamily="2" charset="2"/>
                <a:buChar char="Ø"/>
              </a:pPr>
              <a:r>
                <a:rPr lang="en-US" sz="2000" dirty="0">
                  <a:solidFill>
                    <a:srgbClr val="690505"/>
                  </a:solidFill>
                </a:rPr>
                <a:t>Attend industry events, conferences, and meetups</a:t>
              </a:r>
            </a:p>
            <a:p>
              <a:pPr marL="342900" indent="-342900">
                <a:buFont typeface="Wingdings" panose="05000000000000000000" pitchFamily="2" charset="2"/>
                <a:buChar char="Ø"/>
              </a:pPr>
              <a:r>
                <a:rPr lang="en-US" sz="2000" dirty="0">
                  <a:solidFill>
                    <a:srgbClr val="690505"/>
                  </a:solidFill>
                </a:rPr>
                <a:t>Connect with professionals in your field</a:t>
              </a:r>
            </a:p>
            <a:p>
              <a:pPr marL="342900" indent="-342900">
                <a:buFont typeface="Wingdings" panose="05000000000000000000" pitchFamily="2" charset="2"/>
                <a:buChar char="Ø"/>
              </a:pPr>
              <a:r>
                <a:rPr lang="en-US" sz="2000" dirty="0">
                  <a:solidFill>
                    <a:srgbClr val="690505"/>
                  </a:solidFill>
                </a:rPr>
                <a:t>Cultivate meaningful relationships</a:t>
              </a:r>
            </a:p>
            <a:p>
              <a:pPr marL="342900" indent="-342900">
                <a:buFont typeface="Wingdings" panose="05000000000000000000" pitchFamily="2" charset="2"/>
                <a:buChar char="Ø"/>
              </a:pPr>
              <a:r>
                <a:rPr lang="en-US" sz="2000" dirty="0">
                  <a:solidFill>
                    <a:srgbClr val="690505"/>
                  </a:solidFill>
                </a:rPr>
                <a:t>Seek mentorship and guidance</a:t>
              </a:r>
            </a:p>
            <a:p>
              <a:endParaRPr lang="en-US" dirty="0"/>
            </a:p>
          </p:txBody>
        </p:sp>
        <p:sp>
          <p:nvSpPr>
            <p:cNvPr id="9" name="Rectangle: Rounded Corners 8">
              <a:extLst>
                <a:ext uri="{FF2B5EF4-FFF2-40B4-BE49-F238E27FC236}">
                  <a16:creationId xmlns:a16="http://schemas.microsoft.com/office/drawing/2014/main" id="{FC5868AE-73CA-4659-BCB7-9F8059B5ACFC}"/>
                </a:ext>
              </a:extLst>
            </p:cNvPr>
            <p:cNvSpPr/>
            <p:nvPr/>
          </p:nvSpPr>
          <p:spPr>
            <a:xfrm>
              <a:off x="6096000" y="2673220"/>
              <a:ext cx="5875176" cy="2095094"/>
            </a:xfrm>
            <a:prstGeom prst="roundRect">
              <a:avLst/>
            </a:prstGeom>
            <a:noFill/>
            <a:ln w="19050">
              <a:solidFill>
                <a:srgbClr val="69050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4" name="Group 13">
            <a:extLst>
              <a:ext uri="{FF2B5EF4-FFF2-40B4-BE49-F238E27FC236}">
                <a16:creationId xmlns:a16="http://schemas.microsoft.com/office/drawing/2014/main" id="{AD149076-3594-4020-B6FF-6CABF47A3B44}"/>
              </a:ext>
            </a:extLst>
          </p:cNvPr>
          <p:cNvGrpSpPr/>
          <p:nvPr/>
        </p:nvGrpSpPr>
        <p:grpSpPr>
          <a:xfrm>
            <a:off x="783772" y="3891811"/>
            <a:ext cx="4954555" cy="2585323"/>
            <a:chOff x="363894" y="3708919"/>
            <a:chExt cx="4954555" cy="2585323"/>
          </a:xfrm>
        </p:grpSpPr>
        <p:sp>
          <p:nvSpPr>
            <p:cNvPr id="3" name="TextBox 2">
              <a:extLst>
                <a:ext uri="{FF2B5EF4-FFF2-40B4-BE49-F238E27FC236}">
                  <a16:creationId xmlns:a16="http://schemas.microsoft.com/office/drawing/2014/main" id="{1BF22E57-5B75-4FB8-A3A0-477B71FC1324}"/>
                </a:ext>
              </a:extLst>
            </p:cNvPr>
            <p:cNvSpPr txBox="1"/>
            <p:nvPr/>
          </p:nvSpPr>
          <p:spPr>
            <a:xfrm>
              <a:off x="503853" y="3708919"/>
              <a:ext cx="4814596" cy="2585323"/>
            </a:xfrm>
            <a:prstGeom prst="rect">
              <a:avLst/>
            </a:prstGeom>
            <a:noFill/>
          </p:spPr>
          <p:txBody>
            <a:bodyPr wrap="square" rtlCol="0">
              <a:spAutoFit/>
            </a:bodyPr>
            <a:lstStyle/>
            <a:p>
              <a:r>
                <a:rPr lang="en-US" sz="2400" u="sng" dirty="0">
                  <a:solidFill>
                    <a:srgbClr val="690505"/>
                  </a:solidFill>
                </a:rPr>
                <a:t>Developing Your Skills and Expertise</a:t>
              </a:r>
            </a:p>
            <a:p>
              <a:endParaRPr lang="en-US" sz="2000" dirty="0">
                <a:solidFill>
                  <a:srgbClr val="690505"/>
                </a:solidFill>
              </a:endParaRPr>
            </a:p>
            <a:p>
              <a:pPr marL="342900" indent="-342900">
                <a:buFont typeface="Wingdings" panose="05000000000000000000" pitchFamily="2" charset="2"/>
                <a:buChar char="Ø"/>
              </a:pPr>
              <a:r>
                <a:rPr lang="en-US" sz="2000" dirty="0">
                  <a:solidFill>
                    <a:srgbClr val="690505"/>
                  </a:solidFill>
                </a:rPr>
                <a:t>Continuous learning and professional development</a:t>
              </a:r>
            </a:p>
            <a:p>
              <a:pPr marL="342900" indent="-342900">
                <a:buFont typeface="Wingdings" panose="05000000000000000000" pitchFamily="2" charset="2"/>
                <a:buChar char="Ø"/>
              </a:pPr>
              <a:r>
                <a:rPr lang="en-US" sz="2000" dirty="0">
                  <a:solidFill>
                    <a:srgbClr val="690505"/>
                  </a:solidFill>
                </a:rPr>
                <a:t>Take relevant courses and certifications</a:t>
              </a:r>
            </a:p>
            <a:p>
              <a:pPr marL="342900" indent="-342900">
                <a:buFont typeface="Wingdings" panose="05000000000000000000" pitchFamily="2" charset="2"/>
                <a:buChar char="Ø"/>
              </a:pPr>
              <a:r>
                <a:rPr lang="en-US" sz="2000" dirty="0">
                  <a:solidFill>
                    <a:srgbClr val="690505"/>
                  </a:solidFill>
                </a:rPr>
                <a:t>Attend workshops and webinars</a:t>
              </a:r>
            </a:p>
            <a:p>
              <a:pPr marL="342900" indent="-342900">
                <a:buFont typeface="Wingdings" panose="05000000000000000000" pitchFamily="2" charset="2"/>
                <a:buChar char="Ø"/>
              </a:pPr>
              <a:r>
                <a:rPr lang="en-US" sz="2000" dirty="0">
                  <a:solidFill>
                    <a:srgbClr val="690505"/>
                  </a:solidFill>
                </a:rPr>
                <a:t>Stay updated with industry trends</a:t>
              </a:r>
            </a:p>
            <a:p>
              <a:endParaRPr lang="en-US" dirty="0"/>
            </a:p>
          </p:txBody>
        </p:sp>
        <p:sp>
          <p:nvSpPr>
            <p:cNvPr id="13" name="Rectangle: Rounded Corners 12">
              <a:extLst>
                <a:ext uri="{FF2B5EF4-FFF2-40B4-BE49-F238E27FC236}">
                  <a16:creationId xmlns:a16="http://schemas.microsoft.com/office/drawing/2014/main" id="{B3BDD5FF-5EF1-4D74-9511-069AAA4B778A}"/>
                </a:ext>
              </a:extLst>
            </p:cNvPr>
            <p:cNvSpPr/>
            <p:nvPr/>
          </p:nvSpPr>
          <p:spPr>
            <a:xfrm>
              <a:off x="363894" y="3708919"/>
              <a:ext cx="4898571" cy="2277547"/>
            </a:xfrm>
            <a:prstGeom prst="roundRect">
              <a:avLst/>
            </a:prstGeom>
            <a:noFill/>
            <a:ln w="19050">
              <a:solidFill>
                <a:srgbClr val="69050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16" name="Picture 15">
            <a:extLst>
              <a:ext uri="{FF2B5EF4-FFF2-40B4-BE49-F238E27FC236}">
                <a16:creationId xmlns:a16="http://schemas.microsoft.com/office/drawing/2014/main" id="{A78D8C83-B27E-4F6F-A40C-59B2A352E8EA}"/>
              </a:ext>
            </a:extLst>
          </p:cNvPr>
          <p:cNvPicPr>
            <a:picLocks noChangeAspect="1"/>
          </p:cNvPicPr>
          <p:nvPr/>
        </p:nvPicPr>
        <p:blipFill rotWithShape="1">
          <a:blip r:embed="rId2">
            <a:extLst>
              <a:ext uri="{28A0092B-C50C-407E-A947-70E740481C1C}">
                <a14:useLocalDpi xmlns:a14="http://schemas.microsoft.com/office/drawing/2010/main" val="0"/>
              </a:ext>
            </a:extLst>
          </a:blip>
          <a:srcRect l="16121" t="22719" r="19499" b="18542"/>
          <a:stretch/>
        </p:blipFill>
        <p:spPr>
          <a:xfrm rot="955743">
            <a:off x="7389845" y="783771"/>
            <a:ext cx="2071396" cy="989046"/>
          </a:xfrm>
          <a:prstGeom prst="rect">
            <a:avLst/>
          </a:prstGeom>
          <a:ln w="190500" cap="sq">
            <a:solidFill>
              <a:srgbClr val="C8C6BD"/>
            </a:solidFill>
            <a:prstDash val="solid"/>
            <a:miter lim="800000"/>
          </a:ln>
          <a:effectLst>
            <a:outerShdw blurRad="254000" algn="bl" rotWithShape="0">
              <a:srgbClr val="000000">
                <a:alpha val="43000"/>
              </a:srgbClr>
            </a:outerShdw>
          </a:effectLst>
          <a:scene3d>
            <a:camera prst="perspectiveFront" fov="5400000"/>
            <a:lightRig rig="threePt" dir="t">
              <a:rot lat="0" lon="0" rev="2100000"/>
            </a:lightRig>
          </a:scene3d>
          <a:sp3d extrusionH="25400">
            <a:bevelT w="304800" h="152400" prst="hardEdge"/>
            <a:extrusionClr>
              <a:srgbClr val="000000"/>
            </a:extrusionClr>
          </a:sp3d>
        </p:spPr>
      </p:pic>
      <p:pic>
        <p:nvPicPr>
          <p:cNvPr id="18" name="Picture 17">
            <a:extLst>
              <a:ext uri="{FF2B5EF4-FFF2-40B4-BE49-F238E27FC236}">
                <a16:creationId xmlns:a16="http://schemas.microsoft.com/office/drawing/2014/main" id="{836C3060-6E8D-40CD-A737-8B6309D85B5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61763" y="2814151"/>
            <a:ext cx="1546547" cy="980890"/>
          </a:xfrm>
          <a:prstGeom prst="ellipse">
            <a:avLst/>
          </a:prstGeom>
          <a:ln w="63500" cap="rnd">
            <a:solidFill>
              <a:srgbClr val="690505"/>
            </a:solidFill>
          </a:ln>
          <a:effectLst>
            <a:glow rad="228600">
              <a:schemeClr val="accent2">
                <a:satMod val="175000"/>
                <a:alpha val="40000"/>
              </a:schemeClr>
            </a:glow>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pic>
        <p:nvPicPr>
          <p:cNvPr id="20" name="Picture 19">
            <a:extLst>
              <a:ext uri="{FF2B5EF4-FFF2-40B4-BE49-F238E27FC236}">
                <a16:creationId xmlns:a16="http://schemas.microsoft.com/office/drawing/2014/main" id="{3FA78B8E-358C-4861-89BD-CAAC4D5BEED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453676" y="4950433"/>
            <a:ext cx="1729272" cy="1310873"/>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38076510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0"/>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216CB86-67C4-2F30-AC42-A1E287148D25}"/>
              </a:ext>
            </a:extLst>
          </p:cNvPr>
          <p:cNvSpPr txBox="1"/>
          <p:nvPr/>
        </p:nvSpPr>
        <p:spPr>
          <a:xfrm>
            <a:off x="1526959" y="2175029"/>
            <a:ext cx="8655728" cy="646331"/>
          </a:xfrm>
          <a:prstGeom prst="rect">
            <a:avLst/>
          </a:prstGeom>
          <a:noFill/>
        </p:spPr>
        <p:txBody>
          <a:bodyPr wrap="square" rtlCol="0">
            <a:spAutoFit/>
          </a:bodyPr>
          <a:lstStyle/>
          <a:p>
            <a:r>
              <a:rPr lang="en-US" sz="3600" b="1" dirty="0">
                <a:solidFill>
                  <a:srgbClr val="690505"/>
                </a:solidFill>
              </a:rPr>
              <a:t>Continue to Day 2…</a:t>
            </a:r>
          </a:p>
        </p:txBody>
      </p:sp>
    </p:spTree>
    <p:extLst>
      <p:ext uri="{BB962C8B-B14F-4D97-AF65-F5344CB8AC3E}">
        <p14:creationId xmlns:p14="http://schemas.microsoft.com/office/powerpoint/2010/main" val="240479295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19062</TotalTime>
  <Words>1218</Words>
  <Application>Microsoft Office PowerPoint</Application>
  <PresentationFormat>Widescreen</PresentationFormat>
  <Paragraphs>206</Paragraphs>
  <Slides>45</Slides>
  <Notes>1</Notes>
  <HiddenSlides>0</HiddenSlides>
  <MMClips>5</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45</vt:i4>
      </vt:variant>
    </vt:vector>
  </HeadingPairs>
  <TitlesOfParts>
    <vt:vector size="52" baseType="lpstr">
      <vt:lpstr>Arial</vt:lpstr>
      <vt:lpstr>Calibri</vt:lpstr>
      <vt:lpstr>Calibri Light</vt:lpstr>
      <vt:lpstr>DM Sans Bold</vt:lpstr>
      <vt:lpstr>Open Sans Bold</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Let's Check our SELF IMAGE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FOLLOW THE LEADER</vt:lpstr>
      <vt:lpstr>PowerPoint Presentation</vt:lpstr>
      <vt:lpstr>TEST FOR COMMUNICATION SKILLS</vt:lpstr>
      <vt:lpstr>LEADING CONVERSATIONS</vt:lpstr>
      <vt:lpstr>PowerPoint Presentation</vt:lpstr>
      <vt:lpstr>TEAM BUILDING</vt:lpstr>
      <vt:lpstr>PowerPoint Presentation</vt:lpstr>
      <vt:lpstr>PowerPoint Presentation</vt:lpstr>
      <vt:lpstr>PowerPoint Presentation</vt:lpstr>
      <vt:lpstr>Types of Motivation</vt:lpstr>
      <vt:lpstr>CAREER GROWTH PLANNING  &amp; GOAL SETTING SHEET</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Sreeveni V</dc:creator>
  <cp:lastModifiedBy>Sreeveni V</cp:lastModifiedBy>
  <cp:revision>156</cp:revision>
  <dcterms:created xsi:type="dcterms:W3CDTF">2022-05-28T19:15:01Z</dcterms:created>
  <dcterms:modified xsi:type="dcterms:W3CDTF">2023-07-31T12:44:35Z</dcterms:modified>
</cp:coreProperties>
</file>