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8" name="Shape 13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9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Body Level One…"/>
          <p:cNvSpPr txBox="1"/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5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10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Bowl of salad with fried rice, boiled eggs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14" name="Bowl with salmon cakes, salad and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15" name="Bowl of pappardelle pasta with parsley butter, roasted hazelnuts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1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bowl of salad with fried rice, boiled eggs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wl with salmon cakes, salad and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32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3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0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51" name="Bowl of pappardelle pasta with parsley butter, roasted hazelnuts and shaved parmesan cheese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52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9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78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9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Agenda Topics</a:t>
            </a:r>
          </a:p>
        </p:txBody>
      </p:sp>
      <p:sp>
        <p:nvSpPr>
          <p:cNvPr id="8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 Placeholder 6"/>
          <p:cNvSpPr txBox="1"/>
          <p:nvPr>
            <p:ph type="body" sz="quarter" idx="1"/>
          </p:nvPr>
        </p:nvSpPr>
        <p:spPr>
          <a:xfrm>
            <a:off x="15925305" y="7223191"/>
            <a:ext cx="7252196" cy="636980"/>
          </a:xfrm>
          <a:prstGeom prst="rect">
            <a:avLst/>
          </a:prstGeom>
        </p:spPr>
        <p:txBody>
          <a:bodyPr/>
          <a:lstStyle>
            <a:lvl1pPr>
              <a:defRPr sz="3300"/>
            </a:lvl1pPr>
          </a:lstStyle>
          <a:p>
            <a:pPr/>
            <a:r>
              <a:t>- Deshmukh Anand Rao (Rtd. GM)</a:t>
            </a:r>
          </a:p>
        </p:txBody>
      </p:sp>
      <p:sp>
        <p:nvSpPr>
          <p:cNvPr id="141" name="Title 4"/>
          <p:cNvSpPr txBox="1"/>
          <p:nvPr>
            <p:ph type="title"/>
          </p:nvPr>
        </p:nvSpPr>
        <p:spPr>
          <a:xfrm>
            <a:off x="1206495" y="2574991"/>
            <a:ext cx="21971006" cy="4648202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Circuit Breakers and Measuring Transformers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40" grpId="2"/>
      <p:bldP build="whole" bldLvl="1" animBg="1" rev="0" advAuto="0" spid="14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ircuit Break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pc="-200" sz="6300"/>
            </a:pPr>
            <a:r>
              <a:t>Circuit Breaker</a:t>
            </a:r>
            <a:r>
              <a:t> Maintenance</a:t>
            </a:r>
          </a:p>
        </p:txBody>
      </p:sp>
      <p:sp>
        <p:nvSpPr>
          <p:cNvPr id="174" name="Precautions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pPr/>
            <a:r>
              <a:t>Precautions</a:t>
            </a:r>
          </a:p>
        </p:txBody>
      </p:sp>
      <p:sp>
        <p:nvSpPr>
          <p:cNvPr id="175" name="Always work on deenergised conditions…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Always work on deenergized conditions</a:t>
            </a:r>
          </a:p>
          <a:p>
            <a:pPr/>
            <a:r>
              <a:t>Ensure spring is discharged</a:t>
            </a:r>
          </a:p>
          <a:p>
            <a:pPr/>
            <a:r>
              <a:t>Only skilled persons should be allowed to work</a:t>
            </a:r>
          </a:p>
          <a:p>
            <a:pPr/>
            <a:r>
              <a:t>Instruction manual</a:t>
            </a:r>
          </a:p>
          <a:p>
            <a:pPr/>
            <a:r>
              <a:t>Ensure all safety norms are fulfilled</a:t>
            </a:r>
          </a:p>
          <a:p>
            <a:pPr/>
            <a:r>
              <a:t>Ensure no mechanical or electrical interlocks are bypassed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  <p:bldP build="whole" bldLvl="1" animBg="1" rev="0" advAuto="0" spid="173" grpId="2"/>
      <p:bldP build="whole" bldLvl="1" animBg="1" rev="0" advAuto="0" spid="175" grpId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ircuit Break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 sz="6300"/>
            </a:lvl1pPr>
          </a:lstStyle>
          <a:p>
            <a:pPr/>
            <a:r>
              <a:t>Circuit Breaker Maintenance</a:t>
            </a:r>
          </a:p>
        </p:txBody>
      </p:sp>
      <p:sp>
        <p:nvSpPr>
          <p:cNvPr id="178" name="Control circuit - Important Safety Features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Control </a:t>
            </a:r>
            <a:r>
              <a:rPr sz="5400"/>
              <a:t>circuit</a:t>
            </a:r>
            <a:r>
              <a:t> - Important Safety Features</a:t>
            </a:r>
          </a:p>
        </p:txBody>
      </p:sp>
      <p:sp>
        <p:nvSpPr>
          <p:cNvPr id="179" name="Trip circuit supervision…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Trip circuit supervision</a:t>
            </a:r>
          </a:p>
          <a:p>
            <a:pPr/>
            <a:r>
              <a:t>Anti pumping</a:t>
            </a:r>
          </a:p>
          <a:p>
            <a:pPr/>
            <a:r>
              <a:t>Mechanical and electrical interlocks</a:t>
            </a:r>
          </a:p>
          <a:p>
            <a:pPr/>
            <a:r>
              <a:t>Closing From local (Operation</a:t>
            </a:r>
            <a:r>
              <a:t> Risks)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1" dur="500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4" dur="5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Class="entr" nodeType="with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  <p:bldP build="p" bldLvl="5" animBg="1" rev="0" advAuto="0" spid="179" grpId="3"/>
      <p:bldP build="p" bldLvl="1" animBg="1" rev="0" advAuto="0" spid="178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Instrument transform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Instrument transformers</a:t>
            </a:r>
          </a:p>
        </p:txBody>
      </p:sp>
      <p:sp>
        <p:nvSpPr>
          <p:cNvPr id="182" name="Current transformer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Current transformer</a:t>
            </a:r>
          </a:p>
        </p:txBody>
      </p:sp>
      <p:sp>
        <p:nvSpPr>
          <p:cNvPr id="183" name="Principle function is to produce a proportional current at low level in secondary winding which is suitable for operation of low range measuring and protective device like meters and relays…"/>
          <p:cNvSpPr txBox="1"/>
          <p:nvPr>
            <p:ph type="body" idx="21"/>
          </p:nvPr>
        </p:nvSpPr>
        <p:spPr>
          <a:xfrm>
            <a:off x="1206500" y="3656084"/>
            <a:ext cx="21971000" cy="82560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489874" indent="-489874" algn="just" defTabSz="1959448">
              <a:lnSpc>
                <a:spcPct val="81000"/>
              </a:lnSpc>
              <a:spcBef>
                <a:spcPts val="3500"/>
              </a:spcBef>
              <a:defRPr sz="3528"/>
            </a:pPr>
            <a:r>
              <a:t>Principle function is to produce a proportional current at low level in secondary winding which is suitable for operation of low range measuring and protective device like meters and relays</a:t>
            </a:r>
          </a:p>
          <a:p>
            <a:pPr marL="489874" indent="-489874" algn="just" defTabSz="1959448">
              <a:lnSpc>
                <a:spcPct val="81000"/>
              </a:lnSpc>
              <a:spcBef>
                <a:spcPts val="3500"/>
              </a:spcBef>
              <a:defRPr sz="3528"/>
            </a:pPr>
            <a:r>
              <a:t>It is a step-up transformer</a:t>
            </a:r>
          </a:p>
          <a:p>
            <a:pPr marL="489874" indent="-489874" algn="just" defTabSz="1959448">
              <a:lnSpc>
                <a:spcPct val="81000"/>
              </a:lnSpc>
              <a:spcBef>
                <a:spcPts val="3500"/>
              </a:spcBef>
              <a:defRPr sz="3528"/>
            </a:pPr>
            <a:r>
              <a:rPr b="1"/>
              <a:t>Important Specifications to be considered</a:t>
            </a:r>
            <a:r>
              <a:t>:</a:t>
            </a:r>
          </a:p>
          <a:p>
            <a:pPr lvl="1" marL="673576" indent="-183702" algn="just" defTabSz="1959448">
              <a:lnSpc>
                <a:spcPct val="81000"/>
              </a:lnSpc>
              <a:spcBef>
                <a:spcPts val="3500"/>
              </a:spcBef>
              <a:buSzPct val="100000"/>
              <a:buAutoNum type="arabicParenR" startAt="1"/>
              <a:defRPr sz="3528"/>
            </a:pPr>
            <a:r>
              <a:t> Rated Secondary Current</a:t>
            </a:r>
          </a:p>
          <a:p>
            <a:pPr lvl="1" marL="673576" indent="-183702" algn="just" defTabSz="1959448">
              <a:lnSpc>
                <a:spcPct val="81000"/>
              </a:lnSpc>
              <a:spcBef>
                <a:spcPts val="3500"/>
              </a:spcBef>
              <a:buSzPct val="100000"/>
              <a:buAutoNum type="arabicParenR" startAt="1"/>
              <a:defRPr sz="3528"/>
            </a:pPr>
            <a:r>
              <a:t> Rated extended current rating</a:t>
            </a:r>
          </a:p>
          <a:p>
            <a:pPr lvl="1" marL="673576" indent="-183702" algn="just" defTabSz="1959448">
              <a:lnSpc>
                <a:spcPct val="81000"/>
              </a:lnSpc>
              <a:spcBef>
                <a:spcPts val="3500"/>
              </a:spcBef>
              <a:buSzPct val="100000"/>
              <a:buAutoNum type="arabicParenR" startAt="1"/>
              <a:defRPr sz="3528"/>
            </a:pPr>
            <a:r>
              <a:t> Accuracy class</a:t>
            </a:r>
          </a:p>
          <a:p>
            <a:pPr lvl="1" marL="673576" indent="-183702" algn="just" defTabSz="1959448">
              <a:lnSpc>
                <a:spcPct val="81000"/>
              </a:lnSpc>
              <a:spcBef>
                <a:spcPts val="3500"/>
              </a:spcBef>
              <a:buSzPct val="100000"/>
              <a:buAutoNum type="arabicParenR" startAt="1"/>
              <a:defRPr sz="3528"/>
            </a:pPr>
            <a:r>
              <a:t> Accuracy limit factor (ALF)</a:t>
            </a:r>
          </a:p>
          <a:p>
            <a:pPr lvl="1" marL="673576" indent="-183702" algn="just" defTabSz="1959448">
              <a:lnSpc>
                <a:spcPct val="81000"/>
              </a:lnSpc>
              <a:spcBef>
                <a:spcPts val="3500"/>
              </a:spcBef>
              <a:buSzPct val="100000"/>
              <a:buAutoNum type="arabicParenR" startAt="1"/>
              <a:defRPr sz="3528"/>
            </a:pPr>
            <a:r>
              <a:t> Instrument safety factor (ISF)</a:t>
            </a:r>
          </a:p>
          <a:p>
            <a:pPr lvl="1" marL="673576" indent="-183702" algn="just" defTabSz="1959448">
              <a:lnSpc>
                <a:spcPct val="81000"/>
              </a:lnSpc>
              <a:spcBef>
                <a:spcPts val="3500"/>
              </a:spcBef>
              <a:buSzPct val="100000"/>
              <a:buAutoNum type="arabicParenR" startAt="1"/>
              <a:defRPr sz="3528"/>
            </a:pPr>
            <a:r>
              <a:t>Knee point voltage.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1" dur="500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4" dur="50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250"/>
                                        <p:tgtEl>
                                          <p:spTgt spid="1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Class="entr" nodeType="withEffect" presetSubtype="0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1" dur="25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250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9" dur="250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3" dur="250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250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750"/>
                            </p:stCondLst>
                            <p:childTnLst>
                              <p:par>
                                <p:cTn id="39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1" dur="250"/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5" dur="250"/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250"/>
                            </p:stCondLst>
                            <p:childTnLst>
                              <p:par>
                                <p:cTn id="47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9" dur="250"/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3" dur="250"/>
                                        <p:tgtEl>
                                          <p:spTgt spid="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82" grpId="2"/>
      <p:bldP build="p" bldLvl="5" animBg="1" rev="0" advAuto="0" spid="183" grpId="3"/>
      <p:bldP build="whole" bldLvl="1" animBg="1" rev="0" advAuto="0" spid="18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rrent transformer"/>
          <p:cNvSpPr txBox="1"/>
          <p:nvPr>
            <p:ph type="body" sz="quarter" idx="1"/>
          </p:nvPr>
        </p:nvSpPr>
        <p:spPr>
          <a:xfrm>
            <a:off x="1206500" y="713696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Current transformer</a:t>
            </a:r>
          </a:p>
        </p:txBody>
      </p:sp>
      <p:sp>
        <p:nvSpPr>
          <p:cNvPr id="186" name="Rated Secondary Current:…"/>
          <p:cNvSpPr txBox="1"/>
          <p:nvPr>
            <p:ph type="body" idx="21"/>
          </p:nvPr>
        </p:nvSpPr>
        <p:spPr>
          <a:xfrm>
            <a:off x="1206500" y="1832661"/>
            <a:ext cx="21971000" cy="108798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217170" indent="-217170" algn="just" defTabSz="2316421">
              <a:spcBef>
                <a:spcPts val="4200"/>
              </a:spcBef>
              <a:buSzPct val="100000"/>
              <a:buAutoNum type="arabicParenR" startAt="1"/>
              <a:defRPr sz="4500"/>
            </a:pPr>
            <a:r>
              <a:t> Rated Secondary Current: </a:t>
            </a:r>
          </a:p>
          <a:p>
            <a:pPr lvl="1" marL="1158238" indent="-579119" algn="just" defTabSz="2316421">
              <a:spcBef>
                <a:spcPts val="4200"/>
              </a:spcBef>
              <a:defRPr sz="4500"/>
            </a:pPr>
            <a:r>
              <a:t>Generally rated secondary currents are 1 Amp or 5 Amps. 1 Amp is preferred to reduce I2R losses which is additional burden on CT core</a:t>
            </a:r>
          </a:p>
          <a:p>
            <a:pPr marL="217170" indent="-217170" algn="just" defTabSz="2316421">
              <a:spcBef>
                <a:spcPts val="4200"/>
              </a:spcBef>
              <a:buSzPct val="100000"/>
              <a:buAutoNum type="arabicParenR" startAt="1"/>
              <a:defRPr sz="4500"/>
            </a:pPr>
            <a:r>
              <a:t> Rated extended current rating</a:t>
            </a:r>
          </a:p>
          <a:p>
            <a:pPr lvl="1" marL="1158238" indent="-579119" algn="just" defTabSz="2316421">
              <a:spcBef>
                <a:spcPts val="4200"/>
              </a:spcBef>
              <a:defRPr sz="4500"/>
            </a:pPr>
            <a:r>
              <a:t>Temperature rise shall not increase under extended abnormal conditions. As per IEC-61869-2 120% / 150% / 200% </a:t>
            </a:r>
          </a:p>
          <a:p>
            <a:pPr marL="217170" indent="-217170" algn="just" defTabSz="2316421">
              <a:spcBef>
                <a:spcPts val="4200"/>
              </a:spcBef>
              <a:buSzPct val="100000"/>
              <a:buAutoNum type="arabicParenR" startAt="1"/>
              <a:defRPr sz="4500"/>
            </a:pPr>
            <a:r>
              <a:t> Accuracy class</a:t>
            </a:r>
          </a:p>
          <a:p>
            <a:pPr lvl="1" marL="1689100" indent="-844550" algn="just" defTabSz="2316421">
              <a:spcBef>
                <a:spcPts val="4200"/>
              </a:spcBef>
              <a:buSzPct val="100000"/>
              <a:buAutoNum type="arabicPeriod" startAt="1"/>
              <a:defRPr sz="4500"/>
            </a:pPr>
            <a:r>
              <a:t>Metering - 0.2 or 0.5 (Less class means more accurate) - Used for revenue/tariff purpose</a:t>
            </a:r>
          </a:p>
          <a:p>
            <a:pPr lvl="1" marL="1689100" indent="-844550" algn="just" defTabSz="2316421">
              <a:spcBef>
                <a:spcPts val="4200"/>
              </a:spcBef>
              <a:buSzPct val="100000"/>
              <a:buAutoNum type="arabicPeriod" startAt="1"/>
              <a:defRPr sz="4500"/>
            </a:pPr>
            <a:r>
              <a:t>Protection - 5P / 10P</a:t>
            </a:r>
          </a:p>
          <a:p>
            <a:pPr lvl="1" marL="1689100" indent="-844550" algn="just" defTabSz="2316421">
              <a:spcBef>
                <a:spcPts val="4200"/>
              </a:spcBef>
              <a:buSzPct val="100000"/>
              <a:buAutoNum type="arabicPeriod" startAt="1"/>
              <a:defRPr sz="4500"/>
            </a:pPr>
            <a:r>
              <a:t>Generally, 2 cores for metering and 5 cores for protections are preferred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6" dur="250"/>
                                        <p:tgtEl>
                                          <p:spTgt spid="1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9" dur="25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3" dur="250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250"/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250"/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250"/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9" dur="250"/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3" dur="250"/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250"/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6" grpId="2"/>
      <p:bldP build="p" bldLvl="1" animBg="1" rev="0" advAuto="0" spid="18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Accuracy limit factor (ALF)…"/>
          <p:cNvSpPr txBox="1"/>
          <p:nvPr>
            <p:ph type="body" idx="1"/>
          </p:nvPr>
        </p:nvSpPr>
        <p:spPr>
          <a:xfrm>
            <a:off x="1206500" y="1855436"/>
            <a:ext cx="21971000" cy="10649081"/>
          </a:xfrm>
          <a:prstGeom prst="rect">
            <a:avLst/>
          </a:prstGeom>
        </p:spPr>
        <p:txBody>
          <a:bodyPr lIns="50800" tIns="50800" rIns="50800" bIns="50800"/>
          <a:lstStyle/>
          <a:p>
            <a:pPr marL="166878" indent="-166878" algn="just" defTabSz="1779987">
              <a:lnSpc>
                <a:spcPct val="81000"/>
              </a:lnSpc>
              <a:spcBef>
                <a:spcPts val="3200"/>
              </a:spcBef>
              <a:buSzPct val="100000"/>
              <a:buAutoNum type="arabicParenR" startAt="4"/>
              <a:defRPr b="0" sz="3500"/>
            </a:pPr>
            <a:r>
              <a:t> Accuracy limit factor (ALF)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When system is subjected to fault currents, CT should not saturate. Eg: 5P</a:t>
            </a:r>
            <a:r>
              <a:t>10</a:t>
            </a:r>
            <a:r>
              <a:t> - </a:t>
            </a:r>
            <a:r>
              <a:t>10</a:t>
            </a:r>
            <a:r>
              <a:t>X (Rated Current) /10P</a:t>
            </a:r>
            <a:r>
              <a:t>30</a:t>
            </a:r>
            <a:r>
              <a:t> - </a:t>
            </a:r>
            <a:r>
              <a:t>30</a:t>
            </a:r>
            <a:r>
              <a:t>X (Rated Current)</a:t>
            </a:r>
          </a:p>
          <a:p>
            <a:pPr marL="166878" indent="-166878" algn="just" defTabSz="1779987">
              <a:lnSpc>
                <a:spcPct val="81000"/>
              </a:lnSpc>
              <a:spcBef>
                <a:spcPts val="3200"/>
              </a:spcBef>
              <a:buSzPct val="100000"/>
              <a:buAutoNum type="arabicParenR" startAt="4"/>
              <a:defRPr b="0" sz="3500"/>
            </a:pPr>
            <a:r>
              <a:t> Instrument safety factor (ISF)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When system is subjected to fault currents, CT should saturate as meters are not meant for high currents. </a:t>
            </a:r>
          </a:p>
          <a:p>
            <a:pPr lvl="3" marL="0" indent="1001267" algn="just" defTabSz="1779987">
              <a:lnSpc>
                <a:spcPct val="81000"/>
              </a:lnSpc>
              <a:spcBef>
                <a:spcPts val="3200"/>
              </a:spcBef>
              <a:buSzTx/>
              <a:buNone/>
              <a:defRPr b="0" sz="3500"/>
            </a:pPr>
            <a:r>
              <a:t>Eg: ISF&lt;5, means saturation should take place at 5 X (Rated Current)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Saturation will help to protect the meters</a:t>
            </a:r>
          </a:p>
          <a:p>
            <a:pPr marL="445008" indent="-445008" algn="just" defTabSz="1779987">
              <a:lnSpc>
                <a:spcPct val="81000"/>
              </a:lnSpc>
              <a:spcBef>
                <a:spcPts val="3200"/>
              </a:spcBef>
              <a:buSzPct val="123000"/>
              <a:buChar char="•"/>
              <a:defRPr b="0" sz="3500"/>
            </a:pPr>
            <a:r>
              <a:t>5P20 15VA can be read as: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5 —&gt; Composite error allowed (Is - Ip) X (Kn) (where Kn —&gt; Ip/Is)</a:t>
            </a:r>
            <a:r>
              <a:t>/ simply +/- 5%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P —&gt; Protection core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20 —&gt; Accuracy limit factor (20 X (Rated Current) CT will not saturate)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15VA —&gt; Burden on CT</a:t>
            </a:r>
          </a:p>
          <a:p>
            <a:pPr lvl="1" marL="890016" indent="-445008" algn="just" defTabSz="1779987">
              <a:lnSpc>
                <a:spcPct val="81000"/>
              </a:lnSpc>
              <a:spcBef>
                <a:spcPts val="3200"/>
              </a:spcBef>
              <a:defRPr b="0" sz="3500"/>
            </a:pPr>
            <a:r>
              <a:t>Knee point Voltage-is for 10% voltage rise will result in 50% current increase.</a:t>
            </a:r>
          </a:p>
        </p:txBody>
      </p:sp>
      <p:sp>
        <p:nvSpPr>
          <p:cNvPr id="189" name="Current transformer"/>
          <p:cNvSpPr txBox="1"/>
          <p:nvPr/>
        </p:nvSpPr>
        <p:spPr>
          <a:xfrm>
            <a:off x="1206500" y="713697"/>
            <a:ext cx="21971000" cy="934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Current transformer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2" dur="250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5" dur="250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9" dur="250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3" dur="250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7" dur="250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1" dur="250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5" dur="250"/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9" dur="250"/>
                                        <p:tgtEl>
                                          <p:spTgt spid="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43" dur="250"/>
                                        <p:tgtEl>
                                          <p:spTgt spid="1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47" dur="250"/>
                                        <p:tgtEl>
                                          <p:spTgt spid="1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51" dur="250"/>
                                        <p:tgtEl>
                                          <p:spTgt spid="1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55" dur="250"/>
                                        <p:tgtEl>
                                          <p:spTgt spid="1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50"/>
                            </p:stCondLst>
                            <p:childTnLst>
                              <p:par>
                                <p:cTn id="57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59" dur="250"/>
                                        <p:tgtEl>
                                          <p:spTgt spid="1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8" grpId="2"/>
      <p:bldP build="whole" bldLvl="1" animBg="1" rev="0" advAuto="0" spid="18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Importance of CT Secondary short-circuiting (CT Secondary Open):…"/>
          <p:cNvSpPr txBox="1"/>
          <p:nvPr>
            <p:ph type="body" idx="1"/>
          </p:nvPr>
        </p:nvSpPr>
        <p:spPr>
          <a:xfrm>
            <a:off x="1206500" y="1855436"/>
            <a:ext cx="21971000" cy="10649081"/>
          </a:xfrm>
          <a:prstGeom prst="rect">
            <a:avLst/>
          </a:prstGeom>
        </p:spPr>
        <p:txBody>
          <a:bodyPr lIns="50800" tIns="50800" rIns="50800" bIns="50800"/>
          <a:lstStyle/>
          <a:p>
            <a:pPr algn="just" defTabSz="2438337">
              <a:lnSpc>
                <a:spcPct val="90000"/>
              </a:lnSpc>
              <a:spcBef>
                <a:spcPts val="4500"/>
              </a:spcBef>
              <a:defRPr sz="4800"/>
            </a:pPr>
            <a:r>
              <a:t>Importance of CT Secondary short-circuiting (CT Secondary Open):</a:t>
            </a:r>
          </a:p>
          <a:p>
            <a:pPr marL="609600" indent="-609600" algn="just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Secondary current is zero while the primary current remains same.</a:t>
            </a:r>
          </a:p>
          <a:p>
            <a:pPr marL="609600" indent="-609600" algn="just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No opposing flux in secondary</a:t>
            </a:r>
          </a:p>
          <a:p>
            <a:pPr marL="609600" indent="-609600" algn="just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Net flux due to primary current which is very large will lead to saturation</a:t>
            </a:r>
          </a:p>
          <a:p>
            <a:pPr marL="609600" indent="-609600" algn="just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Large flux produces high-voltage which is dangerous to human and instrumentation</a:t>
            </a:r>
          </a:p>
        </p:txBody>
      </p:sp>
      <p:sp>
        <p:nvSpPr>
          <p:cNvPr id="192" name="Current transformer"/>
          <p:cNvSpPr txBox="1"/>
          <p:nvPr/>
        </p:nvSpPr>
        <p:spPr>
          <a:xfrm>
            <a:off x="1206500" y="713697"/>
            <a:ext cx="21971000" cy="934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Current transformer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1" dur="250"/>
                                        <p:tgtEl>
                                          <p:spTgt spid="1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4" dur="25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8" dur="250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2" dur="250"/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6" dur="250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0" dur="250"/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1" grpId="2"/>
      <p:bldP build="whole" bldLvl="1" animBg="1" rev="0" advAuto="0" spid="19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Voltage transformer"/>
          <p:cNvSpPr txBox="1"/>
          <p:nvPr>
            <p:ph type="body" sz="quarter" idx="1"/>
          </p:nvPr>
        </p:nvSpPr>
        <p:spPr>
          <a:xfrm>
            <a:off x="1396074" y="1814207"/>
            <a:ext cx="21971001" cy="934780"/>
          </a:xfrm>
          <a:prstGeom prst="rect">
            <a:avLst/>
          </a:prstGeom>
        </p:spPr>
        <p:txBody>
          <a:bodyPr/>
          <a:lstStyle/>
          <a:p>
            <a:pPr/>
            <a:r>
              <a:t>Difference Between CVT and PT</a:t>
            </a:r>
          </a:p>
        </p:txBody>
      </p:sp>
      <p:graphicFrame>
        <p:nvGraphicFramePr>
          <p:cNvPr id="195" name="Table 1"/>
          <p:cNvGraphicFramePr/>
          <p:nvPr/>
        </p:nvGraphicFramePr>
        <p:xfrm>
          <a:off x="2777288" y="2791482"/>
          <a:ext cx="18842124" cy="10247064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1774240"/>
                <a:gridCol w="9275718"/>
                <a:gridCol w="7779464"/>
              </a:tblGrid>
              <a:tr h="1063969">
                <a:tc>
                  <a:txBody>
                    <a:bodyPr/>
                    <a:lstStyle/>
                    <a:p>
                      <a:pPr indent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600">
                          <a:solidFill>
                            <a:srgbClr val="5E5E5E"/>
                          </a:solidFill>
                        </a:rPr>
                        <a:t>S.No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600">
                          <a:solidFill>
                            <a:srgbClr val="5E5E5E"/>
                          </a:solidFill>
                        </a:rPr>
                        <a:t>CVT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600">
                          <a:solidFill>
                            <a:srgbClr val="5E5E5E"/>
                          </a:solidFill>
                        </a:rPr>
                        <a:t>PT</a:t>
                      </a:r>
                    </a:p>
                  </a:txBody>
                  <a:tcPr marL="0" marR="0" marT="0" marB="0" anchor="ctr" anchorCtr="0" horzOverflow="overflow"/>
                </a:tc>
              </a:tr>
              <a:tr h="1834078"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1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It consists of both Voltage Capacitance divided and step down transformer.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It is low rated step down transformer with required no.of cores</a:t>
                      </a:r>
                    </a:p>
                  </a:txBody>
                  <a:tcPr marL="0" marR="0" marT="0" marB="0" anchor="ctr" anchorCtr="0" horzOverflow="overflow"/>
                </a:tc>
              </a:tr>
              <a:tr h="1834078"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2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Low insulation is required because of the presence of capacitences.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High insulation required as it is subjected to direct line voltage</a:t>
                      </a:r>
                    </a:p>
                  </a:txBody>
                  <a:tcPr marL="0" marR="0" marT="0" marB="0" anchor="ctr" anchorCtr="0" horzOverflow="overflow"/>
                </a:tc>
              </a:tr>
              <a:tr h="1834078"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3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Cheaper because of less insulation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Costlier because of high insulation</a:t>
                      </a:r>
                    </a:p>
                  </a:txBody>
                  <a:tcPr marL="0" marR="0" marT="0" marB="0" anchor="ctr" anchorCtr="0" horzOverflow="overflow"/>
                </a:tc>
              </a:tr>
              <a:tr h="1834078"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4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Used in carrier communication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Con’t be used</a:t>
                      </a:r>
                    </a:p>
                  </a:txBody>
                  <a:tcPr marL="0" marR="0" marT="0" marB="0" anchor="ctr" anchorCtr="0" horzOverflow="overflow"/>
                </a:tc>
              </a:tr>
              <a:tr h="1834078"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5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Used for high voltages (&gt;66KV)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indent="457200"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5E5E5E"/>
                          </a:solidFill>
                        </a:rPr>
                        <a:t>Used in low voltages(&lt;66KV)</a:t>
                      </a:r>
                    </a:p>
                  </a:txBody>
                  <a:tcPr marL="0" marR="0" marT="0" marB="0" anchor="ctr" anchorCtr="0" horzOverflow="overflow"/>
                </a:tc>
              </a:tr>
            </a:tbl>
          </a:graphicData>
        </a:graphic>
      </p:graphicFrame>
      <p:sp>
        <p:nvSpPr>
          <p:cNvPr id="196" name="Instrument transformers"/>
          <p:cNvSpPr txBox="1"/>
          <p:nvPr>
            <p:ph type="title"/>
          </p:nvPr>
        </p:nvSpPr>
        <p:spPr>
          <a:xfrm>
            <a:off x="1206500" y="60537"/>
            <a:ext cx="21971000" cy="1433164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Instrument transformers(CVT and PTs)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6" grpId="2"/>
      <p:bldP build="p" bldLvl="1" animBg="1" rev="0" advAuto="0" spid="19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Instrument transform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Instrument transformers</a:t>
            </a:r>
          </a:p>
        </p:txBody>
      </p:sp>
      <p:sp>
        <p:nvSpPr>
          <p:cNvPr id="199" name="Voltage transformer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Voltage transformer</a:t>
            </a:r>
          </a:p>
        </p:txBody>
      </p:sp>
      <p:sp>
        <p:nvSpPr>
          <p:cNvPr id="200" name="CVT (Capacitive Voltage Transformer):…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algn="just">
              <a:buSzTx/>
              <a:buNone/>
              <a:defRPr b="1"/>
            </a:pPr>
            <a:r>
              <a:t>CVT (Capacitive Voltage Transformer):</a:t>
            </a:r>
          </a:p>
          <a:p>
            <a:pPr algn="just"/>
            <a:r>
              <a:t>It can be considered as step-down transformer with capacitance divider</a:t>
            </a:r>
          </a:p>
          <a:p>
            <a:pPr algn="just"/>
            <a:r>
              <a:t>Due to high capacitances it works as high pass filter(Inversely proportional to frequency) This will also facilitate for power line carrier communication</a:t>
            </a:r>
          </a:p>
          <a:p>
            <a:pPr algn="just"/>
            <a:r>
              <a:t>Capacitances 4400 PF / 6600 PF / 8800 PF are kept in series</a:t>
            </a:r>
          </a:p>
          <a:p>
            <a:pPr algn="just"/>
            <a:r>
              <a:t>Equivalent capacitance = (C1 X C2) / (C1 + C2)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1" dur="250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Class="entr" nodeType="withEffect" presetSubtype="0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4" dur="25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8" dur="250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250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6" dur="250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250"/>
                                        <p:tgtEl>
                                          <p:spTgt spid="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99" grpId="2"/>
      <p:bldP build="p" bldLvl="5" animBg="1" rev="0" advAuto="0" spid="200" grpId="3"/>
      <p:bldP build="whole" bldLvl="1" animBg="1" rev="0" advAuto="0" spid="19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Voltage transformer"/>
          <p:cNvSpPr txBox="1"/>
          <p:nvPr>
            <p:ph type="body" sz="quarter" idx="1"/>
          </p:nvPr>
        </p:nvSpPr>
        <p:spPr>
          <a:xfrm>
            <a:off x="1016925" y="643096"/>
            <a:ext cx="21971001" cy="934780"/>
          </a:xfrm>
          <a:prstGeom prst="rect">
            <a:avLst/>
          </a:prstGeom>
        </p:spPr>
        <p:txBody>
          <a:bodyPr/>
          <a:lstStyle/>
          <a:p>
            <a:pPr/>
            <a:r>
              <a:t>Voltage transformer</a:t>
            </a:r>
          </a:p>
        </p:txBody>
      </p:sp>
      <p:sp>
        <p:nvSpPr>
          <p:cNvPr id="203" name="Voltage Factor:…"/>
          <p:cNvSpPr txBox="1"/>
          <p:nvPr>
            <p:ph type="body" idx="21"/>
          </p:nvPr>
        </p:nvSpPr>
        <p:spPr>
          <a:xfrm>
            <a:off x="1206499" y="1738364"/>
            <a:ext cx="22475890" cy="1112233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algn="just" defTabSz="1609303">
              <a:spcBef>
                <a:spcPts val="2900"/>
              </a:spcBef>
              <a:buSzTx/>
              <a:buNone/>
              <a:defRPr b="1" sz="3600"/>
            </a:pPr>
            <a:r>
              <a:t>Voltage Factor: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Single-phase equipment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During imbalance VT will have different voltages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1.2 continuous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1.5 for 30 seconds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Accuracy Class:</a:t>
            </a:r>
          </a:p>
          <a:p>
            <a:pPr lvl="1" marL="804672" indent="-402336" algn="just" defTabSz="1609303">
              <a:spcBef>
                <a:spcPts val="2900"/>
              </a:spcBef>
              <a:defRPr sz="3600"/>
            </a:pPr>
            <a:r>
              <a:t>Metering core - 0.2 / 0.5</a:t>
            </a:r>
          </a:p>
          <a:p>
            <a:pPr lvl="1" marL="804672" indent="-402336" algn="just" defTabSz="1609303">
              <a:spcBef>
                <a:spcPts val="2900"/>
              </a:spcBef>
              <a:defRPr sz="3600"/>
            </a:pPr>
            <a:r>
              <a:t>Protection core - 5P / 6P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Thermal burden:</a:t>
            </a:r>
          </a:p>
          <a:p>
            <a:pPr lvl="1" marL="804672" indent="-402336" algn="just" defTabSz="1609303">
              <a:spcBef>
                <a:spcPts val="2900"/>
              </a:spcBef>
              <a:defRPr sz="3600"/>
            </a:pPr>
            <a:r>
              <a:t>It is taken considering all windings put together</a:t>
            </a:r>
          </a:p>
          <a:p>
            <a:pPr marL="402336" indent="-402336" algn="just" defTabSz="1609303">
              <a:spcBef>
                <a:spcPts val="2900"/>
              </a:spcBef>
              <a:defRPr sz="3600"/>
            </a:pPr>
            <a:r>
              <a:t>Simultaneous burden:</a:t>
            </a:r>
          </a:p>
          <a:p>
            <a:pPr lvl="1" marL="804672" indent="-402336" algn="just" defTabSz="1609303">
              <a:spcBef>
                <a:spcPts val="2900"/>
              </a:spcBef>
              <a:defRPr sz="3600"/>
            </a:pPr>
            <a:r>
              <a:t>Burden on all windings if not increasing more than the burden mentioned on name plate the accuracy is not disturbed.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500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0" dur="5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4" dur="250"/>
                                        <p:tgtEl>
                                          <p:spTgt spid="2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7" dur="25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1" dur="250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5" dur="250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9" dur="250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3" dur="250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7" dur="250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1" dur="250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250"/>
                            </p:stCondLst>
                            <p:childTnLst>
                              <p:par>
                                <p:cTn id="43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5" dur="250"/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9" dur="250"/>
                                        <p:tgtEl>
                                          <p:spTgt spid="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750"/>
                            </p:stCondLst>
                            <p:childTnLst>
                              <p:par>
                                <p:cTn id="51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3" dur="250"/>
                                        <p:tgtEl>
                                          <p:spTgt spid="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7" dur="250"/>
                                        <p:tgtEl>
                                          <p:spTgt spid="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250"/>
                            </p:stCondLst>
                            <p:childTnLst>
                              <p:par>
                                <p:cTn id="5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61" dur="250"/>
                                        <p:tgtEl>
                                          <p:spTgt spid="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3" grpId="2"/>
      <p:bldP build="p" bldLvl="1" animBg="1" rev="0" advAuto="0" spid="20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 Placeholder 4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pc="-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0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ubst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Substation</a:t>
            </a:r>
          </a:p>
        </p:txBody>
      </p:sp>
      <p:sp>
        <p:nvSpPr>
          <p:cNvPr id="144" name="Types of substations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Types of substations</a:t>
            </a:r>
          </a:p>
        </p:txBody>
      </p:sp>
      <p:sp>
        <p:nvSpPr>
          <p:cNvPr id="145" name="Outdoor…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Outdoor </a:t>
            </a:r>
          </a:p>
          <a:p>
            <a:pPr/>
            <a:r>
              <a:t>Indoor</a:t>
            </a:r>
          </a:p>
          <a:p>
            <a:pPr lvl="1"/>
            <a:r>
              <a:t>Air Insulated</a:t>
            </a:r>
          </a:p>
          <a:p>
            <a:pPr lvl="1"/>
            <a:r>
              <a:t>Gas Insulated</a:t>
            </a:r>
          </a:p>
          <a:p>
            <a:pPr lvl="1"/>
            <a:r>
              <a:t>Hybrid</a:t>
            </a:r>
          </a:p>
          <a:p>
            <a:pPr lvl="1"/>
            <a:r>
              <a:t>Circuit breakers are most important and critical equipment in any sub station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500"/>
                                        <p:tgtEl>
                                          <p:spTgt spid="1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8" dur="250"/>
                                        <p:tgtEl>
                                          <p:spTgt spid="1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Class="entr" nodeType="with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1" dur="25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5" dur="25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9" dur="250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3" dur="250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7" dur="250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50"/>
                            </p:stCondLst>
                            <p:childTnLst>
                              <p:par>
                                <p:cTn id="39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41" dur="250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3" grpId="1"/>
      <p:bldP build="p" bldLvl="5" animBg="1" rev="0" advAuto="0" spid="145" grpId="3"/>
      <p:bldP build="p" bldLvl="1" animBg="1" rev="0" advAuto="0" spid="144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ircuit Breaker"/>
          <p:cNvSpPr txBox="1"/>
          <p:nvPr>
            <p:ph type="title"/>
          </p:nvPr>
        </p:nvSpPr>
        <p:spPr>
          <a:xfrm>
            <a:off x="1201338" y="600205"/>
            <a:ext cx="21971006" cy="1237908"/>
          </a:xfrm>
          <a:prstGeom prst="rect">
            <a:avLst/>
          </a:prstGeom>
        </p:spPr>
        <p:txBody>
          <a:bodyPr/>
          <a:lstStyle>
            <a:lvl1pPr defTabSz="1560536">
              <a:defRPr spc="-200"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Circuit Breaker</a:t>
            </a:r>
          </a:p>
        </p:txBody>
      </p:sp>
      <p:sp>
        <p:nvSpPr>
          <p:cNvPr id="148" name="Presentation Subtitle"/>
          <p:cNvSpPr txBox="1"/>
          <p:nvPr>
            <p:ph type="body" idx="1"/>
          </p:nvPr>
        </p:nvSpPr>
        <p:spPr>
          <a:xfrm>
            <a:off x="1201339" y="2379286"/>
            <a:ext cx="21971002" cy="10021752"/>
          </a:xfrm>
          <a:prstGeom prst="rect">
            <a:avLst/>
          </a:prstGeom>
        </p:spPr>
        <p:txBody>
          <a:bodyPr lIns="50800" tIns="50800" rIns="50800" bIns="50800"/>
          <a:lstStyle/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Plays most critical role in electrical system</a:t>
            </a:r>
          </a:p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Capable of making, carrying and breaking currents under normal conditions</a:t>
            </a:r>
          </a:p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Also capable of making, carrying for a specifies time and breaking currents under abnormal conditions</a:t>
            </a:r>
          </a:p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It consists of control circuit, operating mechanism and Interrupter</a:t>
            </a:r>
          </a:p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Protective relays work like human brain and receives inputs from instrument transformer(sense organs) and other operator’s requirement and finally gives commands to closing and tripping coils</a:t>
            </a:r>
          </a:p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During separation of contacts high currents medium around contacts gets ionized forming an arc</a:t>
            </a:r>
          </a:p>
          <a:p>
            <a:pPr marL="685800" indent="-685800">
              <a:lnSpc>
                <a:spcPct val="90000"/>
              </a:lnSpc>
              <a:buSzPct val="100000"/>
              <a:buFont typeface="Arial"/>
              <a:buChar char="•"/>
              <a:defRPr b="0" sz="5000">
                <a:latin typeface="Arial"/>
                <a:ea typeface="Arial"/>
                <a:cs typeface="Arial"/>
                <a:sym typeface="Arial"/>
              </a:defRPr>
            </a:pPr>
            <a:r>
              <a:t>Arc depends on potential difference, ionized particle, operating time and quenching medium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2" dur="250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5" dur="25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9" dur="250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3" dur="250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7" dur="250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1" dur="250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5" dur="250"/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9" dur="250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8" grpId="2"/>
      <p:bldP build="whole" bldLvl="1" animBg="1" rev="0" advAuto="0" spid="14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ircuit Break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Circuit Breaker</a:t>
            </a:r>
          </a:p>
        </p:txBody>
      </p:sp>
      <p:sp>
        <p:nvSpPr>
          <p:cNvPr id="151" name="Types of circuit breakers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Types of circuit breakers</a:t>
            </a:r>
          </a:p>
        </p:txBody>
      </p:sp>
      <p:sp>
        <p:nvSpPr>
          <p:cNvPr id="152" name="Air circuit breaker…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591311" indent="-591311" defTabSz="2365187">
              <a:spcBef>
                <a:spcPts val="4300"/>
              </a:spcBef>
              <a:defRPr sz="4600"/>
            </a:pPr>
            <a:r>
              <a:t>Air circuit breaker</a:t>
            </a:r>
          </a:p>
          <a:p>
            <a:pPr marL="591311" indent="-591311" defTabSz="2365187">
              <a:spcBef>
                <a:spcPts val="4300"/>
              </a:spcBef>
              <a:defRPr sz="4600"/>
            </a:pPr>
            <a:r>
              <a:t>Air blast circuit breaker (High pressure H2, N2 or CO2 is used for quenching arc)</a:t>
            </a:r>
          </a:p>
          <a:p>
            <a:pPr marL="591311" indent="-591311" defTabSz="2365187">
              <a:spcBef>
                <a:spcPts val="4300"/>
              </a:spcBef>
              <a:defRPr sz="4600"/>
            </a:pPr>
            <a:r>
              <a:t>Oil Circuit breaker</a:t>
            </a:r>
          </a:p>
          <a:p>
            <a:pPr lvl="1" marL="1182623" indent="-591311" defTabSz="2365187">
              <a:spcBef>
                <a:spcPts val="4300"/>
              </a:spcBef>
              <a:defRPr sz="4600"/>
            </a:pPr>
            <a:r>
              <a:t>Bulk oil circuit breaker</a:t>
            </a:r>
          </a:p>
          <a:p>
            <a:pPr lvl="1" marL="1182623" indent="-591311" defTabSz="2365187">
              <a:spcBef>
                <a:spcPts val="4300"/>
              </a:spcBef>
              <a:defRPr sz="4600"/>
            </a:pPr>
            <a:r>
              <a:t>Minimum oil circuit breaker</a:t>
            </a:r>
          </a:p>
          <a:p>
            <a:pPr marL="591311" indent="-591311" defTabSz="2365187">
              <a:spcBef>
                <a:spcPts val="4300"/>
              </a:spcBef>
              <a:defRPr sz="4600"/>
            </a:pPr>
            <a:r>
              <a:t>VCB</a:t>
            </a:r>
          </a:p>
          <a:p>
            <a:pPr marL="591311" indent="-591311" defTabSz="2365187">
              <a:spcBef>
                <a:spcPts val="4300"/>
              </a:spcBef>
              <a:defRPr sz="4600"/>
            </a:pPr>
            <a:r>
              <a:t>SF6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1" dur="500"/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4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Class="entr" nodeType="with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51" grpId="2"/>
      <p:bldP build="whole" bldLvl="1" animBg="1" rev="0" advAuto="0" spid="150" grpId="1"/>
      <p:bldP build="p" bldLvl="5" animBg="1" rev="0" advAuto="0" spid="152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ircuit Breaker"/>
          <p:cNvSpPr txBox="1"/>
          <p:nvPr>
            <p:ph type="title"/>
          </p:nvPr>
        </p:nvSpPr>
        <p:spPr>
          <a:xfrm>
            <a:off x="1206500" y="1206500"/>
            <a:ext cx="21971000" cy="1433164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Circuit Breaker</a:t>
            </a:r>
          </a:p>
        </p:txBody>
      </p:sp>
      <p:sp>
        <p:nvSpPr>
          <p:cNvPr id="155" name="Specifications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Specifications</a:t>
            </a:r>
          </a:p>
        </p:txBody>
      </p:sp>
      <p:sp>
        <p:nvSpPr>
          <p:cNvPr id="156" name="Voltage rating…"/>
          <p:cNvSpPr txBox="1"/>
          <p:nvPr>
            <p:ph type="body" idx="21"/>
          </p:nvPr>
        </p:nvSpPr>
        <p:spPr>
          <a:xfrm>
            <a:off x="1206500" y="4248503"/>
            <a:ext cx="9208491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402091" indent="-402091" defTabSz="1608327">
              <a:spcBef>
                <a:spcPts val="2900"/>
              </a:spcBef>
              <a:defRPr sz="3492"/>
            </a:pPr>
            <a:r>
              <a:t>Voltage rating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Current rating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Short time current rating (3 sec) (KA) rms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Rated 1 min power frequency voltage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Rated peak withstand current (KAp)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Rated making current (KAp)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Breaking current - (KArms)</a:t>
            </a:r>
          </a:p>
          <a:p>
            <a:pPr marL="402091" indent="-402091" defTabSz="1608327">
              <a:spcBef>
                <a:spcPts val="2900"/>
              </a:spcBef>
              <a:defRPr sz="3492"/>
            </a:pPr>
            <a:r>
              <a:t>Operating mechanisms</a:t>
            </a:r>
          </a:p>
          <a:p>
            <a:pPr lvl="1" marL="804183" indent="-402091" defTabSz="1608327">
              <a:spcBef>
                <a:spcPts val="2900"/>
              </a:spcBef>
              <a:defRPr sz="3492"/>
            </a:pPr>
            <a:r>
              <a:t>Motorised spring operation</a:t>
            </a:r>
          </a:p>
          <a:p>
            <a:pPr lvl="1" marL="804183" indent="-402091" defTabSz="1608327">
              <a:spcBef>
                <a:spcPts val="2900"/>
              </a:spcBef>
              <a:defRPr sz="3492"/>
            </a:pPr>
            <a:r>
              <a:t>Manual spring charging</a:t>
            </a:r>
          </a:p>
        </p:txBody>
      </p:sp>
      <p:sp>
        <p:nvSpPr>
          <p:cNvPr id="157" name="Closing and tripping coil (DC)…"/>
          <p:cNvSpPr txBox="1"/>
          <p:nvPr/>
        </p:nvSpPr>
        <p:spPr>
          <a:xfrm>
            <a:off x="11878571" y="4248503"/>
            <a:ext cx="9208494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marL="402091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Closing and tripping coil (DC)</a:t>
            </a:r>
          </a:p>
          <a:p>
            <a:pPr marL="402091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Manual provision for closing and tripping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Local Indications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Close Indication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Trip Indication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Spring charge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Test position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Service position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Racked out position</a:t>
            </a:r>
          </a:p>
          <a:p>
            <a:pPr lvl="1" marL="804183" indent="-402091" algn="l" defTabSz="1608327">
              <a:lnSpc>
                <a:spcPct val="90000"/>
              </a:lnSpc>
              <a:spcBef>
                <a:spcPts val="2900"/>
              </a:spcBef>
              <a:buSzPct val="123000"/>
              <a:buChar char="•"/>
              <a:defRPr sz="3492">
                <a:solidFill>
                  <a:srgbClr val="000000"/>
                </a:solidFill>
              </a:defRPr>
            </a:pPr>
            <a:r>
              <a:t>Counter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Subtype="32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Class="entr" nodeType="afterEffect" presetSubtype="32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3"/>
      <p:bldP build="whole" bldLvl="1" animBg="1" rev="0" advAuto="0" spid="155" grpId="2"/>
      <p:bldP build="whole" bldLvl="1" animBg="1" rev="0" advAuto="0" spid="154" grpId="1"/>
      <p:bldP build="whole" bldLvl="1" animBg="1" rev="0" advAuto="0" spid="157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le 1"/>
          <p:cNvSpPr txBox="1"/>
          <p:nvPr>
            <p:ph type="title"/>
          </p:nvPr>
        </p:nvSpPr>
        <p:spPr>
          <a:xfrm>
            <a:off x="1017555" y="426357"/>
            <a:ext cx="21971001" cy="861268"/>
          </a:xfrm>
          <a:prstGeom prst="rect">
            <a:avLst/>
          </a:prstGeom>
        </p:spPr>
        <p:txBody>
          <a:bodyPr/>
          <a:lstStyle>
            <a:lvl1pPr defTabSz="2292037">
              <a:defRPr spc="-188" sz="5076"/>
            </a:lvl1pPr>
          </a:lstStyle>
          <a:p>
            <a:pPr/>
            <a:r>
              <a:t>Circuit Breaker</a:t>
            </a:r>
          </a:p>
        </p:txBody>
      </p:sp>
      <p:graphicFrame>
        <p:nvGraphicFramePr>
          <p:cNvPr id="160" name="Table 5"/>
          <p:cNvGraphicFramePr/>
          <p:nvPr/>
        </p:nvGraphicFramePr>
        <p:xfrm>
          <a:off x="1017555" y="1679510"/>
          <a:ext cx="22348891" cy="1161013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370158"/>
                <a:gridCol w="8485283"/>
                <a:gridCol w="8493449"/>
              </a:tblGrid>
              <a:tr h="919531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54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Type</a:t>
                      </a:r>
                    </a:p>
                  </a:txBody>
                  <a:tcPr marL="45720" marR="45720" marT="45720" marB="45720" anchor="ctr" anchorCtr="0" horzOverflow="overflow"/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54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Advantages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54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Disadvantages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2967132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60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Oil CB</a:t>
                      </a:r>
                    </a:p>
                  </a:txBody>
                  <a:tcPr marL="45720" marR="45720" marT="45720" marB="45720" anchor="ctr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Good dielectric strength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Low Cost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Takes more cycles for arc quenching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Highly inflammable, risk of fire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High maintenance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266664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60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Vacuum CB</a:t>
                      </a:r>
                    </a:p>
                  </a:txBody>
                  <a:tcPr marL="45720" marR="45720" marT="45720" marB="45720" anchor="ctr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Very low arc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Low fire hazard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Low maintenance cost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Simple mechanism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High initial cost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239019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60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SF6</a:t>
                      </a:r>
                    </a:p>
                  </a:txBody>
                  <a:tcPr marL="45720" marR="45720" marT="45720" marB="45720" anchor="ctr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Very short arching time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Can interrupt very high currents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Less fire risk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Slightly costly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266664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60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Air Blast CB</a:t>
                      </a:r>
                    </a:p>
                  </a:txBody>
                  <a:tcPr marL="45720" marR="45720" marT="45720" marB="45720" anchor="ctr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High Speed Operation than OCB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Less Maint. than OCB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Ability to withstand frequent operation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Little moisture content prolongs arcing time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4200">
                          <a:solidFill>
                            <a:srgbClr val="2F2F2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Pressure to be monitored closely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0" grpId="2"/>
      <p:bldP build="whole" bldLvl="1" animBg="1" rev="0" advAuto="0" spid="15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ircuit Break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Circuit Breakers</a:t>
            </a:r>
          </a:p>
        </p:txBody>
      </p:sp>
      <p:sp>
        <p:nvSpPr>
          <p:cNvPr id="163" name="Comparison between VCB and SF6-CB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Comparison between VCB and SF6-CB</a:t>
            </a:r>
          </a:p>
        </p:txBody>
      </p:sp>
      <p:graphicFrame>
        <p:nvGraphicFramePr>
          <p:cNvPr id="164" name="Table 1"/>
          <p:cNvGraphicFramePr/>
          <p:nvPr/>
        </p:nvGraphicFramePr>
        <p:xfrm>
          <a:off x="1298556" y="3629623"/>
          <a:ext cx="21971002" cy="949376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7323667"/>
                <a:gridCol w="7323667"/>
                <a:gridCol w="7323667"/>
              </a:tblGrid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1" sz="32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VCB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SF6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Voltage Range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Upto 33 KV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11-800 KV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Pressure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10.2 - 10.6 Torr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1500 - 1875 Torr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Arc Quenching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Low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Slightly 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Suitability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Indoor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Indoor / Outdoor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Maintenance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Rare Maintenance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Periodical Maintenance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Installation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Easy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Difficult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Cost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Low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Slightly 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05486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3200"/>
                        <a:t>Application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Medium voltages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/>
                        <a:t>All voltages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500"/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5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63" grpId="2"/>
      <p:bldP build="whole" bldLvl="1" animBg="1" rev="0" advAuto="0" spid="164" grpId="3"/>
      <p:bldP build="whole" bldLvl="1" animBg="1" rev="0" advAuto="0" spid="16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ircuit Breaker"/>
          <p:cNvSpPr txBox="1"/>
          <p:nvPr>
            <p:ph type="title"/>
          </p:nvPr>
        </p:nvSpPr>
        <p:spPr>
          <a:xfrm>
            <a:off x="1206500" y="1825949"/>
            <a:ext cx="21971000" cy="1433164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Circuit Breaker</a:t>
            </a:r>
          </a:p>
        </p:txBody>
      </p:sp>
      <p:sp>
        <p:nvSpPr>
          <p:cNvPr id="167" name="Recovery Voltage. :- The RMS voltage that appears across the CB contacts after final Arc interruption( when breaker opens)…"/>
          <p:cNvSpPr txBox="1"/>
          <p:nvPr>
            <p:ph type="body" idx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/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Recovery Voltage. :- The RMS voltage that appears across the CB contacts after final Arc interruption( when breaker opens)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 Re-striking Voltage :- Voltage at instant of Arc extinction.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Arc Voltage:- During arcing period, when the current flow is maintained in the form of arc.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Class="entr" nodeType="with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7" grpId="2"/>
      <p:bldP build="whole" bldLvl="1" animBg="1" rev="0" advAuto="0" spid="16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ircuit Break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 sz="6300"/>
            </a:lvl1pPr>
          </a:lstStyle>
          <a:p>
            <a:pPr/>
            <a:r>
              <a:t>Circuit Breaker Maintenance</a:t>
            </a:r>
          </a:p>
        </p:txBody>
      </p:sp>
      <p:sp>
        <p:nvSpPr>
          <p:cNvPr id="170" name="Precautions"/>
          <p:cNvSpPr txBox="1"/>
          <p:nvPr>
            <p:ph type="body" sz="quarter" idx="1"/>
          </p:nvPr>
        </p:nvSpPr>
        <p:spPr>
          <a:xfrm>
            <a:off x="1206500" y="2372961"/>
            <a:ext cx="21971000" cy="934780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pPr/>
            <a:r>
              <a:t>Tests</a:t>
            </a:r>
          </a:p>
        </p:txBody>
      </p:sp>
      <p:sp>
        <p:nvSpPr>
          <p:cNvPr id="171" name="Always work on deenergised conditions…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Minimum pickup test to check lowest voltage required for coils pickup</a:t>
            </a:r>
          </a:p>
          <a:p>
            <a:pPr/>
            <a:r>
              <a:t>Contact resistance Test- Micro Ohm meter</a:t>
            </a:r>
          </a:p>
          <a:p>
            <a:pPr/>
            <a:r>
              <a:t>Breaker Timings to check the making and breaking times</a:t>
            </a:r>
          </a:p>
          <a:p>
            <a:pPr/>
            <a:r>
              <a:t>Dynamic contact Resistance Measurement(DRM) to check the resistance while contacts are operating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0" grpId="1"/>
      <p:bldP build="whole" bldLvl="1" animBg="1" rev="0" advAuto="0" spid="169" grpId="2"/>
      <p:bldP build="whole" bldLvl="1" animBg="1" rev="0" advAuto="0" spid="171" grpId="3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