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tableStyles+xml" PartName="/ppt/tableStyles1.xml"/>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y="6858000" cx="12192000"/>
  <p:notesSz cx="6858000" cy="9144000"/>
  <p:defaultTextStyle>
    <a:defPPr lvl="0">
      <a:defRPr lang="en-US"/>
    </a:defPPr>
    <a:lvl1pPr defTabSz="914400" eaLnBrk="1" hangingPunct="1" latinLnBrk="0" lvl="0" marL="0" rtl="0" algn="l">
      <a:defRPr kern="1200" sz="1800">
        <a:solidFill>
          <a:schemeClr val="tx1"/>
        </a:solidFill>
        <a:latin typeface="+mn-lt"/>
        <a:ea typeface="+mn-ea"/>
        <a:cs typeface="+mn-cs"/>
      </a:defRPr>
    </a:lvl1pPr>
    <a:lvl2pPr defTabSz="914400" eaLnBrk="1" hangingPunct="1" latinLnBrk="0" lvl="1" marL="457200" rtl="0" algn="l">
      <a:defRPr kern="1200" sz="1800">
        <a:solidFill>
          <a:schemeClr val="tx1"/>
        </a:solidFill>
        <a:latin typeface="+mn-lt"/>
        <a:ea typeface="+mn-ea"/>
        <a:cs typeface="+mn-cs"/>
      </a:defRPr>
    </a:lvl2pPr>
    <a:lvl3pPr defTabSz="914400" eaLnBrk="1" hangingPunct="1" latinLnBrk="0" lvl="2" marL="914400" rtl="0" algn="l">
      <a:defRPr kern="1200" sz="1800">
        <a:solidFill>
          <a:schemeClr val="tx1"/>
        </a:solidFill>
        <a:latin typeface="+mn-lt"/>
        <a:ea typeface="+mn-ea"/>
        <a:cs typeface="+mn-cs"/>
      </a:defRPr>
    </a:lvl3pPr>
    <a:lvl4pPr defTabSz="914400" eaLnBrk="1" hangingPunct="1" latinLnBrk="0" lvl="3" marL="1371600" rtl="0" algn="l">
      <a:defRPr kern="1200" sz="1800">
        <a:solidFill>
          <a:schemeClr val="tx1"/>
        </a:solidFill>
        <a:latin typeface="+mn-lt"/>
        <a:ea typeface="+mn-ea"/>
        <a:cs typeface="+mn-cs"/>
      </a:defRPr>
    </a:lvl4pPr>
    <a:lvl5pPr defTabSz="914400" eaLnBrk="1" hangingPunct="1" latinLnBrk="0" lvl="4" marL="1828800" rtl="0" algn="l">
      <a:defRPr kern="1200" sz="1800">
        <a:solidFill>
          <a:schemeClr val="tx1"/>
        </a:solidFill>
        <a:latin typeface="+mn-lt"/>
        <a:ea typeface="+mn-ea"/>
        <a:cs typeface="+mn-cs"/>
      </a:defRPr>
    </a:lvl5pPr>
    <a:lvl6pPr defTabSz="914400" eaLnBrk="1" hangingPunct="1" latinLnBrk="0" lvl="5" marL="2286000" rtl="0" algn="l">
      <a:defRPr kern="1200" sz="1800">
        <a:solidFill>
          <a:schemeClr val="tx1"/>
        </a:solidFill>
        <a:latin typeface="+mn-lt"/>
        <a:ea typeface="+mn-ea"/>
        <a:cs typeface="+mn-cs"/>
      </a:defRPr>
    </a:lvl6pPr>
    <a:lvl7pPr defTabSz="914400" eaLnBrk="1" hangingPunct="1" latinLnBrk="0" lvl="6" marL="2743200" rtl="0" algn="l">
      <a:defRPr kern="1200" sz="1800">
        <a:solidFill>
          <a:schemeClr val="tx1"/>
        </a:solidFill>
        <a:latin typeface="+mn-lt"/>
        <a:ea typeface="+mn-ea"/>
        <a:cs typeface="+mn-cs"/>
      </a:defRPr>
    </a:lvl7pPr>
    <a:lvl8pPr defTabSz="914400" eaLnBrk="1" hangingPunct="1" latinLnBrk="0" lvl="7" marL="3200400" rtl="0" algn="l">
      <a:defRPr kern="1200" sz="1800">
        <a:solidFill>
          <a:schemeClr val="tx1"/>
        </a:solidFill>
        <a:latin typeface="+mn-lt"/>
        <a:ea typeface="+mn-ea"/>
        <a:cs typeface="+mn-cs"/>
      </a:defRPr>
    </a:lvl8pPr>
    <a:lvl9pPr defTabSz="914400" eaLnBrk="1" hangingPunct="1" latinLnBrk="0" lvl="8" marL="3657600" rtl="0" algn="l">
      <a:defRPr kern="1200" sz="1800">
        <a:solidFill>
          <a:schemeClr val="tx1"/>
        </a:solidFill>
        <a:latin typeface="+mn-lt"/>
        <a:ea typeface="+mn-ea"/>
        <a:cs typeface="+mn-cs"/>
      </a:defRPr>
    </a:lvl9pPr>
  </p:defaultTextStyle>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1.xml><?xml version="1.0" encoding="utf-8"?>
<a:tblStyleLst xmlns:a="http://schemas.openxmlformats.org/drawingml/2006/main" xmlns:r="http://schemas.openxmlformats.org/officeDocument/2006/relationships" def="{90651C3A-4460-11DB-9652-00E08161165F}">
  <a:tblStyle styleId="{5C22544A-7EE6-4342-B048-85BDC9FD1C3A}" styleName="Medium Style 2 - Accent 1">
    <a:wholeTbl>
      <a:tcTxStyle>
        <a:fontRef idx="minor">
          <a:prstClr val="black"/>
        </a:fontRef>
        <a:schemeClr val="dk1"/>
      </a:tcTxStyle>
      <a:tcStyle>
        <a:tcBdr>
          <a:left>
            <a:ln cmpd="sng" w="12700">
              <a:solidFill>
                <a:schemeClr val="lt1"/>
              </a:solidFill>
            </a:ln>
          </a:left>
          <a:right>
            <a:ln cmpd="sng" w="12700">
              <a:solidFill>
                <a:schemeClr val="lt1"/>
              </a:solidFill>
            </a:ln>
          </a:right>
          <a:top>
            <a:ln cmpd="sng" w="12700">
              <a:solidFill>
                <a:schemeClr val="lt1"/>
              </a:solidFill>
            </a:ln>
          </a:top>
          <a:bottom>
            <a:ln cmpd="sng" w="12700">
              <a:solidFill>
                <a:schemeClr val="lt1"/>
              </a:solidFill>
            </a:ln>
          </a:bottom>
          <a:insideH>
            <a:ln cmpd="sng" w="12700">
              <a:solidFill>
                <a:schemeClr val="lt1"/>
              </a:solidFill>
            </a:ln>
          </a:insideH>
          <a:insideV>
            <a:ln cmpd="sng"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cmpd="sng" w="38100">
              <a:solidFill>
                <a:schemeClr val="lt1"/>
              </a:solidFill>
            </a:ln>
          </a:top>
        </a:tcBdr>
        <a:fill>
          <a:solidFill>
            <a:schemeClr val="accent1"/>
          </a:solidFill>
        </a:fill>
      </a:tcStyle>
    </a:lastRow>
    <a:firstRow>
      <a:tcTxStyle b="on">
        <a:fontRef idx="minor">
          <a:prstClr val="black"/>
        </a:fontRef>
        <a:schemeClr val="lt1"/>
      </a:tcTxStyle>
      <a:tcStyle>
        <a:tcBdr>
          <a:bottom>
            <a:ln cmpd="sng" w="38100">
              <a:solidFill>
                <a:schemeClr val="lt1"/>
              </a:solidFill>
            </a:ln>
          </a:bottom>
        </a:tcBdr>
        <a:fill>
          <a:solidFill>
            <a:schemeClr val="accent1"/>
          </a:solidFill>
        </a:fill>
      </a:tcStyle>
    </a:firstRow>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1.xml"/><Relationship Id="rId3" Type="http://schemas.openxmlformats.org/officeDocument/2006/relationships/tableStyles" Target="tableStyles1.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2A0F34-D2E2-4F8C-A0D8-5238A7942A7A}" type="datetimeFigureOut">
              <a:rPr lang="en-IN" smtClean="0"/>
              <a:t>02-03-2023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F44618-F44C-4C43-B0CB-B8852D1C5F97}" type="slidenum">
              <a:rPr lang="en-IN" smtClean="0"/>
              <a:t>‹#›</a:t>
            </a:fld>
            <a:endParaRPr lang="en-IN"/>
          </a:p>
        </p:txBody>
      </p:sp>
    </p:spTree>
    <p:extLst>
      <p:ext uri="{BB962C8B-B14F-4D97-AF65-F5344CB8AC3E}">
        <p14:creationId xmlns:p14="http://schemas.microsoft.com/office/powerpoint/2010/main" val="4145856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C2F44618-F44C-4C43-B0CB-B8852D1C5F97}" type="slidenum">
              <a:rPr lang="en-IN" smtClean="0"/>
              <a:t>15</a:t>
            </a:fld>
            <a:endParaRPr lang="en-IN"/>
          </a:p>
        </p:txBody>
      </p:sp>
    </p:spTree>
    <p:extLst>
      <p:ext uri="{BB962C8B-B14F-4D97-AF65-F5344CB8AC3E}">
        <p14:creationId xmlns:p14="http://schemas.microsoft.com/office/powerpoint/2010/main" val="3680741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C2F44618-F44C-4C43-B0CB-B8852D1C5F97}" type="slidenum">
              <a:rPr lang="en-IN" smtClean="0"/>
              <a:t>21</a:t>
            </a:fld>
            <a:endParaRPr lang="en-IN"/>
          </a:p>
        </p:txBody>
      </p:sp>
    </p:spTree>
    <p:extLst>
      <p:ext uri="{BB962C8B-B14F-4D97-AF65-F5344CB8AC3E}">
        <p14:creationId xmlns:p14="http://schemas.microsoft.com/office/powerpoint/2010/main" val="190336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9D36609-EA99-40ED-A616-F78B8F8809A8}" type="datetime1">
              <a:rPr lang="en-IN" smtClean="0"/>
              <a:t>02-03-2023</a:t>
            </a:fld>
            <a:endParaRPr lang="en-IN"/>
          </a:p>
        </p:txBody>
      </p:sp>
      <p:sp>
        <p:nvSpPr>
          <p:cNvPr id="5" name="Footer Placeholder 4"/>
          <p:cNvSpPr>
            <a:spLocks noGrp="1"/>
          </p:cNvSpPr>
          <p:nvPr>
            <p:ph type="ftr" sz="quarter" idx="11"/>
          </p:nvPr>
        </p:nvSpPr>
        <p:spPr/>
        <p:txBody>
          <a:bodyPr/>
          <a:lstStyle/>
          <a:p>
            <a:r>
              <a:rPr lang="en-IN" smtClean="0"/>
              <a:t>K.V.S.S.RAVI SANKAR, SAO/AUDIT/APTRANSCO</a:t>
            </a:r>
            <a:endParaRPr lang="en-IN"/>
          </a:p>
        </p:txBody>
      </p:sp>
      <p:sp>
        <p:nvSpPr>
          <p:cNvPr id="6" name="Slide Number Placeholder 5"/>
          <p:cNvSpPr>
            <a:spLocks noGrp="1"/>
          </p:cNvSpPr>
          <p:nvPr>
            <p:ph type="sldNum" sz="quarter" idx="12"/>
          </p:nvPr>
        </p:nvSpPr>
        <p:spPr/>
        <p:txBody>
          <a:bodyPr/>
          <a:lstStyle/>
          <a:p>
            <a:fld id="{D36A3F11-D0D2-4A9F-8510-690DA7E57FCC}" type="slidenum">
              <a:rPr lang="en-IN" smtClean="0"/>
              <a:t>‹#›</a:t>
            </a:fld>
            <a:endParaRPr lang="en-IN"/>
          </a:p>
        </p:txBody>
      </p:sp>
    </p:spTree>
    <p:extLst>
      <p:ext uri="{BB962C8B-B14F-4D97-AF65-F5344CB8AC3E}">
        <p14:creationId xmlns:p14="http://schemas.microsoft.com/office/powerpoint/2010/main" val="175012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6CA0BA3-BB6E-4599-AB78-F7068CA71E30}" type="datetime1">
              <a:rPr lang="en-IN" smtClean="0"/>
              <a:t>02-03-2023</a:t>
            </a:fld>
            <a:endParaRPr lang="en-IN"/>
          </a:p>
        </p:txBody>
      </p:sp>
      <p:sp>
        <p:nvSpPr>
          <p:cNvPr id="5" name="Footer Placeholder 4"/>
          <p:cNvSpPr>
            <a:spLocks noGrp="1"/>
          </p:cNvSpPr>
          <p:nvPr>
            <p:ph type="ftr" sz="quarter" idx="11"/>
          </p:nvPr>
        </p:nvSpPr>
        <p:spPr/>
        <p:txBody>
          <a:bodyPr/>
          <a:lstStyle/>
          <a:p>
            <a:r>
              <a:rPr lang="en-IN" smtClean="0"/>
              <a:t>K.V.S.S.RAVI SANKAR, SAO/AUDIT/APTRANSCO</a:t>
            </a:r>
            <a:endParaRPr lang="en-IN"/>
          </a:p>
        </p:txBody>
      </p:sp>
      <p:sp>
        <p:nvSpPr>
          <p:cNvPr id="6" name="Slide Number Placeholder 5"/>
          <p:cNvSpPr>
            <a:spLocks noGrp="1"/>
          </p:cNvSpPr>
          <p:nvPr>
            <p:ph type="sldNum" sz="quarter" idx="12"/>
          </p:nvPr>
        </p:nvSpPr>
        <p:spPr/>
        <p:txBody>
          <a:bodyPr/>
          <a:lstStyle/>
          <a:p>
            <a:fld id="{D36A3F11-D0D2-4A9F-8510-690DA7E57FCC}" type="slidenum">
              <a:rPr lang="en-IN" smtClean="0"/>
              <a:t>‹#›</a:t>
            </a:fld>
            <a:endParaRPr lang="en-IN"/>
          </a:p>
        </p:txBody>
      </p:sp>
    </p:spTree>
    <p:extLst>
      <p:ext uri="{BB962C8B-B14F-4D97-AF65-F5344CB8AC3E}">
        <p14:creationId xmlns:p14="http://schemas.microsoft.com/office/powerpoint/2010/main" val="2226412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3B88912-EC45-4797-ADB9-F2462ED0A519}" type="datetime1">
              <a:rPr lang="en-IN" smtClean="0"/>
              <a:t>02-03-2023</a:t>
            </a:fld>
            <a:endParaRPr lang="en-IN"/>
          </a:p>
        </p:txBody>
      </p:sp>
      <p:sp>
        <p:nvSpPr>
          <p:cNvPr id="5" name="Footer Placeholder 4"/>
          <p:cNvSpPr>
            <a:spLocks noGrp="1"/>
          </p:cNvSpPr>
          <p:nvPr>
            <p:ph type="ftr" sz="quarter" idx="11"/>
          </p:nvPr>
        </p:nvSpPr>
        <p:spPr/>
        <p:txBody>
          <a:bodyPr/>
          <a:lstStyle/>
          <a:p>
            <a:r>
              <a:rPr lang="en-IN" smtClean="0"/>
              <a:t>K.V.S.S.RAVI SANKAR, SAO/AUDIT/APTRANSCO</a:t>
            </a:r>
            <a:endParaRPr lang="en-IN"/>
          </a:p>
        </p:txBody>
      </p:sp>
      <p:sp>
        <p:nvSpPr>
          <p:cNvPr id="6" name="Slide Number Placeholder 5"/>
          <p:cNvSpPr>
            <a:spLocks noGrp="1"/>
          </p:cNvSpPr>
          <p:nvPr>
            <p:ph type="sldNum" sz="quarter" idx="12"/>
          </p:nvPr>
        </p:nvSpPr>
        <p:spPr/>
        <p:txBody>
          <a:bodyPr/>
          <a:lstStyle/>
          <a:p>
            <a:fld id="{D36A3F11-D0D2-4A9F-8510-690DA7E57FCC}" type="slidenum">
              <a:rPr lang="en-IN" smtClean="0"/>
              <a:t>‹#›</a:t>
            </a:fld>
            <a:endParaRPr lang="en-IN"/>
          </a:p>
        </p:txBody>
      </p:sp>
    </p:spTree>
    <p:extLst>
      <p:ext uri="{BB962C8B-B14F-4D97-AF65-F5344CB8AC3E}">
        <p14:creationId xmlns:p14="http://schemas.microsoft.com/office/powerpoint/2010/main" val="3219174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54E990A-6656-4EBD-BA2B-066A087E46E1}" type="datetime1">
              <a:rPr lang="en-IN" smtClean="0"/>
              <a:t>02-03-2023</a:t>
            </a:fld>
            <a:endParaRPr lang="en-IN"/>
          </a:p>
        </p:txBody>
      </p:sp>
      <p:sp>
        <p:nvSpPr>
          <p:cNvPr id="5" name="Footer Placeholder 4"/>
          <p:cNvSpPr>
            <a:spLocks noGrp="1"/>
          </p:cNvSpPr>
          <p:nvPr>
            <p:ph type="ftr" sz="quarter" idx="11"/>
          </p:nvPr>
        </p:nvSpPr>
        <p:spPr/>
        <p:txBody>
          <a:bodyPr/>
          <a:lstStyle/>
          <a:p>
            <a:r>
              <a:rPr lang="en-IN" smtClean="0"/>
              <a:t>K.V.S.S.RAVI SANKAR, SAO/AUDIT/APTRANSCO</a:t>
            </a:r>
            <a:endParaRPr lang="en-IN"/>
          </a:p>
        </p:txBody>
      </p:sp>
      <p:sp>
        <p:nvSpPr>
          <p:cNvPr id="6" name="Slide Number Placeholder 5"/>
          <p:cNvSpPr>
            <a:spLocks noGrp="1"/>
          </p:cNvSpPr>
          <p:nvPr>
            <p:ph type="sldNum" sz="quarter" idx="12"/>
          </p:nvPr>
        </p:nvSpPr>
        <p:spPr/>
        <p:txBody>
          <a:bodyPr/>
          <a:lstStyle/>
          <a:p>
            <a:fld id="{D36A3F11-D0D2-4A9F-8510-690DA7E57FCC}" type="slidenum">
              <a:rPr lang="en-IN" smtClean="0"/>
              <a:t>‹#›</a:t>
            </a:fld>
            <a:endParaRPr lang="en-IN"/>
          </a:p>
        </p:txBody>
      </p:sp>
    </p:spTree>
    <p:extLst>
      <p:ext uri="{BB962C8B-B14F-4D97-AF65-F5344CB8AC3E}">
        <p14:creationId xmlns:p14="http://schemas.microsoft.com/office/powerpoint/2010/main" val="2312926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408B5E-029F-40F3-8978-0FCF78B0BDD7}" type="datetime1">
              <a:rPr lang="en-IN" smtClean="0"/>
              <a:t>02-03-2023</a:t>
            </a:fld>
            <a:endParaRPr lang="en-IN"/>
          </a:p>
        </p:txBody>
      </p:sp>
      <p:sp>
        <p:nvSpPr>
          <p:cNvPr id="5" name="Footer Placeholder 4"/>
          <p:cNvSpPr>
            <a:spLocks noGrp="1"/>
          </p:cNvSpPr>
          <p:nvPr>
            <p:ph type="ftr" sz="quarter" idx="11"/>
          </p:nvPr>
        </p:nvSpPr>
        <p:spPr/>
        <p:txBody>
          <a:bodyPr/>
          <a:lstStyle/>
          <a:p>
            <a:r>
              <a:rPr lang="en-IN" smtClean="0"/>
              <a:t>K.V.S.S.RAVI SANKAR, SAO/AUDIT/APTRANSCO</a:t>
            </a:r>
            <a:endParaRPr lang="en-IN"/>
          </a:p>
        </p:txBody>
      </p:sp>
      <p:sp>
        <p:nvSpPr>
          <p:cNvPr id="6" name="Slide Number Placeholder 5"/>
          <p:cNvSpPr>
            <a:spLocks noGrp="1"/>
          </p:cNvSpPr>
          <p:nvPr>
            <p:ph type="sldNum" sz="quarter" idx="12"/>
          </p:nvPr>
        </p:nvSpPr>
        <p:spPr/>
        <p:txBody>
          <a:bodyPr/>
          <a:lstStyle/>
          <a:p>
            <a:fld id="{D36A3F11-D0D2-4A9F-8510-690DA7E57FCC}" type="slidenum">
              <a:rPr lang="en-IN" smtClean="0"/>
              <a:t>‹#›</a:t>
            </a:fld>
            <a:endParaRPr lang="en-IN"/>
          </a:p>
        </p:txBody>
      </p:sp>
    </p:spTree>
    <p:extLst>
      <p:ext uri="{BB962C8B-B14F-4D97-AF65-F5344CB8AC3E}">
        <p14:creationId xmlns:p14="http://schemas.microsoft.com/office/powerpoint/2010/main" val="3780788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0F8F6CA-D10E-45DA-A126-39D4AB63AC7E}" type="datetime1">
              <a:rPr lang="en-IN" smtClean="0"/>
              <a:t>02-03-2023</a:t>
            </a:fld>
            <a:endParaRPr lang="en-IN"/>
          </a:p>
        </p:txBody>
      </p:sp>
      <p:sp>
        <p:nvSpPr>
          <p:cNvPr id="6" name="Footer Placeholder 5"/>
          <p:cNvSpPr>
            <a:spLocks noGrp="1"/>
          </p:cNvSpPr>
          <p:nvPr>
            <p:ph type="ftr" sz="quarter" idx="11"/>
          </p:nvPr>
        </p:nvSpPr>
        <p:spPr/>
        <p:txBody>
          <a:bodyPr/>
          <a:lstStyle/>
          <a:p>
            <a:r>
              <a:rPr lang="en-IN" smtClean="0"/>
              <a:t>K.V.S.S.RAVI SANKAR, SAO/AUDIT/APTRANSCO</a:t>
            </a:r>
            <a:endParaRPr lang="en-IN"/>
          </a:p>
        </p:txBody>
      </p:sp>
      <p:sp>
        <p:nvSpPr>
          <p:cNvPr id="7" name="Slide Number Placeholder 6"/>
          <p:cNvSpPr>
            <a:spLocks noGrp="1"/>
          </p:cNvSpPr>
          <p:nvPr>
            <p:ph type="sldNum" sz="quarter" idx="12"/>
          </p:nvPr>
        </p:nvSpPr>
        <p:spPr/>
        <p:txBody>
          <a:bodyPr/>
          <a:lstStyle/>
          <a:p>
            <a:fld id="{D36A3F11-D0D2-4A9F-8510-690DA7E57FCC}" type="slidenum">
              <a:rPr lang="en-IN" smtClean="0"/>
              <a:t>‹#›</a:t>
            </a:fld>
            <a:endParaRPr lang="en-IN"/>
          </a:p>
        </p:txBody>
      </p:sp>
    </p:spTree>
    <p:extLst>
      <p:ext uri="{BB962C8B-B14F-4D97-AF65-F5344CB8AC3E}">
        <p14:creationId xmlns:p14="http://schemas.microsoft.com/office/powerpoint/2010/main" val="1140700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CE84288F-708D-4936-B91D-C4F989B77DA2}" type="datetime1">
              <a:rPr lang="en-IN" smtClean="0"/>
              <a:t>02-03-2023</a:t>
            </a:fld>
            <a:endParaRPr lang="en-IN"/>
          </a:p>
        </p:txBody>
      </p:sp>
      <p:sp>
        <p:nvSpPr>
          <p:cNvPr id="8" name="Footer Placeholder 7"/>
          <p:cNvSpPr>
            <a:spLocks noGrp="1"/>
          </p:cNvSpPr>
          <p:nvPr>
            <p:ph type="ftr" sz="quarter" idx="11"/>
          </p:nvPr>
        </p:nvSpPr>
        <p:spPr/>
        <p:txBody>
          <a:bodyPr/>
          <a:lstStyle/>
          <a:p>
            <a:r>
              <a:rPr lang="en-IN" smtClean="0"/>
              <a:t>K.V.S.S.RAVI SANKAR, SAO/AUDIT/APTRANSCO</a:t>
            </a:r>
            <a:endParaRPr lang="en-IN"/>
          </a:p>
        </p:txBody>
      </p:sp>
      <p:sp>
        <p:nvSpPr>
          <p:cNvPr id="9" name="Slide Number Placeholder 8"/>
          <p:cNvSpPr>
            <a:spLocks noGrp="1"/>
          </p:cNvSpPr>
          <p:nvPr>
            <p:ph type="sldNum" sz="quarter" idx="12"/>
          </p:nvPr>
        </p:nvSpPr>
        <p:spPr/>
        <p:txBody>
          <a:bodyPr/>
          <a:lstStyle/>
          <a:p>
            <a:fld id="{D36A3F11-D0D2-4A9F-8510-690DA7E57FCC}" type="slidenum">
              <a:rPr lang="en-IN" smtClean="0"/>
              <a:t>‹#›</a:t>
            </a:fld>
            <a:endParaRPr lang="en-IN"/>
          </a:p>
        </p:txBody>
      </p:sp>
    </p:spTree>
    <p:extLst>
      <p:ext uri="{BB962C8B-B14F-4D97-AF65-F5344CB8AC3E}">
        <p14:creationId xmlns:p14="http://schemas.microsoft.com/office/powerpoint/2010/main" val="1690478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71BDD468-17F4-40A3-A2F2-7497FBC2ECC8}" type="datetime1">
              <a:rPr lang="en-IN" smtClean="0"/>
              <a:t>02-03-2023</a:t>
            </a:fld>
            <a:endParaRPr lang="en-IN"/>
          </a:p>
        </p:txBody>
      </p:sp>
      <p:sp>
        <p:nvSpPr>
          <p:cNvPr id="4" name="Footer Placeholder 3"/>
          <p:cNvSpPr>
            <a:spLocks noGrp="1"/>
          </p:cNvSpPr>
          <p:nvPr>
            <p:ph type="ftr" sz="quarter" idx="11"/>
          </p:nvPr>
        </p:nvSpPr>
        <p:spPr/>
        <p:txBody>
          <a:bodyPr/>
          <a:lstStyle/>
          <a:p>
            <a:r>
              <a:rPr lang="en-IN" smtClean="0"/>
              <a:t>K.V.S.S.RAVI SANKAR, SAO/AUDIT/APTRANSCO</a:t>
            </a:r>
            <a:endParaRPr lang="en-IN"/>
          </a:p>
        </p:txBody>
      </p:sp>
      <p:sp>
        <p:nvSpPr>
          <p:cNvPr id="5" name="Slide Number Placeholder 4"/>
          <p:cNvSpPr>
            <a:spLocks noGrp="1"/>
          </p:cNvSpPr>
          <p:nvPr>
            <p:ph type="sldNum" sz="quarter" idx="12"/>
          </p:nvPr>
        </p:nvSpPr>
        <p:spPr/>
        <p:txBody>
          <a:bodyPr/>
          <a:lstStyle/>
          <a:p>
            <a:fld id="{D36A3F11-D0D2-4A9F-8510-690DA7E57FCC}" type="slidenum">
              <a:rPr lang="en-IN" smtClean="0"/>
              <a:t>‹#›</a:t>
            </a:fld>
            <a:endParaRPr lang="en-IN"/>
          </a:p>
        </p:txBody>
      </p:sp>
    </p:spTree>
    <p:extLst>
      <p:ext uri="{BB962C8B-B14F-4D97-AF65-F5344CB8AC3E}">
        <p14:creationId xmlns:p14="http://schemas.microsoft.com/office/powerpoint/2010/main" val="24490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E6AC19-226F-42FE-BDA2-9D5ACEF9FD59}" type="datetime1">
              <a:rPr lang="en-IN" smtClean="0"/>
              <a:t>02-03-2023</a:t>
            </a:fld>
            <a:endParaRPr lang="en-IN"/>
          </a:p>
        </p:txBody>
      </p:sp>
      <p:sp>
        <p:nvSpPr>
          <p:cNvPr id="3" name="Footer Placeholder 2"/>
          <p:cNvSpPr>
            <a:spLocks noGrp="1"/>
          </p:cNvSpPr>
          <p:nvPr>
            <p:ph type="ftr" sz="quarter" idx="11"/>
          </p:nvPr>
        </p:nvSpPr>
        <p:spPr/>
        <p:txBody>
          <a:bodyPr/>
          <a:lstStyle/>
          <a:p>
            <a:r>
              <a:rPr lang="en-IN" smtClean="0"/>
              <a:t>K.V.S.S.RAVI SANKAR, SAO/AUDIT/APTRANSCO</a:t>
            </a:r>
            <a:endParaRPr lang="en-IN"/>
          </a:p>
        </p:txBody>
      </p:sp>
      <p:sp>
        <p:nvSpPr>
          <p:cNvPr id="4" name="Slide Number Placeholder 3"/>
          <p:cNvSpPr>
            <a:spLocks noGrp="1"/>
          </p:cNvSpPr>
          <p:nvPr>
            <p:ph type="sldNum" sz="quarter" idx="12"/>
          </p:nvPr>
        </p:nvSpPr>
        <p:spPr/>
        <p:txBody>
          <a:bodyPr/>
          <a:lstStyle/>
          <a:p>
            <a:fld id="{D36A3F11-D0D2-4A9F-8510-690DA7E57FCC}" type="slidenum">
              <a:rPr lang="en-IN" smtClean="0"/>
              <a:t>‹#›</a:t>
            </a:fld>
            <a:endParaRPr lang="en-IN"/>
          </a:p>
        </p:txBody>
      </p:sp>
    </p:spTree>
    <p:extLst>
      <p:ext uri="{BB962C8B-B14F-4D97-AF65-F5344CB8AC3E}">
        <p14:creationId xmlns:p14="http://schemas.microsoft.com/office/powerpoint/2010/main" val="2875388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8B2053-2BCD-44BE-8AF3-88B7A51804B6}" type="datetime1">
              <a:rPr lang="en-IN" smtClean="0"/>
              <a:t>02-03-2023</a:t>
            </a:fld>
            <a:endParaRPr lang="en-IN"/>
          </a:p>
        </p:txBody>
      </p:sp>
      <p:sp>
        <p:nvSpPr>
          <p:cNvPr id="6" name="Footer Placeholder 5"/>
          <p:cNvSpPr>
            <a:spLocks noGrp="1"/>
          </p:cNvSpPr>
          <p:nvPr>
            <p:ph type="ftr" sz="quarter" idx="11"/>
          </p:nvPr>
        </p:nvSpPr>
        <p:spPr/>
        <p:txBody>
          <a:bodyPr/>
          <a:lstStyle/>
          <a:p>
            <a:r>
              <a:rPr lang="en-IN" smtClean="0"/>
              <a:t>K.V.S.S.RAVI SANKAR, SAO/AUDIT/APTRANSCO</a:t>
            </a:r>
            <a:endParaRPr lang="en-IN"/>
          </a:p>
        </p:txBody>
      </p:sp>
      <p:sp>
        <p:nvSpPr>
          <p:cNvPr id="7" name="Slide Number Placeholder 6"/>
          <p:cNvSpPr>
            <a:spLocks noGrp="1"/>
          </p:cNvSpPr>
          <p:nvPr>
            <p:ph type="sldNum" sz="quarter" idx="12"/>
          </p:nvPr>
        </p:nvSpPr>
        <p:spPr/>
        <p:txBody>
          <a:bodyPr/>
          <a:lstStyle/>
          <a:p>
            <a:fld id="{D36A3F11-D0D2-4A9F-8510-690DA7E57FCC}" type="slidenum">
              <a:rPr lang="en-IN" smtClean="0"/>
              <a:t>‹#›</a:t>
            </a:fld>
            <a:endParaRPr lang="en-IN"/>
          </a:p>
        </p:txBody>
      </p:sp>
    </p:spTree>
    <p:extLst>
      <p:ext uri="{BB962C8B-B14F-4D97-AF65-F5344CB8AC3E}">
        <p14:creationId xmlns:p14="http://schemas.microsoft.com/office/powerpoint/2010/main" val="1187428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334701-447E-4A08-ABA5-F957E147F7D8}" type="datetime1">
              <a:rPr lang="en-IN" smtClean="0"/>
              <a:t>02-03-2023</a:t>
            </a:fld>
            <a:endParaRPr lang="en-IN"/>
          </a:p>
        </p:txBody>
      </p:sp>
      <p:sp>
        <p:nvSpPr>
          <p:cNvPr id="6" name="Footer Placeholder 5"/>
          <p:cNvSpPr>
            <a:spLocks noGrp="1"/>
          </p:cNvSpPr>
          <p:nvPr>
            <p:ph type="ftr" sz="quarter" idx="11"/>
          </p:nvPr>
        </p:nvSpPr>
        <p:spPr/>
        <p:txBody>
          <a:bodyPr/>
          <a:lstStyle/>
          <a:p>
            <a:r>
              <a:rPr lang="en-IN" smtClean="0"/>
              <a:t>K.V.S.S.RAVI SANKAR, SAO/AUDIT/APTRANSCO</a:t>
            </a:r>
            <a:endParaRPr lang="en-IN"/>
          </a:p>
        </p:txBody>
      </p:sp>
      <p:sp>
        <p:nvSpPr>
          <p:cNvPr id="7" name="Slide Number Placeholder 6"/>
          <p:cNvSpPr>
            <a:spLocks noGrp="1"/>
          </p:cNvSpPr>
          <p:nvPr>
            <p:ph type="sldNum" sz="quarter" idx="12"/>
          </p:nvPr>
        </p:nvSpPr>
        <p:spPr/>
        <p:txBody>
          <a:bodyPr/>
          <a:lstStyle/>
          <a:p>
            <a:fld id="{D36A3F11-D0D2-4A9F-8510-690DA7E57FCC}" type="slidenum">
              <a:rPr lang="en-IN" smtClean="0"/>
              <a:t>‹#›</a:t>
            </a:fld>
            <a:endParaRPr lang="en-IN"/>
          </a:p>
        </p:txBody>
      </p:sp>
    </p:spTree>
    <p:extLst>
      <p:ext uri="{BB962C8B-B14F-4D97-AF65-F5344CB8AC3E}">
        <p14:creationId xmlns:p14="http://schemas.microsoft.com/office/powerpoint/2010/main" val="474846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6F8680-9D00-44DB-A775-833EFB5A78DB}" type="datetime1">
              <a:rPr lang="en-IN" smtClean="0"/>
              <a:t>02-03-2023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K.V.S.S.RAVI SANKAR, SAO/AUDIT/APTRANSCO</a:t>
            </a: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A3F11-D0D2-4A9F-8510-690DA7E57FCC}" type="slidenum">
              <a:rPr lang="en-IN" smtClean="0"/>
              <a:t>‹#›</a:t>
            </a:fld>
            <a:endParaRPr lang="en-IN"/>
          </a:p>
        </p:txBody>
      </p:sp>
    </p:spTree>
    <p:extLst>
      <p:ext uri="{BB962C8B-B14F-4D97-AF65-F5344CB8AC3E}">
        <p14:creationId xmlns:p14="http://schemas.microsoft.com/office/powerpoint/2010/main" val="3502470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9" y="1122362"/>
            <a:ext cx="9912825" cy="3913662"/>
          </a:xfrm>
        </p:spPr>
        <p:txBody>
          <a:bodyPr>
            <a:normAutofit/>
          </a:bodyPr>
          <a:lstStyle/>
          <a:p>
            <a:r>
              <a:rPr lang="en-US" sz="8000" b="1" i="1" dirty="0" smtClean="0">
                <a:solidFill>
                  <a:srgbClr val="002060"/>
                </a:solidFill>
                <a:latin typeface="Arial" panose="020B0604020202020204" pitchFamily="34" charset="0"/>
                <a:cs typeface="Arial" panose="020B0604020202020204" pitchFamily="34" charset="0"/>
              </a:rPr>
              <a:t>Aggregate Revenue Requirement </a:t>
            </a:r>
            <a:br>
              <a:rPr lang="en-US" sz="8000" b="1" i="1" dirty="0" smtClean="0">
                <a:solidFill>
                  <a:srgbClr val="002060"/>
                </a:solidFill>
                <a:latin typeface="Arial" panose="020B0604020202020204" pitchFamily="34" charset="0"/>
                <a:cs typeface="Arial" panose="020B0604020202020204" pitchFamily="34" charset="0"/>
              </a:rPr>
            </a:br>
            <a:r>
              <a:rPr lang="en-US" sz="8000" b="1" i="1" dirty="0" smtClean="0">
                <a:solidFill>
                  <a:srgbClr val="002060"/>
                </a:solidFill>
                <a:latin typeface="Arial" panose="020B0604020202020204" pitchFamily="34" charset="0"/>
                <a:cs typeface="Arial" panose="020B0604020202020204" pitchFamily="34" charset="0"/>
              </a:rPr>
              <a:t>(ARR)</a:t>
            </a:r>
            <a:endParaRPr lang="en-IN" sz="8000" b="1" i="1" dirty="0">
              <a:solidFill>
                <a:srgbClr val="002060"/>
              </a:solidFill>
              <a:latin typeface="Arial" panose="020B0604020202020204" pitchFamily="34" charset="0"/>
              <a:cs typeface="Arial" panose="020B0604020202020204" pitchFamily="34" charset="0"/>
            </a:endParaRPr>
          </a:p>
        </p:txBody>
      </p:sp>
      <p:sp>
        <p:nvSpPr>
          <p:cNvPr id="3" name="Footer Placeholder 2"/>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12889616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08000"/>
          </a:xfrm>
        </p:spPr>
        <p:txBody>
          <a:bodyPr>
            <a:normAutofit fontScale="90000"/>
          </a:bodyPr>
          <a:lstStyle/>
          <a:p>
            <a:pPr algn="ctr"/>
            <a:r>
              <a:rPr lang="en-US" sz="3600" b="1" i="1" dirty="0" smtClean="0">
                <a:solidFill>
                  <a:srgbClr val="FF0000"/>
                </a:solidFill>
              </a:rPr>
              <a:t>Working capital shall cover the following:</a:t>
            </a:r>
            <a:endParaRPr lang="en-IN" b="1" i="1" dirty="0">
              <a:solidFill>
                <a:srgbClr val="FF0000"/>
              </a:solidFill>
            </a:endParaRPr>
          </a:p>
        </p:txBody>
      </p:sp>
      <p:sp>
        <p:nvSpPr>
          <p:cNvPr id="3" name="Content Placeholder 2"/>
          <p:cNvSpPr>
            <a:spLocks noGrp="1"/>
          </p:cNvSpPr>
          <p:nvPr>
            <p:ph idx="1"/>
          </p:nvPr>
        </p:nvSpPr>
        <p:spPr>
          <a:xfrm>
            <a:off x="838199" y="638629"/>
            <a:ext cx="10953467" cy="5717721"/>
          </a:xfrm>
        </p:spPr>
        <p:txBody>
          <a:bodyPr>
            <a:normAutofit fontScale="77500" lnSpcReduction="20000"/>
          </a:bodyPr>
          <a:lstStyle/>
          <a:p>
            <a:r>
              <a:rPr lang="en-US" b="1" u="sng" dirty="0">
                <a:solidFill>
                  <a:srgbClr val="00B0F0"/>
                </a:solidFill>
              </a:rPr>
              <a:t>In case of coal -based/ oil-based/ lignite-fired generating </a:t>
            </a:r>
            <a:r>
              <a:rPr lang="en-US" b="1" u="sng" dirty="0" smtClean="0">
                <a:solidFill>
                  <a:srgbClr val="00B0F0"/>
                </a:solidFill>
              </a:rPr>
              <a:t>stations</a:t>
            </a:r>
            <a:r>
              <a:rPr lang="en-US" dirty="0" smtClean="0">
                <a:solidFill>
                  <a:srgbClr val="00B0F0"/>
                </a:solidFill>
              </a:rPr>
              <a:t>:</a:t>
            </a:r>
          </a:p>
          <a:p>
            <a:r>
              <a:rPr lang="en-US" dirty="0" smtClean="0">
                <a:solidFill>
                  <a:srgbClr val="00B0F0"/>
                </a:solidFill>
              </a:rPr>
              <a:t>Cost </a:t>
            </a:r>
            <a:r>
              <a:rPr lang="en-US" dirty="0">
                <a:solidFill>
                  <a:srgbClr val="00B0F0"/>
                </a:solidFill>
              </a:rPr>
              <a:t>of coal or lignite for one-and-a-half months for pit-head generating stations and two months for non-pit-head generating stations, corresponding to target availability; </a:t>
            </a:r>
            <a:endParaRPr lang="en-US" dirty="0" smtClean="0">
              <a:solidFill>
                <a:srgbClr val="00B0F0"/>
              </a:solidFill>
            </a:endParaRPr>
          </a:p>
          <a:p>
            <a:r>
              <a:rPr lang="en-US" dirty="0" smtClean="0">
                <a:solidFill>
                  <a:srgbClr val="00B0F0"/>
                </a:solidFill>
              </a:rPr>
              <a:t>Cost </a:t>
            </a:r>
            <a:r>
              <a:rPr lang="en-US" dirty="0">
                <a:solidFill>
                  <a:srgbClr val="00B0F0"/>
                </a:solidFill>
              </a:rPr>
              <a:t>of oil for two months corresponding to target availability; </a:t>
            </a:r>
            <a:endParaRPr lang="en-US" dirty="0" smtClean="0">
              <a:solidFill>
                <a:srgbClr val="00B0F0"/>
              </a:solidFill>
            </a:endParaRPr>
          </a:p>
          <a:p>
            <a:r>
              <a:rPr lang="en-US" dirty="0" smtClean="0">
                <a:solidFill>
                  <a:srgbClr val="00B0F0"/>
                </a:solidFill>
              </a:rPr>
              <a:t>Cost </a:t>
            </a:r>
            <a:r>
              <a:rPr lang="en-US" dirty="0">
                <a:solidFill>
                  <a:srgbClr val="00B0F0"/>
                </a:solidFill>
              </a:rPr>
              <a:t>of secondary fuel oil for two months corresponding to target availability; </a:t>
            </a:r>
            <a:endParaRPr lang="en-US" dirty="0" smtClean="0">
              <a:solidFill>
                <a:srgbClr val="00B0F0"/>
              </a:solidFill>
            </a:endParaRPr>
          </a:p>
          <a:p>
            <a:r>
              <a:rPr lang="en-US" dirty="0" smtClean="0">
                <a:solidFill>
                  <a:srgbClr val="00B0F0"/>
                </a:solidFill>
              </a:rPr>
              <a:t>Operation </a:t>
            </a:r>
            <a:r>
              <a:rPr lang="en-US" dirty="0">
                <a:solidFill>
                  <a:srgbClr val="00B0F0"/>
                </a:solidFill>
              </a:rPr>
              <a:t>and Maintenance expenses for one month; </a:t>
            </a:r>
            <a:endParaRPr lang="en-US" dirty="0" smtClean="0">
              <a:solidFill>
                <a:srgbClr val="00B0F0"/>
              </a:solidFill>
            </a:endParaRPr>
          </a:p>
          <a:p>
            <a:r>
              <a:rPr lang="en-US" dirty="0" smtClean="0">
                <a:solidFill>
                  <a:srgbClr val="00B0F0"/>
                </a:solidFill>
              </a:rPr>
              <a:t>Maintenance </a:t>
            </a:r>
            <a:r>
              <a:rPr lang="en-US" dirty="0">
                <a:solidFill>
                  <a:srgbClr val="00B0F0"/>
                </a:solidFill>
              </a:rPr>
              <a:t>spares @ 1 per cent of the historical cost as per indexation of O&amp;M norms; and </a:t>
            </a:r>
            <a:endParaRPr lang="en-US" dirty="0" smtClean="0">
              <a:solidFill>
                <a:srgbClr val="00B0F0"/>
              </a:solidFill>
            </a:endParaRPr>
          </a:p>
          <a:p>
            <a:r>
              <a:rPr lang="en-US" dirty="0" smtClean="0">
                <a:solidFill>
                  <a:srgbClr val="00B0F0"/>
                </a:solidFill>
              </a:rPr>
              <a:t>Receivables </a:t>
            </a:r>
            <a:r>
              <a:rPr lang="en-US" dirty="0">
                <a:solidFill>
                  <a:srgbClr val="00B0F0"/>
                </a:solidFill>
              </a:rPr>
              <a:t>for sale of electricity equivalent to two months of the sum of annual fixed charges and energy charges calculated on target availability; </a:t>
            </a:r>
            <a:endParaRPr lang="en-US" dirty="0" smtClean="0">
              <a:solidFill>
                <a:srgbClr val="00B0F0"/>
              </a:solidFill>
            </a:endParaRPr>
          </a:p>
          <a:p>
            <a:r>
              <a:rPr lang="en-US" b="1" u="sng" dirty="0">
                <a:solidFill>
                  <a:srgbClr val="00B0F0"/>
                </a:solidFill>
              </a:rPr>
              <a:t>(</a:t>
            </a:r>
            <a:r>
              <a:rPr lang="en-US" b="1" u="sng" dirty="0" smtClean="0">
                <a:solidFill>
                  <a:srgbClr val="00B0F0"/>
                </a:solidFill>
              </a:rPr>
              <a:t>Minus)</a:t>
            </a:r>
            <a:r>
              <a:rPr lang="en-US" dirty="0" smtClean="0">
                <a:solidFill>
                  <a:srgbClr val="00B0F0"/>
                </a:solidFill>
              </a:rPr>
              <a:t> </a:t>
            </a:r>
            <a:r>
              <a:rPr lang="en-US" dirty="0">
                <a:solidFill>
                  <a:srgbClr val="00B0F0"/>
                </a:solidFill>
              </a:rPr>
              <a:t>Payables for fuel (including oil and secondary fuel oil) to the extent of one month of the cost of fuel calculated on target availability. </a:t>
            </a:r>
            <a:endParaRPr lang="en-US" dirty="0" smtClean="0">
              <a:solidFill>
                <a:srgbClr val="00B0F0"/>
              </a:solidFill>
            </a:endParaRPr>
          </a:p>
          <a:p>
            <a:r>
              <a:rPr lang="en-US" b="1" u="sng" dirty="0" smtClean="0">
                <a:solidFill>
                  <a:srgbClr val="00B0F0"/>
                </a:solidFill>
              </a:rPr>
              <a:t>In </a:t>
            </a:r>
            <a:r>
              <a:rPr lang="en-US" b="1" u="sng" dirty="0">
                <a:solidFill>
                  <a:srgbClr val="00B0F0"/>
                </a:solidFill>
              </a:rPr>
              <a:t>case of hydro power generating </a:t>
            </a:r>
            <a:r>
              <a:rPr lang="en-US" b="1" u="sng" dirty="0" smtClean="0">
                <a:solidFill>
                  <a:srgbClr val="00B0F0"/>
                </a:solidFill>
              </a:rPr>
              <a:t>stations:</a:t>
            </a:r>
            <a:r>
              <a:rPr lang="en-US" dirty="0" smtClean="0">
                <a:solidFill>
                  <a:srgbClr val="00B0F0"/>
                </a:solidFill>
              </a:rPr>
              <a:t> </a:t>
            </a:r>
          </a:p>
          <a:p>
            <a:r>
              <a:rPr lang="en-US" dirty="0" smtClean="0">
                <a:solidFill>
                  <a:srgbClr val="00B0F0"/>
                </a:solidFill>
              </a:rPr>
              <a:t>Operation </a:t>
            </a:r>
            <a:r>
              <a:rPr lang="en-US" dirty="0">
                <a:solidFill>
                  <a:srgbClr val="00B0F0"/>
                </a:solidFill>
              </a:rPr>
              <a:t>and maintenance expenses for one month; </a:t>
            </a:r>
            <a:endParaRPr lang="en-US" dirty="0" smtClean="0">
              <a:solidFill>
                <a:srgbClr val="00B0F0"/>
              </a:solidFill>
            </a:endParaRPr>
          </a:p>
          <a:p>
            <a:r>
              <a:rPr lang="en-US" dirty="0" smtClean="0">
                <a:solidFill>
                  <a:srgbClr val="00B0F0"/>
                </a:solidFill>
              </a:rPr>
              <a:t>Maintenance </a:t>
            </a:r>
            <a:r>
              <a:rPr lang="en-US" dirty="0">
                <a:solidFill>
                  <a:srgbClr val="00B0F0"/>
                </a:solidFill>
              </a:rPr>
              <a:t>spares at 1 per cent of the historical cost as per indexation of O&amp;M norms </a:t>
            </a:r>
            <a:r>
              <a:rPr lang="en-US" dirty="0" smtClean="0">
                <a:solidFill>
                  <a:srgbClr val="00B0F0"/>
                </a:solidFill>
              </a:rPr>
              <a:t>;</a:t>
            </a:r>
          </a:p>
          <a:p>
            <a:r>
              <a:rPr lang="en-US" dirty="0" smtClean="0">
                <a:solidFill>
                  <a:srgbClr val="00B0F0"/>
                </a:solidFill>
              </a:rPr>
              <a:t>Receivables </a:t>
            </a:r>
            <a:r>
              <a:rPr lang="en-US" dirty="0">
                <a:solidFill>
                  <a:srgbClr val="00B0F0"/>
                </a:solidFill>
              </a:rPr>
              <a:t>for sale of electricity equivalent to two months of the annual fixed charges calculated on normative capacity index.</a:t>
            </a:r>
            <a:endParaRPr lang="en-IN" dirty="0">
              <a:solidFill>
                <a:srgbClr val="00B0F0"/>
              </a:solidFill>
            </a:endParaRPr>
          </a:p>
        </p:txBody>
      </p:sp>
      <p:sp>
        <p:nvSpPr>
          <p:cNvPr id="4" name="Footer Placeholder 3"/>
          <p:cNvSpPr>
            <a:spLocks noGrp="1"/>
          </p:cNvSpPr>
          <p:nvPr>
            <p:ph type="ftr" sz="quarter" idx="11"/>
          </p:nvPr>
        </p:nvSpPr>
        <p:spPr/>
        <p:txBody>
          <a:bodyPr/>
          <a:lstStyle/>
          <a:p>
            <a:r>
              <a:rPr lang="en-IN" dirty="0" smtClean="0"/>
              <a:t>K.V.S.S.RAVI SANKAR, SAO/AUDIT/APTRANSCO</a:t>
            </a:r>
            <a:endParaRPr lang="en-IN" dirty="0"/>
          </a:p>
        </p:txBody>
      </p:sp>
    </p:spTree>
    <p:extLst>
      <p:ext uri="{BB962C8B-B14F-4D97-AF65-F5344CB8AC3E}">
        <p14:creationId xmlns:p14="http://schemas.microsoft.com/office/powerpoint/2010/main" val="840323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09600"/>
          </a:xfrm>
        </p:spPr>
        <p:txBody>
          <a:bodyPr>
            <a:normAutofit/>
          </a:bodyPr>
          <a:lstStyle/>
          <a:p>
            <a:pPr algn="ctr"/>
            <a:r>
              <a:rPr lang="en-US" sz="3200" b="1" i="1" dirty="0">
                <a:solidFill>
                  <a:srgbClr val="FF0000"/>
                </a:solidFill>
              </a:rPr>
              <a:t>Determination of Weighted Average Cost of Capital (WACC)</a:t>
            </a:r>
            <a:endParaRPr lang="en-IN" b="1" i="1" dirty="0">
              <a:solidFill>
                <a:srgbClr val="FF0000"/>
              </a:solidFill>
            </a:endParaRPr>
          </a:p>
        </p:txBody>
      </p:sp>
      <p:sp>
        <p:nvSpPr>
          <p:cNvPr id="3" name="Content Placeholder 2"/>
          <p:cNvSpPr>
            <a:spLocks noGrp="1"/>
          </p:cNvSpPr>
          <p:nvPr>
            <p:ph idx="1"/>
          </p:nvPr>
        </p:nvSpPr>
        <p:spPr>
          <a:xfrm>
            <a:off x="838200" y="609600"/>
            <a:ext cx="10657114" cy="5921829"/>
          </a:xfrm>
        </p:spPr>
        <p:txBody>
          <a:bodyPr>
            <a:normAutofit/>
          </a:bodyPr>
          <a:lstStyle/>
          <a:p>
            <a:pPr marL="0" indent="0">
              <a:buNone/>
            </a:pPr>
            <a:r>
              <a:rPr lang="en-US" b="1" u="sng" dirty="0" smtClean="0">
                <a:solidFill>
                  <a:srgbClr val="00B0F0"/>
                </a:solidFill>
              </a:rPr>
              <a:t>D/E </a:t>
            </a:r>
            <a:r>
              <a:rPr lang="en-US" b="1" u="sng" dirty="0">
                <a:solidFill>
                  <a:srgbClr val="00B0F0"/>
                </a:solidFill>
              </a:rPr>
              <a:t>(Debt/Equity) </a:t>
            </a:r>
            <a:r>
              <a:rPr lang="en-US" b="1" u="sng" dirty="0" smtClean="0">
                <a:solidFill>
                  <a:srgbClr val="00B0F0"/>
                </a:solidFill>
              </a:rPr>
              <a:t>Ratio</a:t>
            </a:r>
            <a:r>
              <a:rPr lang="en-US" dirty="0" smtClean="0">
                <a:solidFill>
                  <a:srgbClr val="00B0F0"/>
                </a:solidFill>
              </a:rPr>
              <a:t>:</a:t>
            </a:r>
          </a:p>
          <a:p>
            <a:pPr marL="0" indent="0" algn="just">
              <a:buNone/>
            </a:pPr>
            <a:r>
              <a:rPr lang="en-US" dirty="0" smtClean="0">
                <a:solidFill>
                  <a:srgbClr val="00B0F0"/>
                </a:solidFill>
              </a:rPr>
              <a:t>The APERC </a:t>
            </a:r>
            <a:r>
              <a:rPr lang="en-US" dirty="0">
                <a:solidFill>
                  <a:srgbClr val="00B0F0"/>
                </a:solidFill>
              </a:rPr>
              <a:t>has approved a D/E mix of 70:30 for the fourth control period as filed by APGENCO. </a:t>
            </a:r>
            <a:endParaRPr lang="en-US" dirty="0" smtClean="0">
              <a:solidFill>
                <a:srgbClr val="00B0F0"/>
              </a:solidFill>
            </a:endParaRPr>
          </a:p>
          <a:p>
            <a:pPr marL="0" indent="0">
              <a:buNone/>
            </a:pPr>
            <a:r>
              <a:rPr lang="en-US" b="1" u="sng" dirty="0" smtClean="0">
                <a:solidFill>
                  <a:srgbClr val="00B0F0"/>
                </a:solidFill>
              </a:rPr>
              <a:t>Return </a:t>
            </a:r>
            <a:r>
              <a:rPr lang="en-US" b="1" u="sng" dirty="0">
                <a:solidFill>
                  <a:srgbClr val="00B0F0"/>
                </a:solidFill>
              </a:rPr>
              <a:t>on </a:t>
            </a:r>
            <a:r>
              <a:rPr lang="en-US" b="1" u="sng" dirty="0" smtClean="0">
                <a:solidFill>
                  <a:srgbClr val="00B0F0"/>
                </a:solidFill>
              </a:rPr>
              <a:t>Equity:</a:t>
            </a:r>
            <a:r>
              <a:rPr lang="en-US" dirty="0" smtClean="0">
                <a:solidFill>
                  <a:srgbClr val="00B0F0"/>
                </a:solidFill>
              </a:rPr>
              <a:t> </a:t>
            </a:r>
            <a:r>
              <a:rPr lang="en-US" dirty="0">
                <a:solidFill>
                  <a:srgbClr val="00B0F0"/>
                </a:solidFill>
              </a:rPr>
              <a:t>The Commission has approved the Return on Equity as 15.5% as filed by APGENCO. </a:t>
            </a:r>
            <a:endParaRPr lang="en-US" dirty="0" smtClean="0">
              <a:solidFill>
                <a:srgbClr val="00B0F0"/>
              </a:solidFill>
            </a:endParaRPr>
          </a:p>
          <a:p>
            <a:pPr marL="0" indent="0">
              <a:buNone/>
            </a:pPr>
            <a:r>
              <a:rPr lang="en-US" b="1" u="sng" dirty="0" smtClean="0">
                <a:solidFill>
                  <a:srgbClr val="00B0F0"/>
                </a:solidFill>
              </a:rPr>
              <a:t>Cost </a:t>
            </a:r>
            <a:r>
              <a:rPr lang="en-US" b="1" u="sng" dirty="0">
                <a:solidFill>
                  <a:srgbClr val="00B0F0"/>
                </a:solidFill>
              </a:rPr>
              <a:t>of Debt</a:t>
            </a:r>
            <a:r>
              <a:rPr lang="en-US" dirty="0">
                <a:solidFill>
                  <a:srgbClr val="00B0F0"/>
                </a:solidFill>
              </a:rPr>
              <a:t>: The Commission has approved rate of 10.2% as filed by </a:t>
            </a:r>
            <a:r>
              <a:rPr lang="en-US" dirty="0" smtClean="0">
                <a:solidFill>
                  <a:srgbClr val="00B0F0"/>
                </a:solidFill>
              </a:rPr>
              <a:t>APGENCO.</a:t>
            </a:r>
          </a:p>
          <a:p>
            <a:pPr marL="0" indent="0">
              <a:buNone/>
            </a:pPr>
            <a:r>
              <a:rPr lang="en-US" b="1" u="sng" dirty="0" smtClean="0">
                <a:solidFill>
                  <a:srgbClr val="00B0F0"/>
                </a:solidFill>
              </a:rPr>
              <a:t>The </a:t>
            </a:r>
            <a:r>
              <a:rPr lang="en-US" b="1" u="sng" dirty="0">
                <a:solidFill>
                  <a:srgbClr val="00B0F0"/>
                </a:solidFill>
              </a:rPr>
              <a:t>WACC (Weighted Average Cost of Capital) has been </a:t>
            </a:r>
            <a:r>
              <a:rPr lang="en-US" b="1" u="sng" dirty="0" smtClean="0">
                <a:solidFill>
                  <a:srgbClr val="00B0F0"/>
                </a:solidFill>
              </a:rPr>
              <a:t>computed</a:t>
            </a:r>
            <a:r>
              <a:rPr lang="en-US" dirty="0" smtClean="0">
                <a:solidFill>
                  <a:srgbClr val="00B0F0"/>
                </a:solidFill>
              </a:rPr>
              <a:t>:</a:t>
            </a:r>
          </a:p>
          <a:p>
            <a:pPr marL="0" indent="0" algn="just">
              <a:buNone/>
            </a:pPr>
            <a:r>
              <a:rPr lang="en-US" dirty="0" smtClean="0">
                <a:solidFill>
                  <a:srgbClr val="00B0F0"/>
                </a:solidFill>
              </a:rPr>
              <a:t>(Debt*cost of debt) + (Equity x Return on equity) i.e., (70%*10.2%)+(30%*15.5%) = 11.8</a:t>
            </a:r>
            <a:r>
              <a:rPr lang="en-US" dirty="0">
                <a:solidFill>
                  <a:srgbClr val="00B0F0"/>
                </a:solidFill>
              </a:rPr>
              <a:t>%</a:t>
            </a:r>
            <a:endParaRPr lang="en-US" dirty="0" smtClean="0">
              <a:solidFill>
                <a:srgbClr val="00B0F0"/>
              </a:solidFill>
            </a:endParaRPr>
          </a:p>
          <a:p>
            <a:pPr marL="0" indent="0" algn="just">
              <a:buNone/>
            </a:pPr>
            <a:r>
              <a:rPr lang="en-US" b="1" u="sng" dirty="0" smtClean="0">
                <a:solidFill>
                  <a:srgbClr val="00B0F0"/>
                </a:solidFill>
              </a:rPr>
              <a:t>ROCE </a:t>
            </a:r>
            <a:r>
              <a:rPr lang="en-US" b="1" u="sng" dirty="0">
                <a:solidFill>
                  <a:srgbClr val="00B0F0"/>
                </a:solidFill>
              </a:rPr>
              <a:t>(Return on Capital Employed</a:t>
            </a:r>
            <a:r>
              <a:rPr lang="en-US" b="1" u="sng" dirty="0" smtClean="0">
                <a:solidFill>
                  <a:srgbClr val="00B0F0"/>
                </a:solidFill>
              </a:rPr>
              <a:t>):</a:t>
            </a:r>
            <a:r>
              <a:rPr lang="en-US" dirty="0" smtClean="0">
                <a:solidFill>
                  <a:srgbClr val="00B0F0"/>
                </a:solidFill>
              </a:rPr>
              <a:t> The </a:t>
            </a:r>
            <a:r>
              <a:rPr lang="en-US" dirty="0" err="1">
                <a:solidFill>
                  <a:srgbClr val="00B0F0"/>
                </a:solidFill>
              </a:rPr>
              <a:t>RoCE</a:t>
            </a:r>
            <a:r>
              <a:rPr lang="en-US" dirty="0">
                <a:solidFill>
                  <a:srgbClr val="00B0F0"/>
                </a:solidFill>
              </a:rPr>
              <a:t> has been computed with the approved working capital, Gross Fixed assets, Depreciation and </a:t>
            </a:r>
            <a:r>
              <a:rPr lang="en-US" dirty="0" smtClean="0">
                <a:solidFill>
                  <a:srgbClr val="00B0F0"/>
                </a:solidFill>
              </a:rPr>
              <a:t>WACC</a:t>
            </a:r>
            <a:r>
              <a:rPr lang="en-US" dirty="0" smtClean="0"/>
              <a:t>.</a:t>
            </a:r>
            <a:endParaRPr lang="en-IN" dirty="0"/>
          </a:p>
        </p:txBody>
      </p:sp>
      <p:sp>
        <p:nvSpPr>
          <p:cNvPr id="4" name="Footer Placeholder 3"/>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836465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8343"/>
            <a:ext cx="10515600" cy="6212114"/>
          </a:xfrm>
        </p:spPr>
        <p:txBody>
          <a:bodyPr/>
          <a:lstStyle/>
          <a:p>
            <a:pPr marL="0" indent="0" algn="ctr">
              <a:buNone/>
            </a:pPr>
            <a:r>
              <a:rPr lang="en-US" b="1" i="1" dirty="0" smtClean="0">
                <a:solidFill>
                  <a:srgbClr val="C00000"/>
                </a:solidFill>
              </a:rPr>
              <a:t>Fixed Cost of APGENCO</a:t>
            </a:r>
            <a:r>
              <a:rPr lang="en-US" dirty="0" smtClean="0">
                <a:solidFill>
                  <a:srgbClr val="C00000"/>
                </a:solidFill>
              </a:rPr>
              <a:t> </a:t>
            </a:r>
            <a:endParaRPr lang="en-IN" dirty="0">
              <a:solidFill>
                <a:srgbClr val="C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852967978"/>
              </p:ext>
            </p:extLst>
          </p:nvPr>
        </p:nvGraphicFramePr>
        <p:xfrm>
          <a:off x="943429" y="856344"/>
          <a:ext cx="9782627" cy="5327422"/>
        </p:xfrm>
        <a:graphic>
          <a:graphicData uri="http://schemas.openxmlformats.org/drawingml/2006/table">
            <a:tbl>
              <a:tblPr>
                <a:tableStyleId>{5C22544A-7EE6-4342-B048-85BDC9FD1C3A}</a:tableStyleId>
              </a:tblPr>
              <a:tblGrid>
                <a:gridCol w="1134663"/>
                <a:gridCol w="6317308"/>
                <a:gridCol w="2330656"/>
              </a:tblGrid>
              <a:tr h="446339">
                <a:tc>
                  <a:txBody>
                    <a:bodyPr/>
                    <a:lstStyle/>
                    <a:p>
                      <a:pPr algn="ctr" fontAlgn="b"/>
                      <a:r>
                        <a:rPr lang="en-IN" sz="2000" b="1" u="none" strike="noStrike" dirty="0">
                          <a:effectLst/>
                        </a:rPr>
                        <a:t>Sl.NO.</a:t>
                      </a:r>
                      <a:endParaRPr lang="en-IN"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IN" sz="2000" b="1" u="none" strike="noStrike" dirty="0">
                          <a:effectLst/>
                        </a:rPr>
                        <a:t>Particulars</a:t>
                      </a:r>
                      <a:endParaRPr lang="en-IN"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IN" sz="2000" b="1" u="none" strike="noStrike" dirty="0">
                          <a:effectLst/>
                        </a:rPr>
                        <a:t>Amount</a:t>
                      </a:r>
                      <a:endParaRPr lang="en-IN" sz="2000" b="1" i="0" u="none" strike="noStrike" dirty="0">
                        <a:solidFill>
                          <a:srgbClr val="000000"/>
                        </a:solidFill>
                        <a:effectLst/>
                        <a:latin typeface="Calibri" panose="020F0502020204030204" pitchFamily="34" charset="0"/>
                      </a:endParaRPr>
                    </a:p>
                  </a:txBody>
                  <a:tcPr marL="9525" marR="9525" marT="9525" marB="0" anchor="b"/>
                </a:tc>
              </a:tr>
              <a:tr h="543431">
                <a:tc>
                  <a:txBody>
                    <a:bodyPr/>
                    <a:lstStyle/>
                    <a:p>
                      <a:pPr algn="ctr" fontAlgn="b"/>
                      <a:r>
                        <a:rPr lang="en-IN" sz="2000" u="none" strike="noStrike" dirty="0">
                          <a:effectLst/>
                        </a:rPr>
                        <a:t>1</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2000" u="none" strike="noStrike" dirty="0">
                          <a:effectLst/>
                        </a:rPr>
                        <a:t>Operation &amp; Maintenance </a:t>
                      </a:r>
                      <a:r>
                        <a:rPr lang="en-IN" sz="2000" u="none" strike="noStrike" dirty="0" smtClean="0">
                          <a:effectLst/>
                        </a:rPr>
                        <a:t>Cost</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u="none" strike="noStrike">
                          <a:effectLst/>
                        </a:rPr>
                        <a:t>xxxx</a:t>
                      </a:r>
                      <a:endParaRPr lang="en-IN" sz="2000" b="0" i="0" u="none" strike="noStrike">
                        <a:solidFill>
                          <a:srgbClr val="000000"/>
                        </a:solidFill>
                        <a:effectLst/>
                        <a:latin typeface="Calibri" panose="020F0502020204030204" pitchFamily="34" charset="0"/>
                      </a:endParaRPr>
                    </a:p>
                  </a:txBody>
                  <a:tcPr marL="9525" marR="9525" marT="9525" marB="0" anchor="b"/>
                </a:tc>
              </a:tr>
              <a:tr h="534805">
                <a:tc>
                  <a:txBody>
                    <a:bodyPr/>
                    <a:lstStyle/>
                    <a:p>
                      <a:pPr algn="ctr" fontAlgn="b"/>
                      <a:r>
                        <a:rPr lang="en-IN" sz="2000" u="none" strike="noStrike" dirty="0">
                          <a:effectLst/>
                        </a:rPr>
                        <a:t>2</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2000" u="none" strike="noStrike" dirty="0">
                          <a:effectLst/>
                        </a:rPr>
                        <a:t>Depreciation</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u="none" strike="noStrike" dirty="0" err="1">
                          <a:effectLst/>
                        </a:rPr>
                        <a:t>xxxx</a:t>
                      </a:r>
                      <a:endParaRPr lang="en-IN" sz="2000" b="0" i="0" u="none" strike="noStrike" dirty="0">
                        <a:solidFill>
                          <a:srgbClr val="000000"/>
                        </a:solidFill>
                        <a:effectLst/>
                        <a:latin typeface="Calibri" panose="020F0502020204030204" pitchFamily="34" charset="0"/>
                      </a:endParaRPr>
                    </a:p>
                  </a:txBody>
                  <a:tcPr marL="9525" marR="9525" marT="9525" marB="0" anchor="b"/>
                </a:tc>
              </a:tr>
              <a:tr h="565612">
                <a:tc>
                  <a:txBody>
                    <a:bodyPr/>
                    <a:lstStyle/>
                    <a:p>
                      <a:pPr algn="ctr" fontAlgn="b"/>
                      <a:r>
                        <a:rPr lang="en-IN" sz="2000" u="none" strike="noStrike" dirty="0">
                          <a:effectLst/>
                        </a:rPr>
                        <a:t>3</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2000" u="none" strike="noStrike" dirty="0">
                          <a:effectLst/>
                        </a:rPr>
                        <a:t>Income Tax</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u="none" strike="noStrike" dirty="0" smtClean="0">
                          <a:effectLst/>
                        </a:rPr>
                        <a:t>xxx</a:t>
                      </a:r>
                      <a:endParaRPr lang="en-IN" sz="2000" b="0" i="0" u="none" strike="noStrike" dirty="0">
                        <a:solidFill>
                          <a:srgbClr val="000000"/>
                        </a:solidFill>
                        <a:effectLst/>
                        <a:latin typeface="Calibri" panose="020F0502020204030204" pitchFamily="34" charset="0"/>
                      </a:endParaRPr>
                    </a:p>
                  </a:txBody>
                  <a:tcPr marL="9525" marR="9525" marT="9525" marB="0" anchor="b"/>
                </a:tc>
              </a:tr>
              <a:tr h="522383">
                <a:tc>
                  <a:txBody>
                    <a:bodyPr/>
                    <a:lstStyle/>
                    <a:p>
                      <a:pPr algn="ctr" fontAlgn="b"/>
                      <a:r>
                        <a:rPr lang="en-IN" sz="2000" u="none" strike="noStrike" dirty="0">
                          <a:effectLst/>
                        </a:rPr>
                        <a:t>4</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r>
                        <a:rPr lang="en-US" dirty="0" smtClean="0"/>
                        <a:t>interest on</a:t>
                      </a:r>
                      <a:r>
                        <a:rPr lang="en-US" baseline="0" dirty="0" smtClean="0"/>
                        <a:t> Pension Bonds</a:t>
                      </a:r>
                      <a:endParaRPr lang="en-IN" dirty="0"/>
                    </a:p>
                  </a:txBody>
                  <a:tcPr marL="9525" marR="9525" marT="9525" marB="0" anchor="b"/>
                </a:tc>
                <a:tc>
                  <a:txBody>
                    <a:bodyPr/>
                    <a:lstStyle/>
                    <a:p>
                      <a:pPr algn="r" fontAlgn="b"/>
                      <a:r>
                        <a:rPr lang="en-US" sz="2000" b="0" i="0" u="none" strike="noStrike" dirty="0" smtClean="0">
                          <a:solidFill>
                            <a:srgbClr val="000000"/>
                          </a:solidFill>
                          <a:effectLst/>
                          <a:latin typeface="Calibri" panose="020F0502020204030204" pitchFamily="34" charset="0"/>
                        </a:rPr>
                        <a:t>xxx</a:t>
                      </a:r>
                      <a:endParaRPr lang="en-IN" sz="2000" b="0" i="0" u="none" strike="noStrike" dirty="0">
                        <a:solidFill>
                          <a:srgbClr val="000000"/>
                        </a:solidFill>
                        <a:effectLst/>
                        <a:latin typeface="Calibri" panose="020F0502020204030204" pitchFamily="34" charset="0"/>
                      </a:endParaRPr>
                    </a:p>
                  </a:txBody>
                  <a:tcPr marL="9525" marR="9525" marT="9525" marB="0" anchor="b"/>
                </a:tc>
              </a:tr>
              <a:tr h="537029">
                <a:tc>
                  <a:txBody>
                    <a:bodyPr/>
                    <a:lstStyle/>
                    <a:p>
                      <a:pPr algn="ctr" fontAlgn="b"/>
                      <a:r>
                        <a:rPr lang="en-US" sz="2000" b="0" i="0" u="none" strike="noStrike" dirty="0" smtClean="0">
                          <a:solidFill>
                            <a:srgbClr val="000000"/>
                          </a:solidFill>
                          <a:effectLst/>
                          <a:latin typeface="Calibri" panose="020F0502020204030204" pitchFamily="34" charset="0"/>
                        </a:rPr>
                        <a:t>5</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r>
                        <a:rPr lang="en-IN" sz="1800" b="1" u="none" strike="noStrike" dirty="0" smtClean="0">
                          <a:effectLst/>
                        </a:rPr>
                        <a:t>Total (1 to 4)</a:t>
                      </a:r>
                      <a:endParaRPr lang="en-IN" dirty="0"/>
                    </a:p>
                  </a:txBody>
                  <a:tcPr marL="9525" marR="9525" marT="9525" marB="0" anchor="b"/>
                </a:tc>
                <a:tc>
                  <a:txBody>
                    <a:bodyPr/>
                    <a:lstStyle/>
                    <a:p>
                      <a:pPr algn="r" fontAlgn="b"/>
                      <a:r>
                        <a:rPr lang="en-US" sz="2000" b="1" i="0" u="none" strike="noStrike" dirty="0" smtClean="0">
                          <a:solidFill>
                            <a:srgbClr val="000000"/>
                          </a:solidFill>
                          <a:effectLst/>
                          <a:latin typeface="Calibri" panose="020F0502020204030204" pitchFamily="34" charset="0"/>
                        </a:rPr>
                        <a:t>XXXX</a:t>
                      </a:r>
                      <a:endParaRPr lang="en-IN" sz="2000" b="1" i="0" u="none" strike="noStrike" dirty="0">
                        <a:solidFill>
                          <a:srgbClr val="000000"/>
                        </a:solidFill>
                        <a:effectLst/>
                        <a:latin typeface="Calibri" panose="020F0502020204030204" pitchFamily="34" charset="0"/>
                      </a:endParaRPr>
                    </a:p>
                  </a:txBody>
                  <a:tcPr marL="9525" marR="9525" marT="9525" marB="0" anchor="b"/>
                </a:tc>
              </a:tr>
              <a:tr h="478971">
                <a:tc>
                  <a:txBody>
                    <a:bodyPr/>
                    <a:lstStyle/>
                    <a:p>
                      <a:pPr algn="ctr" fontAlgn="b"/>
                      <a:r>
                        <a:rPr lang="en-US" sz="2000" b="0" i="0" u="none" strike="noStrike" dirty="0" smtClean="0">
                          <a:solidFill>
                            <a:schemeClr val="dk1"/>
                          </a:solidFill>
                          <a:effectLst/>
                          <a:latin typeface="+mn-lt"/>
                        </a:rPr>
                        <a:t>6</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2000" b="0" i="0" u="none" strike="noStrike" dirty="0" smtClean="0">
                          <a:solidFill>
                            <a:srgbClr val="000000"/>
                          </a:solidFill>
                          <a:effectLst/>
                          <a:latin typeface="Calibri" panose="020F0502020204030204" pitchFamily="34" charset="0"/>
                        </a:rPr>
                        <a:t>Return on capital employed (ROCE)</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u="none" strike="noStrike" dirty="0">
                          <a:effectLst/>
                        </a:rPr>
                        <a:t>xxx</a:t>
                      </a:r>
                      <a:endParaRPr lang="en-IN" sz="2000" b="0" i="0" u="none" strike="noStrike" dirty="0">
                        <a:solidFill>
                          <a:srgbClr val="000000"/>
                        </a:solidFill>
                        <a:effectLst/>
                        <a:latin typeface="Calibri" panose="020F0502020204030204" pitchFamily="34" charset="0"/>
                      </a:endParaRPr>
                    </a:p>
                  </a:txBody>
                  <a:tcPr marL="9525" marR="9525" marT="9525" marB="0" anchor="b"/>
                </a:tc>
              </a:tr>
              <a:tr h="566057">
                <a:tc>
                  <a:txBody>
                    <a:bodyPr/>
                    <a:lstStyle/>
                    <a:p>
                      <a:pPr algn="ctr" fontAlgn="b"/>
                      <a:r>
                        <a:rPr lang="en-US" sz="2000" b="0" i="0" u="none" strike="noStrike" dirty="0" smtClean="0">
                          <a:solidFill>
                            <a:schemeClr val="dk1"/>
                          </a:solidFill>
                          <a:effectLst/>
                          <a:latin typeface="+mn-lt"/>
                        </a:rPr>
                        <a:t>7</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2000" b="1" i="0" u="none" strike="noStrike" dirty="0" smtClean="0">
                          <a:solidFill>
                            <a:srgbClr val="000000"/>
                          </a:solidFill>
                          <a:effectLst/>
                          <a:latin typeface="Calibri" panose="020F0502020204030204" pitchFamily="34" charset="0"/>
                        </a:rPr>
                        <a:t>Fixed cost (5+6)</a:t>
                      </a:r>
                      <a:endParaRPr lang="en-IN"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b="1" u="none" strike="noStrike" dirty="0" err="1">
                          <a:effectLst/>
                        </a:rPr>
                        <a:t>xxxx</a:t>
                      </a:r>
                      <a:endParaRPr lang="en-IN" sz="2000" b="1" i="0" u="none" strike="noStrike" dirty="0">
                        <a:solidFill>
                          <a:srgbClr val="000000"/>
                        </a:solidFill>
                        <a:effectLst/>
                        <a:latin typeface="Calibri" panose="020F0502020204030204" pitchFamily="34" charset="0"/>
                      </a:endParaRPr>
                    </a:p>
                  </a:txBody>
                  <a:tcPr marL="9525" marR="9525" marT="9525" marB="0" anchor="b"/>
                </a:tc>
              </a:tr>
              <a:tr h="1132795">
                <a:tc gridSpan="2">
                  <a:txBody>
                    <a:bodyPr/>
                    <a:lstStyle/>
                    <a:p>
                      <a:pPr algn="l" fontAlgn="b"/>
                      <a:r>
                        <a:rPr lang="en-US" sz="2000" b="1" i="0" u="none" strike="noStrike" dirty="0" smtClean="0">
                          <a:solidFill>
                            <a:srgbClr val="000000"/>
                          </a:solidFill>
                          <a:effectLst/>
                          <a:latin typeface="Calibri" panose="020F0502020204030204" pitchFamily="34" charset="0"/>
                        </a:rPr>
                        <a:t>Fixed cost will</a:t>
                      </a:r>
                      <a:r>
                        <a:rPr lang="en-US" sz="2000" b="1" i="0" u="none" strike="noStrike" baseline="0" dirty="0" smtClean="0">
                          <a:solidFill>
                            <a:srgbClr val="000000"/>
                          </a:solidFill>
                          <a:effectLst/>
                          <a:latin typeface="Calibri" panose="020F0502020204030204" pitchFamily="34" charset="0"/>
                        </a:rPr>
                        <a:t> be calculated on each generating plant and accordingly the same will be collected from the Distribution companies through sale of power.</a:t>
                      </a:r>
                      <a:endParaRPr lang="en-IN" sz="2000" b="1" i="0" u="none" strike="noStrike" dirty="0">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IN"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endParaRPr lang="en-IN" sz="2000" b="1" i="0" u="none" strike="noStrike" dirty="0">
                        <a:solidFill>
                          <a:srgbClr val="000000"/>
                        </a:solidFill>
                        <a:effectLst/>
                        <a:latin typeface="Calibri" panose="020F0502020204030204" pitchFamily="34" charset="0"/>
                      </a:endParaRPr>
                    </a:p>
                  </a:txBody>
                  <a:tcPr marL="9525" marR="9525" marT="9525" marB="0" anchor="b"/>
                </a:tc>
              </a:tr>
            </a:tbl>
          </a:graphicData>
        </a:graphic>
      </p:graphicFrame>
      <p:sp>
        <p:nvSpPr>
          <p:cNvPr id="2" name="Footer Placeholder 1"/>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3888966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83770"/>
          </a:xfrm>
        </p:spPr>
        <p:txBody>
          <a:bodyPr>
            <a:normAutofit/>
          </a:bodyPr>
          <a:lstStyle/>
          <a:p>
            <a:pPr algn="ctr"/>
            <a:r>
              <a:rPr lang="en-US" sz="3600" b="1" i="1" dirty="0" smtClean="0">
                <a:solidFill>
                  <a:srgbClr val="FF0000"/>
                </a:solidFill>
              </a:rPr>
              <a:t>Variable Cost</a:t>
            </a:r>
            <a:r>
              <a:rPr lang="en-US" dirty="0" smtClean="0"/>
              <a:t> </a:t>
            </a:r>
            <a:endParaRPr lang="en-IN" dirty="0"/>
          </a:p>
        </p:txBody>
      </p:sp>
      <p:sp>
        <p:nvSpPr>
          <p:cNvPr id="3" name="Content Placeholder 2"/>
          <p:cNvSpPr>
            <a:spLocks noGrp="1"/>
          </p:cNvSpPr>
          <p:nvPr>
            <p:ph idx="1"/>
          </p:nvPr>
        </p:nvSpPr>
        <p:spPr>
          <a:xfrm>
            <a:off x="580571" y="783772"/>
            <a:ext cx="10773229" cy="5907314"/>
          </a:xfrm>
        </p:spPr>
        <p:txBody>
          <a:bodyPr>
            <a:normAutofit/>
          </a:bodyPr>
          <a:lstStyle/>
          <a:p>
            <a:r>
              <a:rPr lang="en-US" b="1" u="sng" dirty="0" smtClean="0">
                <a:solidFill>
                  <a:srgbClr val="0070C0"/>
                </a:solidFill>
              </a:rPr>
              <a:t>The </a:t>
            </a:r>
            <a:r>
              <a:rPr lang="en-US" b="1" u="sng" dirty="0">
                <a:solidFill>
                  <a:srgbClr val="0070C0"/>
                </a:solidFill>
              </a:rPr>
              <a:t>following operating norms for computation of variable </a:t>
            </a:r>
            <a:r>
              <a:rPr lang="en-US" b="1" u="sng" dirty="0" smtClean="0">
                <a:solidFill>
                  <a:srgbClr val="0070C0"/>
                </a:solidFill>
              </a:rPr>
              <a:t>cost</a:t>
            </a:r>
          </a:p>
          <a:p>
            <a:r>
              <a:rPr lang="en-US" b="1" u="sng" dirty="0" smtClean="0">
                <a:solidFill>
                  <a:srgbClr val="0070C0"/>
                </a:solidFill>
              </a:rPr>
              <a:t>Station </a:t>
            </a:r>
            <a:r>
              <a:rPr lang="en-US" b="1" u="sng" dirty="0">
                <a:solidFill>
                  <a:srgbClr val="0070C0"/>
                </a:solidFill>
              </a:rPr>
              <a:t>Heat </a:t>
            </a:r>
            <a:r>
              <a:rPr lang="en-US" b="1" u="sng" dirty="0" smtClean="0">
                <a:solidFill>
                  <a:srgbClr val="0070C0"/>
                </a:solidFill>
              </a:rPr>
              <a:t>rate:</a:t>
            </a:r>
            <a:r>
              <a:rPr lang="en-US" dirty="0" smtClean="0">
                <a:solidFill>
                  <a:srgbClr val="0070C0"/>
                </a:solidFill>
              </a:rPr>
              <a:t> </a:t>
            </a:r>
            <a:r>
              <a:rPr lang="en-US" dirty="0">
                <a:solidFill>
                  <a:srgbClr val="0070C0"/>
                </a:solidFill>
              </a:rPr>
              <a:t>The station heat rate considered for 210/500 MW thermal stations is as per Regulation 1 of 2008. </a:t>
            </a:r>
            <a:endParaRPr lang="en-US" dirty="0" smtClean="0">
              <a:solidFill>
                <a:srgbClr val="0070C0"/>
              </a:solidFill>
            </a:endParaRPr>
          </a:p>
          <a:p>
            <a:r>
              <a:rPr lang="en-US" b="1" u="sng" dirty="0" smtClean="0">
                <a:solidFill>
                  <a:srgbClr val="0070C0"/>
                </a:solidFill>
              </a:rPr>
              <a:t>Auxiliary consumption:</a:t>
            </a:r>
            <a:r>
              <a:rPr lang="en-US" dirty="0" smtClean="0">
                <a:solidFill>
                  <a:srgbClr val="0070C0"/>
                </a:solidFill>
              </a:rPr>
              <a:t> </a:t>
            </a:r>
            <a:r>
              <a:rPr lang="en-US" dirty="0">
                <a:solidFill>
                  <a:srgbClr val="0070C0"/>
                </a:solidFill>
              </a:rPr>
              <a:t>The Auxiliary consumption for 210/500 MW thermal stations is considered as per Regulation 1 of 2008. </a:t>
            </a:r>
            <a:endParaRPr lang="en-US" dirty="0" smtClean="0">
              <a:solidFill>
                <a:srgbClr val="0070C0"/>
              </a:solidFill>
            </a:endParaRPr>
          </a:p>
          <a:p>
            <a:r>
              <a:rPr lang="en-US" b="1" u="sng" dirty="0" smtClean="0">
                <a:solidFill>
                  <a:srgbClr val="0070C0"/>
                </a:solidFill>
              </a:rPr>
              <a:t>Specific </a:t>
            </a:r>
            <a:r>
              <a:rPr lang="en-US" b="1" u="sng" dirty="0">
                <a:solidFill>
                  <a:srgbClr val="0070C0"/>
                </a:solidFill>
              </a:rPr>
              <a:t>oil </a:t>
            </a:r>
            <a:r>
              <a:rPr lang="en-US" b="1" u="sng" dirty="0" smtClean="0">
                <a:solidFill>
                  <a:srgbClr val="0070C0"/>
                </a:solidFill>
              </a:rPr>
              <a:t>consumption:</a:t>
            </a:r>
            <a:r>
              <a:rPr lang="en-US" dirty="0" smtClean="0">
                <a:solidFill>
                  <a:srgbClr val="0070C0"/>
                </a:solidFill>
              </a:rPr>
              <a:t> </a:t>
            </a:r>
            <a:r>
              <a:rPr lang="en-US" dirty="0">
                <a:solidFill>
                  <a:srgbClr val="0070C0"/>
                </a:solidFill>
              </a:rPr>
              <a:t>The Specific oil consumption for all thermal units is considered as per Regulation 1 of 2008. </a:t>
            </a:r>
            <a:endParaRPr lang="en-US" dirty="0" smtClean="0">
              <a:solidFill>
                <a:srgbClr val="0070C0"/>
              </a:solidFill>
            </a:endParaRPr>
          </a:p>
          <a:p>
            <a:pPr algn="just"/>
            <a:r>
              <a:rPr lang="en-US" b="1" u="sng" dirty="0" smtClean="0">
                <a:solidFill>
                  <a:srgbClr val="0070C0"/>
                </a:solidFill>
              </a:rPr>
              <a:t>Landed </a:t>
            </a:r>
            <a:r>
              <a:rPr lang="en-US" b="1" u="sng" dirty="0">
                <a:solidFill>
                  <a:srgbClr val="0070C0"/>
                </a:solidFill>
              </a:rPr>
              <a:t>cost of </a:t>
            </a:r>
            <a:r>
              <a:rPr lang="en-US" b="1" u="sng" dirty="0" smtClean="0">
                <a:solidFill>
                  <a:srgbClr val="0070C0"/>
                </a:solidFill>
              </a:rPr>
              <a:t>coal:</a:t>
            </a:r>
            <a:r>
              <a:rPr lang="en-US" dirty="0" smtClean="0">
                <a:solidFill>
                  <a:srgbClr val="0070C0"/>
                </a:solidFill>
              </a:rPr>
              <a:t> </a:t>
            </a:r>
            <a:r>
              <a:rPr lang="en-US" dirty="0">
                <a:solidFill>
                  <a:srgbClr val="0070C0"/>
                </a:solidFill>
              </a:rPr>
              <a:t>The landed cost of coal is arrived at based on Coal price, Freight charges, Coal related cost and normative transit &amp; </a:t>
            </a:r>
            <a:r>
              <a:rPr lang="en-US" dirty="0" err="1">
                <a:solidFill>
                  <a:srgbClr val="0070C0"/>
                </a:solidFill>
              </a:rPr>
              <a:t>windage</a:t>
            </a:r>
            <a:r>
              <a:rPr lang="en-US" dirty="0">
                <a:solidFill>
                  <a:srgbClr val="0070C0"/>
                </a:solidFill>
              </a:rPr>
              <a:t> &amp; Shrinkage loss of 0.8% as per Regulation 1 of 2008</a:t>
            </a:r>
            <a:r>
              <a:rPr lang="en-US" dirty="0" smtClean="0">
                <a:solidFill>
                  <a:srgbClr val="0070C0"/>
                </a:solidFill>
              </a:rPr>
              <a:t>.</a:t>
            </a:r>
          </a:p>
          <a:p>
            <a:r>
              <a:rPr lang="en-US" b="1" u="sng" dirty="0" smtClean="0">
                <a:solidFill>
                  <a:srgbClr val="0070C0"/>
                </a:solidFill>
              </a:rPr>
              <a:t>The variable cost will be collected from the Distribution companies along with Fixed cost</a:t>
            </a:r>
            <a:r>
              <a:rPr lang="en-US" dirty="0" smtClean="0">
                <a:solidFill>
                  <a:srgbClr val="0070C0"/>
                </a:solidFill>
              </a:rPr>
              <a:t>.</a:t>
            </a:r>
          </a:p>
        </p:txBody>
      </p:sp>
      <p:sp>
        <p:nvSpPr>
          <p:cNvPr id="4" name="Footer Placeholder 3"/>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3355757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93257"/>
            <a:ext cx="10515600" cy="1828800"/>
          </a:xfrm>
        </p:spPr>
        <p:txBody>
          <a:bodyPr>
            <a:normAutofit fontScale="90000"/>
          </a:bodyPr>
          <a:lstStyle/>
          <a:p>
            <a:pPr algn="ctr"/>
            <a:r>
              <a:rPr lang="en-US" sz="6600" b="1" i="1" dirty="0" smtClean="0">
                <a:solidFill>
                  <a:srgbClr val="0070C0"/>
                </a:solidFill>
              </a:rPr>
              <a:t>APDISCOMS </a:t>
            </a:r>
            <a:br>
              <a:rPr lang="en-US" sz="6600" b="1" i="1" dirty="0" smtClean="0">
                <a:solidFill>
                  <a:srgbClr val="0070C0"/>
                </a:solidFill>
              </a:rPr>
            </a:br>
            <a:r>
              <a:rPr lang="en-US" sz="6600" b="1" i="1" dirty="0" smtClean="0">
                <a:solidFill>
                  <a:srgbClr val="0070C0"/>
                </a:solidFill>
              </a:rPr>
              <a:t>Retail Supply Tariff</a:t>
            </a:r>
            <a:endParaRPr lang="en-IN" sz="6600" b="1" i="1" dirty="0">
              <a:solidFill>
                <a:srgbClr val="0070C0"/>
              </a:solidFill>
            </a:endParaRPr>
          </a:p>
        </p:txBody>
      </p:sp>
      <p:sp>
        <p:nvSpPr>
          <p:cNvPr id="3" name="Footer Placeholder 2"/>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1361715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0143" y="508001"/>
            <a:ext cx="10515600" cy="1806794"/>
          </a:xfrm>
        </p:spPr>
        <p:txBody>
          <a:bodyPr>
            <a:normAutofit fontScale="90000"/>
          </a:bodyPr>
          <a:lstStyle/>
          <a:p>
            <a:pPr algn="just"/>
            <a:r>
              <a:rPr lang="en-US" sz="3600" b="1" i="1" dirty="0" smtClean="0">
                <a:solidFill>
                  <a:srgbClr val="0070C0"/>
                </a:solidFill>
              </a:rPr>
              <a:t>Sharing of conventional power capacities among the three </a:t>
            </a:r>
            <a:r>
              <a:rPr lang="en-US" sz="3600" b="1" i="1" dirty="0" err="1" smtClean="0">
                <a:solidFill>
                  <a:srgbClr val="0070C0"/>
                </a:solidFill>
              </a:rPr>
              <a:t>Discoms</a:t>
            </a:r>
            <a:r>
              <a:rPr lang="en-US" sz="3600" b="1" i="1" dirty="0" smtClean="0">
                <a:solidFill>
                  <a:srgbClr val="0070C0"/>
                </a:solidFill>
              </a:rPr>
              <a:t> which are applicable to all power purchase agreements for the existing stations and stations under constructions</a:t>
            </a:r>
            <a:r>
              <a:rPr lang="en-US" dirty="0" smtClean="0"/>
              <a:t>.</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07706275"/>
              </p:ext>
            </p:extLst>
          </p:nvPr>
        </p:nvGraphicFramePr>
        <p:xfrm>
          <a:off x="1190172" y="2742322"/>
          <a:ext cx="9840686" cy="3657540"/>
        </p:xfrm>
        <a:graphic>
          <a:graphicData uri="http://schemas.openxmlformats.org/drawingml/2006/table">
            <a:tbl>
              <a:tblPr>
                <a:tableStyleId>{5C22544A-7EE6-4342-B048-85BDC9FD1C3A}</a:tableStyleId>
              </a:tblPr>
              <a:tblGrid>
                <a:gridCol w="1645829"/>
                <a:gridCol w="4705593"/>
                <a:gridCol w="3489264"/>
              </a:tblGrid>
              <a:tr h="711200">
                <a:tc>
                  <a:txBody>
                    <a:bodyPr/>
                    <a:lstStyle/>
                    <a:p>
                      <a:pPr algn="ctr" fontAlgn="b"/>
                      <a:r>
                        <a:rPr lang="en-IN" sz="3600" u="none" strike="noStrike" dirty="0" err="1">
                          <a:effectLst/>
                        </a:rPr>
                        <a:t>Sl.No</a:t>
                      </a:r>
                      <a:r>
                        <a:rPr lang="en-IN" sz="3600" u="none" strike="noStrike" dirty="0">
                          <a:effectLst/>
                        </a:rPr>
                        <a:t>.</a:t>
                      </a:r>
                      <a:endParaRPr lang="en-IN" sz="36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IN" sz="3600" u="none" strike="noStrike" dirty="0">
                          <a:effectLst/>
                        </a:rPr>
                        <a:t>Name of the </a:t>
                      </a:r>
                      <a:r>
                        <a:rPr lang="en-IN" sz="3600" u="none" strike="noStrike" dirty="0" err="1">
                          <a:effectLst/>
                        </a:rPr>
                        <a:t>Discom</a:t>
                      </a:r>
                      <a:endParaRPr lang="en-IN" sz="36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IN" sz="3600" u="none" strike="noStrike" dirty="0">
                          <a:effectLst/>
                        </a:rPr>
                        <a:t>Allocated share %</a:t>
                      </a:r>
                      <a:endParaRPr lang="en-IN" sz="3600" b="1" i="0" u="none" strike="noStrike" dirty="0">
                        <a:solidFill>
                          <a:srgbClr val="000000"/>
                        </a:solidFill>
                        <a:effectLst/>
                        <a:latin typeface="Calibri" panose="020F0502020204030204" pitchFamily="34" charset="0"/>
                      </a:endParaRPr>
                    </a:p>
                  </a:txBody>
                  <a:tcPr marL="9525" marR="9525" marT="9525" marB="0" anchor="b"/>
                </a:tc>
              </a:tr>
              <a:tr h="736585">
                <a:tc>
                  <a:txBody>
                    <a:bodyPr/>
                    <a:lstStyle/>
                    <a:p>
                      <a:pPr algn="ctr" fontAlgn="ctr"/>
                      <a:r>
                        <a:rPr lang="en-IN" sz="3600" u="none" strike="noStrike">
                          <a:effectLst/>
                        </a:rPr>
                        <a:t>1</a:t>
                      </a:r>
                      <a:endParaRPr lang="en-IN" sz="3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3600" u="none" strike="noStrike" dirty="0">
                          <a:effectLst/>
                        </a:rPr>
                        <a:t>APSPDCL</a:t>
                      </a:r>
                      <a:endParaRPr lang="en-IN" sz="3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IN" sz="3600" u="none" strike="noStrike" dirty="0">
                          <a:effectLst/>
                        </a:rPr>
                        <a:t>40.44%</a:t>
                      </a:r>
                      <a:endParaRPr lang="en-IN" sz="3600" b="0" i="0" u="none" strike="noStrike" dirty="0">
                        <a:solidFill>
                          <a:srgbClr val="000000"/>
                        </a:solidFill>
                        <a:effectLst/>
                        <a:latin typeface="Calibri" panose="020F0502020204030204" pitchFamily="34" charset="0"/>
                      </a:endParaRPr>
                    </a:p>
                  </a:txBody>
                  <a:tcPr marL="9525" marR="9525" marT="9525" marB="0" anchor="ctr"/>
                </a:tc>
              </a:tr>
              <a:tr h="736585">
                <a:tc>
                  <a:txBody>
                    <a:bodyPr/>
                    <a:lstStyle/>
                    <a:p>
                      <a:pPr algn="ctr" fontAlgn="ctr"/>
                      <a:r>
                        <a:rPr lang="en-IN" sz="3600" u="none" strike="noStrike" dirty="0">
                          <a:effectLst/>
                        </a:rPr>
                        <a:t>2</a:t>
                      </a:r>
                      <a:endParaRPr lang="en-IN" sz="3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IN" sz="3600" u="none" strike="noStrike">
                          <a:effectLst/>
                        </a:rPr>
                        <a:t>APEPDCL</a:t>
                      </a:r>
                      <a:endParaRPr lang="en-IN" sz="36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IN" sz="3600" u="none" strike="noStrike">
                          <a:effectLst/>
                        </a:rPr>
                        <a:t>36.22%</a:t>
                      </a:r>
                      <a:endParaRPr lang="en-IN" sz="3600" b="0" i="0" u="none" strike="noStrike">
                        <a:solidFill>
                          <a:srgbClr val="000000"/>
                        </a:solidFill>
                        <a:effectLst/>
                        <a:latin typeface="Calibri" panose="020F0502020204030204" pitchFamily="34" charset="0"/>
                      </a:endParaRPr>
                    </a:p>
                  </a:txBody>
                  <a:tcPr marL="9525" marR="9525" marT="9525" marB="0" anchor="ctr"/>
                </a:tc>
              </a:tr>
              <a:tr h="736585">
                <a:tc>
                  <a:txBody>
                    <a:bodyPr/>
                    <a:lstStyle/>
                    <a:p>
                      <a:pPr algn="ctr" fontAlgn="ctr"/>
                      <a:r>
                        <a:rPr lang="en-IN" sz="3600" u="none" strike="noStrike">
                          <a:effectLst/>
                        </a:rPr>
                        <a:t>3</a:t>
                      </a:r>
                      <a:endParaRPr lang="en-IN" sz="3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3600" u="none" strike="noStrike" dirty="0">
                          <a:effectLst/>
                        </a:rPr>
                        <a:t>APCPDCL</a:t>
                      </a:r>
                      <a:endParaRPr lang="en-IN" sz="3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IN" sz="3600" u="none" strike="noStrike">
                          <a:effectLst/>
                        </a:rPr>
                        <a:t>23.34%</a:t>
                      </a:r>
                      <a:endParaRPr lang="en-IN" sz="3600" b="0" i="0" u="none" strike="noStrike">
                        <a:solidFill>
                          <a:srgbClr val="000000"/>
                        </a:solidFill>
                        <a:effectLst/>
                        <a:latin typeface="Calibri" panose="020F0502020204030204" pitchFamily="34" charset="0"/>
                      </a:endParaRPr>
                    </a:p>
                  </a:txBody>
                  <a:tcPr marL="9525" marR="9525" marT="9525" marB="0" anchor="ctr"/>
                </a:tc>
              </a:tr>
              <a:tr h="736585">
                <a:tc>
                  <a:txBody>
                    <a:bodyPr/>
                    <a:lstStyle/>
                    <a:p>
                      <a:pPr algn="ctr" fontAlgn="ctr"/>
                      <a:r>
                        <a:rPr lang="en-IN" sz="3600" u="none" strike="noStrike">
                          <a:effectLst/>
                        </a:rPr>
                        <a:t>4</a:t>
                      </a:r>
                      <a:endParaRPr lang="en-IN" sz="36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3600" u="none" strike="noStrike">
                          <a:effectLst/>
                        </a:rPr>
                        <a:t>Total</a:t>
                      </a:r>
                      <a:endParaRPr lang="en-IN" sz="36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IN" sz="3600" u="none" strike="noStrike" dirty="0">
                          <a:effectLst/>
                        </a:rPr>
                        <a:t>100.00%</a:t>
                      </a:r>
                      <a:endParaRPr lang="en-IN" sz="36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
        <p:nvSpPr>
          <p:cNvPr id="5" name="Footer Placeholder 4"/>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2137380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0251"/>
            <a:ext cx="10515600" cy="627797"/>
          </a:xfrm>
        </p:spPr>
        <p:txBody>
          <a:bodyPr>
            <a:normAutofit fontScale="90000"/>
          </a:bodyPr>
          <a:lstStyle/>
          <a:p>
            <a:pPr algn="ctr"/>
            <a:r>
              <a:rPr lang="en-US" b="1" i="1" dirty="0" smtClean="0">
                <a:solidFill>
                  <a:srgbClr val="002060"/>
                </a:solidFill>
              </a:rPr>
              <a:t>Wheeling and Retail Tariffs</a:t>
            </a:r>
            <a:endParaRPr lang="en-IN" b="1" i="1" dirty="0">
              <a:solidFill>
                <a:srgbClr val="002060"/>
              </a:solidFill>
            </a:endParaRPr>
          </a:p>
        </p:txBody>
      </p:sp>
      <p:sp>
        <p:nvSpPr>
          <p:cNvPr id="3" name="Content Placeholder 2"/>
          <p:cNvSpPr>
            <a:spLocks noGrp="1"/>
          </p:cNvSpPr>
          <p:nvPr>
            <p:ph idx="1"/>
          </p:nvPr>
        </p:nvSpPr>
        <p:spPr>
          <a:xfrm>
            <a:off x="838200" y="1132764"/>
            <a:ext cx="10515600" cy="5044199"/>
          </a:xfrm>
        </p:spPr>
        <p:txBody>
          <a:bodyPr>
            <a:normAutofit lnSpcReduction="10000"/>
          </a:bodyPr>
          <a:lstStyle/>
          <a:p>
            <a:pPr algn="just"/>
            <a:r>
              <a:rPr lang="en-US" dirty="0" smtClean="0"/>
              <a:t>The Distributions Companies has to file the following </a:t>
            </a:r>
            <a:r>
              <a:rPr lang="en-US" dirty="0"/>
              <a:t>Aggregate </a:t>
            </a:r>
            <a:r>
              <a:rPr lang="en-US" dirty="0" smtClean="0"/>
              <a:t>Revenue Requirement proposals as per the Regulation 4 of 2005.</a:t>
            </a:r>
          </a:p>
          <a:p>
            <a:r>
              <a:rPr lang="en-US" b="1" u="sng" dirty="0" smtClean="0"/>
              <a:t>Wheeling Tariffs for Distribution Business</a:t>
            </a:r>
          </a:p>
          <a:p>
            <a:r>
              <a:rPr lang="en-US" b="1" u="sng" dirty="0" smtClean="0"/>
              <a:t>Retail Supply Tariffs for sale of Electricity</a:t>
            </a:r>
            <a:r>
              <a:rPr lang="en-US" dirty="0" smtClean="0"/>
              <a:t>.</a:t>
            </a:r>
          </a:p>
          <a:p>
            <a:pPr algn="just"/>
            <a:r>
              <a:rPr lang="en-US" dirty="0" smtClean="0"/>
              <a:t>Wheeling charges are recovered from the consumers who are using the licensees network.</a:t>
            </a:r>
          </a:p>
          <a:p>
            <a:pPr algn="just"/>
            <a:r>
              <a:rPr lang="en-US" dirty="0" smtClean="0"/>
              <a:t>Wheeling tariff including all the cost i.e., O&amp;M cost, Depreciation, Other expenditure (Less) Wheeling revenue received from the Third party/open access/ NTI</a:t>
            </a:r>
          </a:p>
          <a:p>
            <a:r>
              <a:rPr lang="en-US" dirty="0" smtClean="0"/>
              <a:t>Net ARR on the wheeling tariff is call Distribution Cost.</a:t>
            </a:r>
          </a:p>
          <a:p>
            <a:r>
              <a:rPr lang="en-US" dirty="0" smtClean="0"/>
              <a:t>The Distribution cost is claimed through Retail Supply Tariff.</a:t>
            </a:r>
            <a:endParaRPr lang="en-IN" dirty="0"/>
          </a:p>
        </p:txBody>
      </p:sp>
      <p:sp>
        <p:nvSpPr>
          <p:cNvPr id="4" name="Footer Placeholder 3"/>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3274081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8343"/>
            <a:ext cx="10515600" cy="6212114"/>
          </a:xfrm>
        </p:spPr>
        <p:txBody>
          <a:bodyPr>
            <a:normAutofit/>
          </a:bodyPr>
          <a:lstStyle/>
          <a:p>
            <a:pPr algn="just"/>
            <a:r>
              <a:rPr lang="en-US" sz="2400" i="1" dirty="0" smtClean="0">
                <a:solidFill>
                  <a:srgbClr val="0070C0"/>
                </a:solidFill>
              </a:rPr>
              <a:t>Distribution Cost : Aggregated </a:t>
            </a:r>
            <a:r>
              <a:rPr lang="en-US" sz="2400" i="1" dirty="0">
                <a:solidFill>
                  <a:srgbClr val="0070C0"/>
                </a:solidFill>
              </a:rPr>
              <a:t>Revenue Requirement (ARR) is consists of </a:t>
            </a:r>
            <a:r>
              <a:rPr lang="en-US" sz="2400" i="1" dirty="0" smtClean="0">
                <a:solidFill>
                  <a:srgbClr val="0070C0"/>
                </a:solidFill>
              </a:rPr>
              <a:t>and which approved </a:t>
            </a:r>
            <a:r>
              <a:rPr lang="en-IN" sz="2400" b="1" i="1" dirty="0" smtClean="0">
                <a:solidFill>
                  <a:srgbClr val="0070C0"/>
                </a:solidFill>
              </a:rPr>
              <a:t>by </a:t>
            </a:r>
            <a:r>
              <a:rPr lang="en-IN" sz="2400" b="1" i="1" dirty="0">
                <a:solidFill>
                  <a:srgbClr val="0070C0"/>
                </a:solidFill>
              </a:rPr>
              <a:t>the Commission on Wheeling Tariffs for the distribution business.</a:t>
            </a:r>
            <a:endParaRPr lang="en-IN" sz="2400" i="1" dirty="0">
              <a:solidFill>
                <a:srgbClr val="0070C0"/>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3105607252"/>
              </p:ext>
            </p:extLst>
          </p:nvPr>
        </p:nvGraphicFramePr>
        <p:xfrm>
          <a:off x="1351128" y="1433011"/>
          <a:ext cx="9103057" cy="4783237"/>
        </p:xfrm>
        <a:graphic>
          <a:graphicData uri="http://schemas.openxmlformats.org/drawingml/2006/table">
            <a:tbl>
              <a:tblPr>
                <a:tableStyleId>{5C22544A-7EE6-4342-B048-85BDC9FD1C3A}</a:tableStyleId>
              </a:tblPr>
              <a:tblGrid>
                <a:gridCol w="1481174"/>
                <a:gridCol w="5739552"/>
                <a:gridCol w="1882331"/>
              </a:tblGrid>
              <a:tr h="306488">
                <a:tc>
                  <a:txBody>
                    <a:bodyPr/>
                    <a:lstStyle/>
                    <a:p>
                      <a:pPr algn="ctr" fontAlgn="b"/>
                      <a:r>
                        <a:rPr lang="en-IN" sz="1800" u="none" strike="noStrike" dirty="0">
                          <a:effectLst/>
                        </a:rPr>
                        <a:t>Sl.NO.</a:t>
                      </a:r>
                      <a:endParaRPr lang="en-IN" sz="18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IN" sz="1800" u="none" strike="noStrike">
                          <a:effectLst/>
                        </a:rPr>
                        <a:t>Particulars</a:t>
                      </a:r>
                      <a:endParaRPr lang="en-IN" sz="18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IN" sz="1800" u="none" strike="noStrike">
                          <a:effectLst/>
                        </a:rPr>
                        <a:t>Amount</a:t>
                      </a:r>
                      <a:endParaRPr lang="en-IN" sz="1800" b="1" i="0" u="none" strike="noStrike">
                        <a:solidFill>
                          <a:srgbClr val="000000"/>
                        </a:solidFill>
                        <a:effectLst/>
                        <a:latin typeface="Calibri" panose="020F0502020204030204" pitchFamily="34" charset="0"/>
                      </a:endParaRPr>
                    </a:p>
                  </a:txBody>
                  <a:tcPr marL="9525" marR="9525" marT="9525" marB="0" anchor="b"/>
                </a:tc>
              </a:tr>
              <a:tr h="504578">
                <a:tc>
                  <a:txBody>
                    <a:bodyPr/>
                    <a:lstStyle/>
                    <a:p>
                      <a:pPr algn="ctr" fontAlgn="b"/>
                      <a:r>
                        <a:rPr lang="en-IN" sz="1800" u="none" strike="noStrike" dirty="0">
                          <a:effectLst/>
                        </a:rPr>
                        <a:t>1</a:t>
                      </a:r>
                      <a:endParaRPr lang="en-IN"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1800" u="none" strike="noStrike" dirty="0">
                          <a:effectLst/>
                        </a:rPr>
                        <a:t>Operation &amp; Maintenance </a:t>
                      </a:r>
                      <a:r>
                        <a:rPr lang="en-IN" sz="1800" u="none" strike="noStrike" dirty="0" err="1">
                          <a:effectLst/>
                        </a:rPr>
                        <a:t>Csots</a:t>
                      </a:r>
                      <a:endParaRPr lang="en-IN"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1800" u="none" strike="noStrike" dirty="0" err="1">
                          <a:effectLst/>
                        </a:rPr>
                        <a:t>xxxx</a:t>
                      </a:r>
                      <a:endParaRPr lang="en-IN" sz="1800" b="0" i="0" u="none" strike="noStrike" dirty="0">
                        <a:solidFill>
                          <a:srgbClr val="000000"/>
                        </a:solidFill>
                        <a:effectLst/>
                        <a:latin typeface="Calibri" panose="020F0502020204030204" pitchFamily="34" charset="0"/>
                      </a:endParaRPr>
                    </a:p>
                  </a:txBody>
                  <a:tcPr marL="9525" marR="9525" marT="9525" marB="0" anchor="b"/>
                </a:tc>
              </a:tr>
              <a:tr h="306488">
                <a:tc>
                  <a:txBody>
                    <a:bodyPr/>
                    <a:lstStyle/>
                    <a:p>
                      <a:pPr algn="ctr" fontAlgn="b"/>
                      <a:r>
                        <a:rPr lang="en-IN" sz="1800" u="none" strike="noStrike" dirty="0">
                          <a:effectLst/>
                        </a:rPr>
                        <a:t>2</a:t>
                      </a:r>
                      <a:endParaRPr lang="en-IN"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1800" u="none" strike="noStrike" dirty="0">
                          <a:effectLst/>
                        </a:rPr>
                        <a:t>Depreciation</a:t>
                      </a:r>
                      <a:endParaRPr lang="en-IN"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1800" u="none" strike="noStrike" dirty="0" err="1">
                          <a:effectLst/>
                        </a:rPr>
                        <a:t>xxxx</a:t>
                      </a:r>
                      <a:endParaRPr lang="en-IN" sz="1800" b="0" i="0" u="none" strike="noStrike" dirty="0">
                        <a:solidFill>
                          <a:srgbClr val="000000"/>
                        </a:solidFill>
                        <a:effectLst/>
                        <a:latin typeface="Calibri" panose="020F0502020204030204" pitchFamily="34" charset="0"/>
                      </a:endParaRPr>
                    </a:p>
                  </a:txBody>
                  <a:tcPr marL="9525" marR="9525" marT="9525" marB="0" anchor="b"/>
                </a:tc>
              </a:tr>
              <a:tr h="306488">
                <a:tc>
                  <a:txBody>
                    <a:bodyPr/>
                    <a:lstStyle/>
                    <a:p>
                      <a:pPr algn="ctr" fontAlgn="b"/>
                      <a:r>
                        <a:rPr lang="en-IN" sz="1800" u="none" strike="noStrike" dirty="0">
                          <a:effectLst/>
                        </a:rPr>
                        <a:t>3</a:t>
                      </a:r>
                      <a:endParaRPr lang="en-IN"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1800" u="none" strike="noStrike" dirty="0">
                          <a:effectLst/>
                        </a:rPr>
                        <a:t>Taxes on Income</a:t>
                      </a:r>
                      <a:endParaRPr lang="en-IN"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1800" u="none" strike="noStrike" dirty="0" err="1">
                          <a:effectLst/>
                        </a:rPr>
                        <a:t>xxxx</a:t>
                      </a:r>
                      <a:endParaRPr lang="en-IN" sz="1800" b="0" i="0" u="none" strike="noStrike" dirty="0">
                        <a:solidFill>
                          <a:srgbClr val="000000"/>
                        </a:solidFill>
                        <a:effectLst/>
                        <a:latin typeface="Calibri" panose="020F0502020204030204" pitchFamily="34" charset="0"/>
                      </a:endParaRPr>
                    </a:p>
                  </a:txBody>
                  <a:tcPr marL="9525" marR="9525" marT="9525" marB="0" anchor="b"/>
                </a:tc>
              </a:tr>
              <a:tr h="306488">
                <a:tc>
                  <a:txBody>
                    <a:bodyPr/>
                    <a:lstStyle/>
                    <a:p>
                      <a:pPr algn="ctr" fontAlgn="b"/>
                      <a:r>
                        <a:rPr lang="en-IN" sz="1800" u="none" strike="noStrike">
                          <a:effectLst/>
                        </a:rPr>
                        <a:t>4</a:t>
                      </a:r>
                      <a:endParaRPr lang="en-IN"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IN" sz="1800" u="none" strike="noStrike" dirty="0">
                          <a:effectLst/>
                        </a:rPr>
                        <a:t>Other expenditure</a:t>
                      </a:r>
                      <a:endParaRPr lang="en-IN"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1800" u="none" strike="noStrike" dirty="0">
                          <a:effectLst/>
                        </a:rPr>
                        <a:t> </a:t>
                      </a:r>
                      <a:endParaRPr lang="en-IN" sz="1800" b="0" i="0" u="none" strike="noStrike" dirty="0">
                        <a:solidFill>
                          <a:srgbClr val="000000"/>
                        </a:solidFill>
                        <a:effectLst/>
                        <a:latin typeface="Calibri" panose="020F0502020204030204" pitchFamily="34" charset="0"/>
                      </a:endParaRPr>
                    </a:p>
                  </a:txBody>
                  <a:tcPr marL="9525" marR="9525" marT="9525" marB="0" anchor="b"/>
                </a:tc>
              </a:tr>
              <a:tr h="306488">
                <a:tc>
                  <a:txBody>
                    <a:bodyPr/>
                    <a:lstStyle/>
                    <a:p>
                      <a:pPr algn="ctr" fontAlgn="b"/>
                      <a:r>
                        <a:rPr lang="en-IN" sz="1800" u="none" strike="noStrike">
                          <a:effectLst/>
                        </a:rPr>
                        <a:t>5</a:t>
                      </a:r>
                      <a:endParaRPr lang="en-IN"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IN" sz="1800" u="none" strike="noStrike" dirty="0">
                          <a:effectLst/>
                        </a:rPr>
                        <a:t>Special appropriations</a:t>
                      </a:r>
                      <a:endParaRPr lang="en-IN"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1800" u="none" strike="noStrike" dirty="0">
                          <a:effectLst/>
                        </a:rPr>
                        <a:t> </a:t>
                      </a:r>
                      <a:endParaRPr lang="en-IN" sz="1800" b="0" i="0" u="none" strike="noStrike" dirty="0">
                        <a:solidFill>
                          <a:srgbClr val="000000"/>
                        </a:solidFill>
                        <a:effectLst/>
                        <a:latin typeface="Calibri" panose="020F0502020204030204" pitchFamily="34" charset="0"/>
                      </a:endParaRPr>
                    </a:p>
                  </a:txBody>
                  <a:tcPr marL="9525" marR="9525" marT="9525" marB="0" anchor="b"/>
                </a:tc>
              </a:tr>
              <a:tr h="436454">
                <a:tc>
                  <a:txBody>
                    <a:bodyPr/>
                    <a:lstStyle/>
                    <a:p>
                      <a:pPr algn="ctr" fontAlgn="b"/>
                      <a:r>
                        <a:rPr lang="en-IN" sz="1800" u="none" strike="noStrike">
                          <a:effectLst/>
                        </a:rPr>
                        <a:t>6</a:t>
                      </a:r>
                      <a:endParaRPr lang="en-IN"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800" b="1" u="none" strike="noStrike" dirty="0">
                          <a:effectLst/>
                        </a:rPr>
                        <a:t>Total Expenditure (1 to 5)</a:t>
                      </a:r>
                      <a:endParaRPr lang="en-US" sz="18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1800" b="1" u="none" strike="noStrike" dirty="0" err="1">
                          <a:effectLst/>
                        </a:rPr>
                        <a:t>xxxx</a:t>
                      </a:r>
                      <a:endParaRPr lang="en-IN" sz="1800" b="1" i="0" u="none" strike="noStrike" dirty="0">
                        <a:solidFill>
                          <a:srgbClr val="000000"/>
                        </a:solidFill>
                        <a:effectLst/>
                        <a:latin typeface="Calibri" panose="020F0502020204030204" pitchFamily="34" charset="0"/>
                      </a:endParaRPr>
                    </a:p>
                  </a:txBody>
                  <a:tcPr marL="9525" marR="9525" marT="9525" marB="0" anchor="b"/>
                </a:tc>
              </a:tr>
              <a:tr h="306488">
                <a:tc>
                  <a:txBody>
                    <a:bodyPr/>
                    <a:lstStyle/>
                    <a:p>
                      <a:pPr algn="ctr" fontAlgn="b"/>
                      <a:r>
                        <a:rPr lang="en-IN" sz="1800" u="none" strike="noStrike">
                          <a:effectLst/>
                        </a:rPr>
                        <a:t>5</a:t>
                      </a:r>
                      <a:endParaRPr lang="en-IN"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IN" sz="1800" u="none" strike="noStrike" dirty="0">
                          <a:effectLst/>
                        </a:rPr>
                        <a:t>Less Expenses capitalised</a:t>
                      </a:r>
                      <a:endParaRPr lang="en-IN"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1800" u="none" strike="noStrike" dirty="0">
                          <a:effectLst/>
                        </a:rPr>
                        <a:t>xxx</a:t>
                      </a:r>
                      <a:endParaRPr lang="en-IN" sz="1800" b="0" i="0" u="none" strike="noStrike" dirty="0">
                        <a:solidFill>
                          <a:srgbClr val="000000"/>
                        </a:solidFill>
                        <a:effectLst/>
                        <a:latin typeface="Calibri" panose="020F0502020204030204" pitchFamily="34" charset="0"/>
                      </a:endParaRPr>
                    </a:p>
                  </a:txBody>
                  <a:tcPr marL="9525" marR="9525" marT="9525" marB="0" anchor="b"/>
                </a:tc>
              </a:tr>
              <a:tr h="306488">
                <a:tc>
                  <a:txBody>
                    <a:bodyPr/>
                    <a:lstStyle/>
                    <a:p>
                      <a:pPr algn="ctr" fontAlgn="b"/>
                      <a:r>
                        <a:rPr lang="en-IN" sz="1800" u="none" strike="noStrike">
                          <a:effectLst/>
                        </a:rPr>
                        <a:t>6</a:t>
                      </a:r>
                      <a:endParaRPr lang="en-IN"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IN" sz="1800" u="none" strike="noStrike" dirty="0">
                          <a:effectLst/>
                        </a:rPr>
                        <a:t>Net Expenditure (4-5)</a:t>
                      </a:r>
                      <a:endParaRPr lang="en-IN" sz="18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1800" u="none" strike="noStrike" dirty="0" err="1">
                          <a:effectLst/>
                        </a:rPr>
                        <a:t>xxxx</a:t>
                      </a:r>
                      <a:endParaRPr lang="en-IN" sz="1800" b="1" i="0" u="none" strike="noStrike" dirty="0">
                        <a:solidFill>
                          <a:srgbClr val="000000"/>
                        </a:solidFill>
                        <a:effectLst/>
                        <a:latin typeface="Calibri" panose="020F0502020204030204" pitchFamily="34" charset="0"/>
                      </a:endParaRPr>
                    </a:p>
                  </a:txBody>
                  <a:tcPr marL="9525" marR="9525" marT="9525" marB="0" anchor="b"/>
                </a:tc>
              </a:tr>
              <a:tr h="306488">
                <a:tc>
                  <a:txBody>
                    <a:bodyPr/>
                    <a:lstStyle/>
                    <a:p>
                      <a:pPr algn="ctr" fontAlgn="b"/>
                      <a:r>
                        <a:rPr lang="en-IN" sz="1800" u="none" strike="noStrike">
                          <a:effectLst/>
                        </a:rPr>
                        <a:t>7</a:t>
                      </a:r>
                      <a:endParaRPr lang="en-IN"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IN" sz="1800" u="none" strike="noStrike" dirty="0">
                          <a:effectLst/>
                        </a:rPr>
                        <a:t>Return on capital employed</a:t>
                      </a:r>
                      <a:endParaRPr lang="en-IN"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1800" u="none" strike="noStrike" dirty="0">
                          <a:effectLst/>
                        </a:rPr>
                        <a:t>xxx</a:t>
                      </a:r>
                      <a:endParaRPr lang="en-IN" sz="1800" b="0" i="0" u="none" strike="noStrike" dirty="0">
                        <a:solidFill>
                          <a:srgbClr val="000000"/>
                        </a:solidFill>
                        <a:effectLst/>
                        <a:latin typeface="Calibri" panose="020F0502020204030204" pitchFamily="34" charset="0"/>
                      </a:endParaRPr>
                    </a:p>
                  </a:txBody>
                  <a:tcPr marL="9525" marR="9525" marT="9525" marB="0" anchor="b"/>
                </a:tc>
              </a:tr>
              <a:tr h="306488">
                <a:tc>
                  <a:txBody>
                    <a:bodyPr/>
                    <a:lstStyle/>
                    <a:p>
                      <a:pPr algn="ctr" fontAlgn="b"/>
                      <a:r>
                        <a:rPr lang="en-IN" sz="1800" u="none" strike="noStrike">
                          <a:effectLst/>
                        </a:rPr>
                        <a:t>8</a:t>
                      </a:r>
                      <a:endParaRPr lang="en-IN"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IN" sz="1800" b="1" u="none" strike="noStrike" dirty="0">
                          <a:effectLst/>
                        </a:rPr>
                        <a:t>Gross ARR  (6+7)</a:t>
                      </a:r>
                      <a:endParaRPr lang="en-IN" sz="18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1800" b="1" u="none" strike="noStrike" dirty="0" err="1">
                          <a:effectLst/>
                        </a:rPr>
                        <a:t>xxxx</a:t>
                      </a:r>
                      <a:endParaRPr lang="en-IN" sz="1800" b="1" i="0" u="none" strike="noStrike" dirty="0">
                        <a:solidFill>
                          <a:srgbClr val="000000"/>
                        </a:solidFill>
                        <a:effectLst/>
                        <a:latin typeface="Calibri" panose="020F0502020204030204" pitchFamily="34" charset="0"/>
                      </a:endParaRPr>
                    </a:p>
                  </a:txBody>
                  <a:tcPr marL="9525" marR="9525" marT="9525" marB="0" anchor="b"/>
                </a:tc>
              </a:tr>
              <a:tr h="579235">
                <a:tc>
                  <a:txBody>
                    <a:bodyPr/>
                    <a:lstStyle/>
                    <a:p>
                      <a:pPr algn="ctr" fontAlgn="b"/>
                      <a:r>
                        <a:rPr lang="en-IN" sz="1800" u="none" strike="noStrike">
                          <a:effectLst/>
                        </a:rPr>
                        <a:t>9</a:t>
                      </a:r>
                      <a:endParaRPr lang="en-IN"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Wheeling revenue from third party/open access/NTI</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1800" u="none" strike="noStrike" dirty="0">
                          <a:effectLst/>
                        </a:rPr>
                        <a:t>xxx</a:t>
                      </a:r>
                      <a:endParaRPr lang="en-IN" sz="1800" b="0" i="0" u="none" strike="noStrike" dirty="0">
                        <a:solidFill>
                          <a:srgbClr val="000000"/>
                        </a:solidFill>
                        <a:effectLst/>
                        <a:latin typeface="Calibri" panose="020F0502020204030204" pitchFamily="34" charset="0"/>
                      </a:endParaRPr>
                    </a:p>
                  </a:txBody>
                  <a:tcPr marL="9525" marR="9525" marT="9525" marB="0" anchor="b"/>
                </a:tc>
              </a:tr>
              <a:tr h="504578">
                <a:tc>
                  <a:txBody>
                    <a:bodyPr/>
                    <a:lstStyle/>
                    <a:p>
                      <a:pPr algn="ctr" fontAlgn="b"/>
                      <a:r>
                        <a:rPr lang="en-IN" sz="1800" u="none" strike="noStrike">
                          <a:effectLst/>
                        </a:rPr>
                        <a:t>10</a:t>
                      </a:r>
                      <a:endParaRPr lang="en-IN"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IN" sz="1800" b="1" u="none" strike="noStrike" dirty="0">
                          <a:effectLst/>
                        </a:rPr>
                        <a:t>Net Revenue Requirement (8-9)</a:t>
                      </a:r>
                      <a:endParaRPr lang="en-IN" sz="18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1800" b="1" u="none" strike="noStrike" dirty="0" err="1" smtClean="0">
                          <a:effectLst/>
                        </a:rPr>
                        <a:t>xxxx</a:t>
                      </a:r>
                      <a:endParaRPr lang="en-IN" sz="1800" b="1" i="0" u="none" strike="noStrike" dirty="0">
                        <a:solidFill>
                          <a:srgbClr val="000000"/>
                        </a:solidFill>
                        <a:effectLst/>
                        <a:latin typeface="Calibri" panose="020F0502020204030204" pitchFamily="34" charset="0"/>
                      </a:endParaRPr>
                    </a:p>
                  </a:txBody>
                  <a:tcPr marL="9525" marR="9525" marT="9525" marB="0" anchor="b"/>
                </a:tc>
              </a:tr>
            </a:tbl>
          </a:graphicData>
        </a:graphic>
      </p:graphicFrame>
      <p:sp>
        <p:nvSpPr>
          <p:cNvPr id="5" name="Footer Placeholder 4"/>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3434829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429" y="391886"/>
            <a:ext cx="10515600" cy="6342743"/>
          </a:xfrm>
        </p:spPr>
        <p:txBody>
          <a:bodyPr>
            <a:normAutofit lnSpcReduction="10000"/>
          </a:bodyPr>
          <a:lstStyle/>
          <a:p>
            <a:r>
              <a:rPr lang="en-IN" b="1" i="1" u="sng" dirty="0"/>
              <a:t>Sales forecast</a:t>
            </a:r>
            <a:endParaRPr lang="en-IN" dirty="0"/>
          </a:p>
          <a:p>
            <a:r>
              <a:rPr lang="en-IN" dirty="0"/>
              <a:t>As a prelude to the estimation of Aggregate Revenue Requirement (ARR) for the tariff, the licensees computed the power purchase requirement in the following manner; </a:t>
            </a:r>
            <a:endParaRPr lang="en-IN" dirty="0" smtClean="0"/>
          </a:p>
          <a:p>
            <a:pPr marL="0" indent="0">
              <a:buNone/>
            </a:pPr>
            <a:r>
              <a:rPr lang="en-IN" dirty="0" smtClean="0"/>
              <a:t>• </a:t>
            </a:r>
            <a:r>
              <a:rPr lang="en-IN" dirty="0"/>
              <a:t>Forecasted the sales for different consumer categories </a:t>
            </a:r>
            <a:r>
              <a:rPr lang="en-IN" dirty="0" smtClean="0"/>
              <a:t>separately.</a:t>
            </a:r>
          </a:p>
          <a:p>
            <a:pPr marL="0" indent="0">
              <a:buNone/>
            </a:pPr>
            <a:r>
              <a:rPr lang="en-IN" dirty="0" smtClean="0"/>
              <a:t>• </a:t>
            </a:r>
            <a:r>
              <a:rPr lang="en-IN" dirty="0"/>
              <a:t>Aggregated the forecasted sales at different voltage levels, i.e., at LT, HT-11kV, HT33 kV and HT-132kV and above, </a:t>
            </a:r>
          </a:p>
          <a:p>
            <a:pPr marL="0" indent="0">
              <a:buNone/>
            </a:pPr>
            <a:r>
              <a:rPr lang="en-IN" dirty="0"/>
              <a:t>• Grossed up the forecasted sales with the applicable network losses at each voltage level to arrive at the power purchase requirement for the whole year.</a:t>
            </a:r>
          </a:p>
          <a:p>
            <a:r>
              <a:rPr lang="en-IN" b="1" dirty="0"/>
              <a:t>Power purchase requirement = Sales forecast + </a:t>
            </a:r>
            <a:r>
              <a:rPr lang="en-IN" b="1" dirty="0" smtClean="0"/>
              <a:t>Losses</a:t>
            </a:r>
          </a:p>
          <a:p>
            <a:r>
              <a:rPr lang="en-US" b="1" dirty="0" smtClean="0"/>
              <a:t>Power purchase cost = Fixed cost + Variable cost </a:t>
            </a:r>
          </a:p>
          <a:p>
            <a:r>
              <a:rPr lang="en-US" b="1" dirty="0" smtClean="0"/>
              <a:t>Transmission &amp; SLDC cost: The Transmission &amp; SLDC tariff fixed by APERC. </a:t>
            </a:r>
            <a:endParaRPr lang="en-IN" dirty="0"/>
          </a:p>
          <a:p>
            <a:pPr algn="just"/>
            <a:endParaRPr lang="en-IN" dirty="0">
              <a:solidFill>
                <a:srgbClr val="00B0F0"/>
              </a:solidFill>
            </a:endParaRPr>
          </a:p>
        </p:txBody>
      </p:sp>
      <p:sp>
        <p:nvSpPr>
          <p:cNvPr id="2" name="Footer Placeholder 1"/>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632326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7675"/>
          </a:xfrm>
        </p:spPr>
        <p:txBody>
          <a:bodyPr>
            <a:normAutofit fontScale="90000"/>
          </a:bodyPr>
          <a:lstStyle/>
          <a:p>
            <a:pPr algn="ctr"/>
            <a:r>
              <a:rPr lang="en-US" sz="3200" b="1" i="1" u="sng" dirty="0" smtClean="0">
                <a:solidFill>
                  <a:srgbClr val="FF0000"/>
                </a:solidFill>
              </a:rPr>
              <a:t>Main items for ARR of Retail Business</a:t>
            </a:r>
            <a:endParaRPr lang="en-IN" sz="3200" b="1" i="1" u="sng"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8734533"/>
              </p:ext>
            </p:extLst>
          </p:nvPr>
        </p:nvGraphicFramePr>
        <p:xfrm>
          <a:off x="1061359" y="1086838"/>
          <a:ext cx="10292441" cy="5246640"/>
        </p:xfrm>
        <a:graphic>
          <a:graphicData uri="http://schemas.openxmlformats.org/drawingml/2006/table">
            <a:tbl>
              <a:tblPr>
                <a:tableStyleId>{5C22544A-7EE6-4342-B048-85BDC9FD1C3A}</a:tableStyleId>
              </a:tblPr>
              <a:tblGrid>
                <a:gridCol w="1279059"/>
                <a:gridCol w="7274658"/>
                <a:gridCol w="1738724"/>
              </a:tblGrid>
              <a:tr h="307890">
                <a:tc>
                  <a:txBody>
                    <a:bodyPr/>
                    <a:lstStyle/>
                    <a:p>
                      <a:pPr algn="ctr" fontAlgn="ctr"/>
                      <a:r>
                        <a:rPr lang="en-IN" sz="2000" u="none" strike="noStrike" dirty="0" err="1">
                          <a:effectLst/>
                        </a:rPr>
                        <a:t>Sl.No</a:t>
                      </a:r>
                      <a:r>
                        <a:rPr lang="en-IN" sz="2000" u="none" strike="noStrike" dirty="0">
                          <a:effectLst/>
                        </a:rPr>
                        <a:t>.</a:t>
                      </a:r>
                      <a:endParaRPr lang="en-IN"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IN" sz="2000" u="none" strike="noStrike">
                          <a:effectLst/>
                        </a:rPr>
                        <a:t>Item</a:t>
                      </a:r>
                      <a:endParaRPr lang="en-IN" sz="20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IN" sz="2000" u="none" strike="noStrike">
                          <a:effectLst/>
                        </a:rPr>
                        <a:t>Amount</a:t>
                      </a:r>
                      <a:endParaRPr lang="en-IN" sz="2000" b="1" i="0" u="none" strike="noStrike">
                        <a:solidFill>
                          <a:srgbClr val="000000"/>
                        </a:solidFill>
                        <a:effectLst/>
                        <a:latin typeface="Calibri" panose="020F0502020204030204" pitchFamily="34" charset="0"/>
                      </a:endParaRPr>
                    </a:p>
                  </a:txBody>
                  <a:tcPr marL="9525" marR="9525" marT="9525" marB="0" anchor="ctr"/>
                </a:tc>
              </a:tr>
              <a:tr h="307890">
                <a:tc>
                  <a:txBody>
                    <a:bodyPr/>
                    <a:lstStyle/>
                    <a:p>
                      <a:pPr algn="ctr" fontAlgn="ctr"/>
                      <a:r>
                        <a:rPr lang="en-IN" sz="2000" u="none" strike="noStrike">
                          <a:effectLst/>
                        </a:rPr>
                        <a:t>1</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000" u="none" strike="noStrike">
                          <a:effectLst/>
                        </a:rPr>
                        <a:t>Transmission Cost</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u="none" strike="noStrike">
                          <a:effectLst/>
                        </a:rPr>
                        <a:t>xxxx</a:t>
                      </a:r>
                      <a:endParaRPr lang="en-IN" sz="2000" b="0" i="0" u="none" strike="noStrike">
                        <a:solidFill>
                          <a:srgbClr val="000000"/>
                        </a:solidFill>
                        <a:effectLst/>
                        <a:latin typeface="Calibri" panose="020F0502020204030204" pitchFamily="34" charset="0"/>
                      </a:endParaRPr>
                    </a:p>
                  </a:txBody>
                  <a:tcPr marL="9525" marR="9525" marT="9525" marB="0" anchor="ctr"/>
                </a:tc>
              </a:tr>
              <a:tr h="307890">
                <a:tc>
                  <a:txBody>
                    <a:bodyPr/>
                    <a:lstStyle/>
                    <a:p>
                      <a:pPr algn="ctr" fontAlgn="ctr"/>
                      <a:r>
                        <a:rPr lang="en-IN" sz="2000" u="none" strike="noStrike">
                          <a:effectLst/>
                        </a:rPr>
                        <a:t>2</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000" u="none" strike="noStrike">
                          <a:effectLst/>
                        </a:rPr>
                        <a:t>SLDC Cost</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u="none" strike="noStrike">
                          <a:effectLst/>
                        </a:rPr>
                        <a:t>xx</a:t>
                      </a:r>
                      <a:endParaRPr lang="en-IN" sz="2000" b="0" i="0" u="none" strike="noStrike">
                        <a:solidFill>
                          <a:srgbClr val="000000"/>
                        </a:solidFill>
                        <a:effectLst/>
                        <a:latin typeface="Calibri" panose="020F0502020204030204" pitchFamily="34" charset="0"/>
                      </a:endParaRPr>
                    </a:p>
                  </a:txBody>
                  <a:tcPr marL="9525" marR="9525" marT="9525" marB="0" anchor="ctr"/>
                </a:tc>
              </a:tr>
              <a:tr h="845297">
                <a:tc>
                  <a:txBody>
                    <a:bodyPr/>
                    <a:lstStyle/>
                    <a:p>
                      <a:pPr algn="ctr" fontAlgn="ctr"/>
                      <a:r>
                        <a:rPr lang="en-IN" sz="2000" u="none" strike="noStrike">
                          <a:effectLst/>
                        </a:rPr>
                        <a:t>3</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000" b="1" u="none" strike="noStrike" dirty="0">
                          <a:effectLst/>
                        </a:rPr>
                        <a:t>Distribution </a:t>
                      </a:r>
                      <a:r>
                        <a:rPr lang="en-IN" sz="2000" b="1" u="none" strike="noStrike" dirty="0" smtClean="0">
                          <a:effectLst/>
                        </a:rPr>
                        <a:t>Cost </a:t>
                      </a:r>
                      <a:r>
                        <a:rPr lang="en-IN" sz="2000" u="none" strike="noStrike" dirty="0" smtClean="0">
                          <a:effectLst/>
                        </a:rPr>
                        <a:t>(</a:t>
                      </a:r>
                      <a:r>
                        <a:rPr lang="en-IN" sz="1800" b="0" kern="1200" dirty="0" smtClean="0">
                          <a:solidFill>
                            <a:schemeClr val="dk1"/>
                          </a:solidFill>
                          <a:effectLst/>
                          <a:latin typeface="+mn-lt"/>
                          <a:ea typeface="+mn-ea"/>
                          <a:cs typeface="+mn-cs"/>
                        </a:rPr>
                        <a:t>The distribution cost is stated to be as per the order dated 15.04.2019 issued by the Commission on Wheeling Tariffs for the distribution business</a:t>
                      </a:r>
                      <a:r>
                        <a:rPr lang="en-IN" sz="1800" b="1" kern="1200" dirty="0" smtClean="0">
                          <a:solidFill>
                            <a:schemeClr val="dk1"/>
                          </a:solidFill>
                          <a:effectLst/>
                          <a:latin typeface="+mn-lt"/>
                          <a:ea typeface="+mn-ea"/>
                          <a:cs typeface="+mn-cs"/>
                        </a:rPr>
                        <a:t>)</a:t>
                      </a:r>
                      <a:endParaRPr lang="en-IN"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u="none" strike="noStrike">
                          <a:effectLst/>
                        </a:rPr>
                        <a:t>xxx</a:t>
                      </a:r>
                      <a:endParaRPr lang="en-IN" sz="2000" b="0" i="0" u="none" strike="noStrike">
                        <a:solidFill>
                          <a:srgbClr val="000000"/>
                        </a:solidFill>
                        <a:effectLst/>
                        <a:latin typeface="Calibri" panose="020F0502020204030204" pitchFamily="34" charset="0"/>
                      </a:endParaRPr>
                    </a:p>
                  </a:txBody>
                  <a:tcPr marL="9525" marR="9525" marT="9525" marB="0" anchor="ctr"/>
                </a:tc>
              </a:tr>
              <a:tr h="373815">
                <a:tc>
                  <a:txBody>
                    <a:bodyPr/>
                    <a:lstStyle/>
                    <a:p>
                      <a:pPr algn="ctr" fontAlgn="ctr"/>
                      <a:r>
                        <a:rPr lang="en-IN" sz="2000" u="none" strike="noStrike">
                          <a:effectLst/>
                        </a:rPr>
                        <a:t>4</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000" u="none" strike="noStrike" dirty="0">
                          <a:effectLst/>
                        </a:rPr>
                        <a:t>Additional interest on Pension Bonds of APGENCO order</a:t>
                      </a:r>
                      <a:endParaRPr lang="en-US"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u="none" strike="noStrike">
                          <a:effectLst/>
                        </a:rPr>
                        <a:t>xx</a:t>
                      </a:r>
                      <a:endParaRPr lang="en-IN" sz="2000" b="0" i="0" u="none" strike="noStrike">
                        <a:solidFill>
                          <a:srgbClr val="000000"/>
                        </a:solidFill>
                        <a:effectLst/>
                        <a:latin typeface="Calibri" panose="020F0502020204030204" pitchFamily="34" charset="0"/>
                      </a:endParaRPr>
                    </a:p>
                  </a:txBody>
                  <a:tcPr marL="9525" marR="9525" marT="9525" marB="0" anchor="ctr"/>
                </a:tc>
              </a:tr>
              <a:tr h="307890">
                <a:tc>
                  <a:txBody>
                    <a:bodyPr/>
                    <a:lstStyle/>
                    <a:p>
                      <a:pPr algn="ctr" fontAlgn="ctr"/>
                      <a:r>
                        <a:rPr lang="en-IN" sz="2000" u="none" strike="noStrike">
                          <a:effectLst/>
                        </a:rPr>
                        <a:t>5</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000" u="none" strike="noStrike">
                          <a:effectLst/>
                        </a:rPr>
                        <a:t>PGCIL Expenses</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u="none" strike="noStrike">
                          <a:effectLst/>
                        </a:rPr>
                        <a:t>xx</a:t>
                      </a:r>
                      <a:endParaRPr lang="en-IN" sz="2000" b="0" i="0" u="none" strike="noStrike">
                        <a:solidFill>
                          <a:srgbClr val="000000"/>
                        </a:solidFill>
                        <a:effectLst/>
                        <a:latin typeface="Calibri" panose="020F0502020204030204" pitchFamily="34" charset="0"/>
                      </a:endParaRPr>
                    </a:p>
                  </a:txBody>
                  <a:tcPr marL="9525" marR="9525" marT="9525" marB="0" anchor="ctr"/>
                </a:tc>
              </a:tr>
              <a:tr h="307890">
                <a:tc>
                  <a:txBody>
                    <a:bodyPr/>
                    <a:lstStyle/>
                    <a:p>
                      <a:pPr algn="ctr" fontAlgn="ctr"/>
                      <a:r>
                        <a:rPr lang="en-IN" sz="2000" u="none" strike="noStrike">
                          <a:effectLst/>
                        </a:rPr>
                        <a:t>6</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000" u="none" strike="noStrike" dirty="0" smtClean="0">
                          <a:effectLst/>
                        </a:rPr>
                        <a:t>Unified Load Dispatch Centre (ULDC) </a:t>
                      </a:r>
                      <a:r>
                        <a:rPr lang="en-IN" sz="2000" u="none" strike="noStrike" dirty="0">
                          <a:effectLst/>
                        </a:rPr>
                        <a:t>Charges</a:t>
                      </a:r>
                      <a:endParaRPr lang="en-IN"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u="none" strike="noStrike">
                          <a:effectLst/>
                        </a:rPr>
                        <a:t>xx</a:t>
                      </a:r>
                      <a:endParaRPr lang="en-IN" sz="2000" b="0" i="0" u="none" strike="noStrike">
                        <a:solidFill>
                          <a:srgbClr val="000000"/>
                        </a:solidFill>
                        <a:effectLst/>
                        <a:latin typeface="Calibri" panose="020F0502020204030204" pitchFamily="34" charset="0"/>
                      </a:endParaRPr>
                    </a:p>
                  </a:txBody>
                  <a:tcPr marL="9525" marR="9525" marT="9525" marB="0" anchor="ctr"/>
                </a:tc>
              </a:tr>
              <a:tr h="373815">
                <a:tc>
                  <a:txBody>
                    <a:bodyPr/>
                    <a:lstStyle/>
                    <a:p>
                      <a:pPr algn="ctr" fontAlgn="ctr"/>
                      <a:r>
                        <a:rPr lang="en-IN" sz="2000" b="1" u="none" strike="noStrike" dirty="0">
                          <a:effectLst/>
                        </a:rPr>
                        <a:t>7</a:t>
                      </a:r>
                      <a:endParaRPr lang="en-IN"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000" b="1" u="none" strike="noStrike" dirty="0">
                          <a:effectLst/>
                        </a:rPr>
                        <a:t>Net work and SLDC Cost (1+2+3+4+5+6)</a:t>
                      </a:r>
                      <a:endParaRPr lang="en-US"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b="1" u="none" strike="noStrike" dirty="0" err="1">
                          <a:effectLst/>
                        </a:rPr>
                        <a:t>xxxxx</a:t>
                      </a:r>
                      <a:endParaRPr lang="en-IN" sz="2000" b="1" i="0" u="none" strike="noStrike" dirty="0">
                        <a:solidFill>
                          <a:srgbClr val="000000"/>
                        </a:solidFill>
                        <a:effectLst/>
                        <a:latin typeface="Calibri" panose="020F0502020204030204" pitchFamily="34" charset="0"/>
                      </a:endParaRPr>
                    </a:p>
                  </a:txBody>
                  <a:tcPr marL="9525" marR="9525" marT="9525" marB="0" anchor="ctr"/>
                </a:tc>
              </a:tr>
              <a:tr h="307890">
                <a:tc>
                  <a:txBody>
                    <a:bodyPr/>
                    <a:lstStyle/>
                    <a:p>
                      <a:pPr algn="ctr" fontAlgn="ctr"/>
                      <a:r>
                        <a:rPr lang="en-IN" sz="2000" u="none" strike="noStrike">
                          <a:effectLst/>
                        </a:rPr>
                        <a:t>8</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000" u="none" strike="noStrike" dirty="0">
                          <a:effectLst/>
                        </a:rPr>
                        <a:t>Power </a:t>
                      </a:r>
                      <a:r>
                        <a:rPr lang="en-IN" sz="2000" u="none" strike="noStrike" dirty="0" smtClean="0">
                          <a:effectLst/>
                        </a:rPr>
                        <a:t>purchase </a:t>
                      </a:r>
                      <a:r>
                        <a:rPr lang="en-IN" sz="2000" u="none" strike="noStrike" dirty="0">
                          <a:effectLst/>
                        </a:rPr>
                        <a:t>cost</a:t>
                      </a:r>
                      <a:endParaRPr lang="en-IN" sz="20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u="none" strike="noStrike">
                          <a:effectLst/>
                        </a:rPr>
                        <a:t>xxxx</a:t>
                      </a:r>
                      <a:endParaRPr lang="en-IN" sz="2000" b="0" i="0" u="none" strike="noStrike">
                        <a:solidFill>
                          <a:srgbClr val="000000"/>
                        </a:solidFill>
                        <a:effectLst/>
                        <a:latin typeface="Calibri" panose="020F0502020204030204" pitchFamily="34" charset="0"/>
                      </a:endParaRPr>
                    </a:p>
                  </a:txBody>
                  <a:tcPr marL="9525" marR="9525" marT="9525" marB="0" anchor="ctr"/>
                </a:tc>
              </a:tr>
              <a:tr h="373815">
                <a:tc>
                  <a:txBody>
                    <a:bodyPr/>
                    <a:lstStyle/>
                    <a:p>
                      <a:pPr algn="ctr" fontAlgn="ctr"/>
                      <a:r>
                        <a:rPr lang="en-IN" sz="2000" u="none" strike="noStrike">
                          <a:effectLst/>
                        </a:rPr>
                        <a:t>9</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000" u="none" strike="noStrike">
                          <a:effectLst/>
                        </a:rPr>
                        <a:t>Interest on Consumers Security Deposits</a:t>
                      </a:r>
                      <a:endParaRPr lang="en-US" sz="20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u="none" strike="noStrike">
                          <a:effectLst/>
                        </a:rPr>
                        <a:t>xx</a:t>
                      </a:r>
                      <a:endParaRPr lang="en-IN" sz="2000" b="0" i="0" u="none" strike="noStrike">
                        <a:solidFill>
                          <a:srgbClr val="000000"/>
                        </a:solidFill>
                        <a:effectLst/>
                        <a:latin typeface="Calibri" panose="020F0502020204030204" pitchFamily="34" charset="0"/>
                      </a:endParaRPr>
                    </a:p>
                  </a:txBody>
                  <a:tcPr marL="9525" marR="9525" marT="9525" marB="0" anchor="ctr"/>
                </a:tc>
              </a:tr>
              <a:tr h="373815">
                <a:tc>
                  <a:txBody>
                    <a:bodyPr/>
                    <a:lstStyle/>
                    <a:p>
                      <a:pPr algn="ctr" fontAlgn="ctr"/>
                      <a:r>
                        <a:rPr lang="en-IN" sz="2000" u="none" strike="noStrike">
                          <a:effectLst/>
                        </a:rPr>
                        <a:t>10</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000" u="none" strike="noStrike">
                          <a:effectLst/>
                        </a:rPr>
                        <a:t>Supply margin in Retail supply business</a:t>
                      </a:r>
                      <a:endParaRPr lang="en-US" sz="20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u="none" strike="noStrike">
                          <a:effectLst/>
                        </a:rPr>
                        <a:t>xx</a:t>
                      </a:r>
                      <a:endParaRPr lang="en-IN" sz="2000" b="0" i="0" u="none" strike="noStrike">
                        <a:solidFill>
                          <a:srgbClr val="000000"/>
                        </a:solidFill>
                        <a:effectLst/>
                        <a:latin typeface="Calibri" panose="020F0502020204030204" pitchFamily="34" charset="0"/>
                      </a:endParaRPr>
                    </a:p>
                  </a:txBody>
                  <a:tcPr marL="9525" marR="9525" marT="9525" marB="0" anchor="ctr"/>
                </a:tc>
              </a:tr>
              <a:tr h="307890">
                <a:tc>
                  <a:txBody>
                    <a:bodyPr/>
                    <a:lstStyle/>
                    <a:p>
                      <a:pPr algn="ctr" fontAlgn="ctr"/>
                      <a:r>
                        <a:rPr lang="en-IN" sz="2000" u="none" strike="noStrike">
                          <a:effectLst/>
                        </a:rPr>
                        <a:t>11</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000" u="none" strike="noStrike">
                          <a:effectLst/>
                        </a:rPr>
                        <a:t>Other Costs</a:t>
                      </a:r>
                      <a:endParaRPr lang="en-IN" sz="20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u="none" strike="noStrike">
                          <a:effectLst/>
                        </a:rPr>
                        <a:t>xxx</a:t>
                      </a:r>
                      <a:endParaRPr lang="en-IN" sz="2000" b="0" i="0" u="none" strike="noStrike">
                        <a:solidFill>
                          <a:srgbClr val="000000"/>
                        </a:solidFill>
                        <a:effectLst/>
                        <a:latin typeface="Calibri" panose="020F0502020204030204" pitchFamily="34" charset="0"/>
                      </a:endParaRPr>
                    </a:p>
                  </a:txBody>
                  <a:tcPr marL="9525" marR="9525" marT="9525" marB="0" anchor="ctr"/>
                </a:tc>
              </a:tr>
              <a:tr h="307890">
                <a:tc>
                  <a:txBody>
                    <a:bodyPr/>
                    <a:lstStyle/>
                    <a:p>
                      <a:pPr algn="ctr" fontAlgn="ctr"/>
                      <a:r>
                        <a:rPr lang="en-IN" sz="2000" b="1" u="none" strike="noStrike" dirty="0">
                          <a:effectLst/>
                        </a:rPr>
                        <a:t>12</a:t>
                      </a:r>
                      <a:endParaRPr lang="en-IN"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IN" sz="2000" b="1" u="none" strike="noStrike" dirty="0">
                          <a:effectLst/>
                        </a:rPr>
                        <a:t>Supply Cost (8+9+10+11)</a:t>
                      </a:r>
                      <a:endParaRPr lang="en-IN"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b="1" u="none" strike="noStrike" dirty="0" err="1">
                          <a:effectLst/>
                        </a:rPr>
                        <a:t>xxxxx</a:t>
                      </a:r>
                      <a:endParaRPr lang="en-IN" sz="2000" b="1" i="0" u="none" strike="noStrike" dirty="0">
                        <a:solidFill>
                          <a:srgbClr val="000000"/>
                        </a:solidFill>
                        <a:effectLst/>
                        <a:latin typeface="Calibri" panose="020F0502020204030204" pitchFamily="34" charset="0"/>
                      </a:endParaRPr>
                    </a:p>
                  </a:txBody>
                  <a:tcPr marL="9525" marR="9525" marT="9525" marB="0" anchor="ctr"/>
                </a:tc>
              </a:tr>
              <a:tr h="373815">
                <a:tc>
                  <a:txBody>
                    <a:bodyPr/>
                    <a:lstStyle/>
                    <a:p>
                      <a:pPr algn="ctr" fontAlgn="ctr"/>
                      <a:r>
                        <a:rPr lang="en-IN" sz="2000" b="1" u="none" strike="noStrike">
                          <a:effectLst/>
                        </a:rPr>
                        <a:t>13</a:t>
                      </a:r>
                      <a:endParaRPr lang="en-IN" sz="2000" b="1"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000" b="1" u="none" strike="noStrike" dirty="0">
                          <a:effectLst/>
                        </a:rPr>
                        <a:t>Aggregate Revenue Requirement (7+12)</a:t>
                      </a:r>
                      <a:endParaRPr lang="en-IN" sz="20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IN" sz="2000" b="1" u="none" strike="noStrike" dirty="0" err="1">
                          <a:effectLst/>
                        </a:rPr>
                        <a:t>xxxxx</a:t>
                      </a:r>
                      <a:endParaRPr lang="en-IN" sz="2000" b="1"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
        <p:nvSpPr>
          <p:cNvPr id="5" name="Footer Placeholder 4"/>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30886773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6479"/>
            <a:ext cx="10515600" cy="873456"/>
          </a:xfrm>
        </p:spPr>
        <p:txBody>
          <a:bodyPr>
            <a:normAutofit fontScale="90000"/>
          </a:bodyPr>
          <a:lstStyle/>
          <a:p>
            <a:pPr algn="ctr"/>
            <a:r>
              <a:rPr lang="en-US" sz="7200" b="1" i="1" dirty="0" smtClean="0">
                <a:solidFill>
                  <a:srgbClr val="002060"/>
                </a:solidFill>
              </a:rPr>
              <a:t>Tariff filings</a:t>
            </a:r>
            <a:endParaRPr lang="en-IN" sz="7200" b="1" i="1" dirty="0">
              <a:solidFill>
                <a:srgbClr val="002060"/>
              </a:solidFill>
            </a:endParaRPr>
          </a:p>
        </p:txBody>
      </p:sp>
      <p:sp>
        <p:nvSpPr>
          <p:cNvPr id="3" name="Content Placeholder 2"/>
          <p:cNvSpPr>
            <a:spLocks noGrp="1"/>
          </p:cNvSpPr>
          <p:nvPr>
            <p:ph idx="1"/>
          </p:nvPr>
        </p:nvSpPr>
        <p:spPr>
          <a:xfrm>
            <a:off x="838200" y="1009935"/>
            <a:ext cx="10515600" cy="5167028"/>
          </a:xfrm>
        </p:spPr>
        <p:txBody>
          <a:bodyPr/>
          <a:lstStyle/>
          <a:p>
            <a:pPr algn="just"/>
            <a:r>
              <a:rPr lang="en-IN" sz="2400" dirty="0"/>
              <a:t>Aggregate Revenue Requirement (ARR) means the revenue required to meet the costs pertaining to the licensed business, for a financial year, which would be permitted to be recovered through tariffs and charges. </a:t>
            </a:r>
          </a:p>
          <a:p>
            <a:pPr algn="just"/>
            <a:r>
              <a:rPr lang="en-IN" sz="2400" dirty="0"/>
              <a:t>As per the </a:t>
            </a:r>
            <a:r>
              <a:rPr lang="en-IN" sz="2400" b="1" u="sng" dirty="0"/>
              <a:t>Central Act No.36 of 2003,</a:t>
            </a:r>
            <a:r>
              <a:rPr lang="en-IN" sz="2400" dirty="0"/>
              <a:t> </a:t>
            </a:r>
            <a:r>
              <a:rPr lang="en-US" sz="2400" dirty="0"/>
              <a:t>all the power utilities </a:t>
            </a:r>
            <a:r>
              <a:rPr lang="en-IN" sz="2400" dirty="0"/>
              <a:t>shall file for its tariff application i.e., Aggregate Revenue Requirement” (ARR) in such form and in such manner as specified and in accordance with the guidelines issued by the Commission for the Control Period, not less than 120 days before the commencement of the Control Period (</a:t>
            </a:r>
            <a:r>
              <a:rPr lang="en-IN" sz="2400" b="1" dirty="0"/>
              <a:t>i.e., before 30</a:t>
            </a:r>
            <a:r>
              <a:rPr lang="en-IN" sz="2400" b="1" baseline="30000" dirty="0"/>
              <a:t>th</a:t>
            </a:r>
            <a:r>
              <a:rPr lang="en-IN" sz="2400" b="1" dirty="0"/>
              <a:t> November</a:t>
            </a:r>
            <a:r>
              <a:rPr lang="en-IN" sz="2400" dirty="0"/>
              <a:t>), for approval of the Commission</a:t>
            </a:r>
            <a:r>
              <a:rPr lang="en-IN" sz="2400" dirty="0" smtClean="0"/>
              <a:t>.</a:t>
            </a:r>
            <a:endParaRPr lang="en-IN" dirty="0"/>
          </a:p>
          <a:p>
            <a:endParaRPr lang="en-IN" dirty="0"/>
          </a:p>
        </p:txBody>
      </p:sp>
      <p:graphicFrame>
        <p:nvGraphicFramePr>
          <p:cNvPr id="8" name="Table 7"/>
          <p:cNvGraphicFramePr>
            <a:graphicFrameLocks noGrp="1"/>
          </p:cNvGraphicFramePr>
          <p:nvPr>
            <p:extLst>
              <p:ext uri="{D42A27DB-BD31-4B8C-83A1-F6EECF244321}">
                <p14:modId xmlns:p14="http://schemas.microsoft.com/office/powerpoint/2010/main" val="2083711971"/>
              </p:ext>
            </p:extLst>
          </p:nvPr>
        </p:nvGraphicFramePr>
        <p:xfrm>
          <a:off x="1219200" y="4383316"/>
          <a:ext cx="9593943" cy="1793648"/>
        </p:xfrm>
        <a:graphic>
          <a:graphicData uri="http://schemas.openxmlformats.org/drawingml/2006/table">
            <a:tbl>
              <a:tblPr firstRow="1" firstCol="1" bandRow="1">
                <a:tableStyleId>{5C22544A-7EE6-4342-B048-85BDC9FD1C3A}</a:tableStyleId>
              </a:tblPr>
              <a:tblGrid>
                <a:gridCol w="3916959"/>
                <a:gridCol w="5676984"/>
              </a:tblGrid>
              <a:tr h="586751">
                <a:tc>
                  <a:txBody>
                    <a:bodyPr/>
                    <a:lstStyle/>
                    <a:p>
                      <a:pPr algn="ctr">
                        <a:lnSpc>
                          <a:spcPct val="107000"/>
                        </a:lnSpc>
                        <a:spcAft>
                          <a:spcPts val="0"/>
                        </a:spcAft>
                      </a:pPr>
                      <a:r>
                        <a:rPr lang="en-IN" sz="1600" dirty="0">
                          <a:effectLst/>
                        </a:rPr>
                        <a:t>Name of the Power Utility</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600" dirty="0">
                          <a:effectLst/>
                        </a:rPr>
                        <a:t>Regulation</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02299">
                <a:tc>
                  <a:txBody>
                    <a:bodyPr/>
                    <a:lstStyle/>
                    <a:p>
                      <a:pPr algn="ctr">
                        <a:lnSpc>
                          <a:spcPct val="107000"/>
                        </a:lnSpc>
                        <a:spcAft>
                          <a:spcPts val="0"/>
                        </a:spcAft>
                      </a:pPr>
                      <a:r>
                        <a:rPr lang="en-IN" sz="1600">
                          <a:effectLst/>
                        </a:rPr>
                        <a:t>APGENCO</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600" b="1" dirty="0">
                          <a:effectLst/>
                        </a:rPr>
                        <a:t>Regulation of 1 of 2008 dated </a:t>
                      </a:r>
                      <a:r>
                        <a:rPr lang="en-IN" sz="1600" b="1" dirty="0" smtClean="0">
                          <a:effectLst/>
                        </a:rPr>
                        <a:t>01.09.2008 (MYT frame work)</a:t>
                      </a:r>
                      <a:endParaRPr lang="en-IN"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02299">
                <a:tc>
                  <a:txBody>
                    <a:bodyPr/>
                    <a:lstStyle/>
                    <a:p>
                      <a:pPr algn="ctr">
                        <a:lnSpc>
                          <a:spcPct val="107000"/>
                        </a:lnSpc>
                        <a:spcAft>
                          <a:spcPts val="0"/>
                        </a:spcAft>
                      </a:pPr>
                      <a:r>
                        <a:rPr lang="en-IN" sz="1600">
                          <a:effectLst/>
                        </a:rPr>
                        <a:t>APTRANSCO</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600" b="1" dirty="0">
                          <a:effectLst/>
                        </a:rPr>
                        <a:t>Regulation of 5 of 2005 dated 30.11.2005</a:t>
                      </a:r>
                      <a:endParaRPr lang="en-IN"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02299">
                <a:tc>
                  <a:txBody>
                    <a:bodyPr/>
                    <a:lstStyle/>
                    <a:p>
                      <a:pPr algn="ctr">
                        <a:lnSpc>
                          <a:spcPct val="107000"/>
                        </a:lnSpc>
                        <a:spcAft>
                          <a:spcPts val="0"/>
                        </a:spcAft>
                      </a:pPr>
                      <a:r>
                        <a:rPr lang="en-IN" sz="1600">
                          <a:effectLst/>
                        </a:rPr>
                        <a:t>AP DISCOMS</a:t>
                      </a:r>
                      <a:endParaRPr lang="en-IN"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IN" sz="1600" b="1" dirty="0">
                          <a:effectLst/>
                        </a:rPr>
                        <a:t>Regulation of 4 of 2005 dated  14.11.2005</a:t>
                      </a:r>
                      <a:endParaRPr lang="en-IN"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34086767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solidFill>
                  <a:srgbClr val="0070C0"/>
                </a:solidFill>
              </a:rPr>
              <a:t>Revenue Gap</a:t>
            </a:r>
            <a:endParaRPr lang="en-IN" b="1" i="1" dirty="0">
              <a:solidFill>
                <a:srgbClr val="0070C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15149850"/>
              </p:ext>
            </p:extLst>
          </p:nvPr>
        </p:nvGraphicFramePr>
        <p:xfrm>
          <a:off x="1692322" y="1569494"/>
          <a:ext cx="8639032" cy="4694830"/>
        </p:xfrm>
        <a:graphic>
          <a:graphicData uri="http://schemas.openxmlformats.org/drawingml/2006/table">
            <a:tbl>
              <a:tblPr>
                <a:tableStyleId>{5C22544A-7EE6-4342-B048-85BDC9FD1C3A}</a:tableStyleId>
              </a:tblPr>
              <a:tblGrid>
                <a:gridCol w="1073587"/>
                <a:gridCol w="6106035"/>
                <a:gridCol w="1459410"/>
              </a:tblGrid>
              <a:tr h="626148">
                <a:tc>
                  <a:txBody>
                    <a:bodyPr/>
                    <a:lstStyle/>
                    <a:p>
                      <a:pPr algn="ctr" fontAlgn="ctr"/>
                      <a:r>
                        <a:rPr lang="en-IN" sz="2400" u="none" strike="noStrike" dirty="0">
                          <a:effectLst/>
                        </a:rPr>
                        <a:t>Sl.NO.</a:t>
                      </a:r>
                      <a:endParaRPr lang="en-IN" sz="2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IN" sz="2400" u="none" strike="noStrike" dirty="0">
                          <a:effectLst/>
                        </a:rPr>
                        <a:t>ARR Item</a:t>
                      </a:r>
                      <a:endParaRPr lang="en-IN" sz="2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IN" sz="2400" u="none" strike="noStrike">
                          <a:effectLst/>
                        </a:rPr>
                        <a:t>Amount</a:t>
                      </a:r>
                      <a:endParaRPr lang="en-IN" sz="2400" b="1" i="0" u="none" strike="noStrike">
                        <a:solidFill>
                          <a:srgbClr val="000000"/>
                        </a:solidFill>
                        <a:effectLst/>
                        <a:latin typeface="Calibri" panose="020F0502020204030204" pitchFamily="34" charset="0"/>
                      </a:endParaRPr>
                    </a:p>
                  </a:txBody>
                  <a:tcPr marL="9525" marR="9525" marT="9525" marB="0" anchor="ctr"/>
                </a:tc>
              </a:tr>
              <a:tr h="1010675">
                <a:tc>
                  <a:txBody>
                    <a:bodyPr/>
                    <a:lstStyle/>
                    <a:p>
                      <a:pPr algn="ctr" fontAlgn="ctr"/>
                      <a:r>
                        <a:rPr lang="en-IN" sz="2400" u="none" strike="noStrike">
                          <a:effectLst/>
                        </a:rPr>
                        <a:t>1</a:t>
                      </a:r>
                      <a:endParaRPr lang="en-IN" sz="2400" b="1"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400" b="1" u="none" strike="noStrike" dirty="0">
                          <a:effectLst/>
                        </a:rPr>
                        <a:t>Aggregate Revenue Requirement</a:t>
                      </a:r>
                      <a:endParaRPr lang="en-IN" sz="2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IN" sz="2400" b="1" u="none" strike="noStrike" dirty="0" err="1">
                          <a:effectLst/>
                        </a:rPr>
                        <a:t>xxxx</a:t>
                      </a:r>
                      <a:endParaRPr lang="en-IN" sz="2400" b="1" i="0" u="none" strike="noStrike" dirty="0">
                        <a:solidFill>
                          <a:srgbClr val="000000"/>
                        </a:solidFill>
                        <a:effectLst/>
                        <a:latin typeface="Calibri" panose="020F0502020204030204" pitchFamily="34" charset="0"/>
                      </a:endParaRPr>
                    </a:p>
                  </a:txBody>
                  <a:tcPr marL="9525" marR="9525" marT="9525" marB="0" anchor="ctr"/>
                </a:tc>
              </a:tr>
              <a:tr h="511833">
                <a:tc>
                  <a:txBody>
                    <a:bodyPr/>
                    <a:lstStyle/>
                    <a:p>
                      <a:pPr algn="ctr" fontAlgn="ctr"/>
                      <a:r>
                        <a:rPr lang="en-IN" sz="2400" u="none" strike="noStrike">
                          <a:effectLst/>
                        </a:rPr>
                        <a:t>2</a:t>
                      </a:r>
                      <a:endParaRPr lang="en-IN"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400" u="none" strike="noStrike">
                          <a:effectLst/>
                        </a:rPr>
                        <a:t>Income from Tariffs</a:t>
                      </a:r>
                      <a:endParaRPr lang="en-IN" sz="2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IN" sz="2400" u="none" strike="noStrike">
                          <a:effectLst/>
                        </a:rPr>
                        <a:t>xxxx</a:t>
                      </a:r>
                      <a:endParaRPr lang="en-IN" sz="2400" b="0" i="0" u="none" strike="noStrike">
                        <a:solidFill>
                          <a:srgbClr val="000000"/>
                        </a:solidFill>
                        <a:effectLst/>
                        <a:latin typeface="Calibri" panose="020F0502020204030204" pitchFamily="34" charset="0"/>
                      </a:endParaRPr>
                    </a:p>
                  </a:txBody>
                  <a:tcPr marL="9525" marR="9525" marT="9525" marB="0" anchor="ctr"/>
                </a:tc>
              </a:tr>
              <a:tr h="511833">
                <a:tc>
                  <a:txBody>
                    <a:bodyPr/>
                    <a:lstStyle/>
                    <a:p>
                      <a:pPr algn="ctr" fontAlgn="ctr"/>
                      <a:r>
                        <a:rPr lang="en-IN" sz="2400" u="none" strike="noStrike">
                          <a:effectLst/>
                        </a:rPr>
                        <a:t>3</a:t>
                      </a:r>
                      <a:endParaRPr lang="en-IN"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400" u="none" strike="noStrike">
                          <a:effectLst/>
                        </a:rPr>
                        <a:t>Non-Tariff income</a:t>
                      </a:r>
                      <a:endParaRPr lang="en-IN" sz="2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IN" sz="2400" u="none" strike="noStrike">
                          <a:effectLst/>
                        </a:rPr>
                        <a:t>xxx</a:t>
                      </a:r>
                      <a:endParaRPr lang="en-IN" sz="2400" b="0" i="0" u="none" strike="noStrike">
                        <a:solidFill>
                          <a:srgbClr val="000000"/>
                        </a:solidFill>
                        <a:effectLst/>
                        <a:latin typeface="Calibri" panose="020F0502020204030204" pitchFamily="34" charset="0"/>
                      </a:endParaRPr>
                    </a:p>
                  </a:txBody>
                  <a:tcPr marL="9525" marR="9525" marT="9525" marB="0" anchor="ctr"/>
                </a:tc>
              </a:tr>
              <a:tr h="1010675">
                <a:tc>
                  <a:txBody>
                    <a:bodyPr/>
                    <a:lstStyle/>
                    <a:p>
                      <a:pPr algn="ctr" fontAlgn="ctr"/>
                      <a:r>
                        <a:rPr lang="en-IN" sz="2400" u="none" strike="noStrike">
                          <a:effectLst/>
                        </a:rPr>
                        <a:t>4</a:t>
                      </a:r>
                      <a:endParaRPr lang="en-IN"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Income from cross subsidy surcharge</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r" fontAlgn="ctr"/>
                      <a:r>
                        <a:rPr lang="en-IN" sz="2400" u="none" strike="noStrike">
                          <a:effectLst/>
                        </a:rPr>
                        <a:t>xx</a:t>
                      </a:r>
                      <a:endParaRPr lang="en-IN" sz="2400" b="0" i="0" u="none" strike="noStrike">
                        <a:solidFill>
                          <a:srgbClr val="000000"/>
                        </a:solidFill>
                        <a:effectLst/>
                        <a:latin typeface="Calibri" panose="020F0502020204030204" pitchFamily="34" charset="0"/>
                      </a:endParaRPr>
                    </a:p>
                  </a:txBody>
                  <a:tcPr marL="9525" marR="9525" marT="9525" marB="0" anchor="ctr"/>
                </a:tc>
              </a:tr>
              <a:tr h="511833">
                <a:tc>
                  <a:txBody>
                    <a:bodyPr/>
                    <a:lstStyle/>
                    <a:p>
                      <a:pPr algn="ctr" fontAlgn="ctr"/>
                      <a:r>
                        <a:rPr lang="en-IN" sz="2400" u="none" strike="noStrike">
                          <a:effectLst/>
                        </a:rPr>
                        <a:t>5</a:t>
                      </a:r>
                      <a:endParaRPr lang="en-IN" sz="2400" b="1"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400" b="1" u="none" strike="noStrike" dirty="0">
                          <a:effectLst/>
                        </a:rPr>
                        <a:t>Total Revenue (2+3+4)</a:t>
                      </a:r>
                      <a:endParaRPr lang="en-IN" sz="2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IN" sz="2400" b="1" u="none" strike="noStrike" dirty="0" err="1">
                          <a:effectLst/>
                        </a:rPr>
                        <a:t>xxxx</a:t>
                      </a:r>
                      <a:endParaRPr lang="en-IN" sz="2400" b="1" i="0" u="none" strike="noStrike" dirty="0">
                        <a:solidFill>
                          <a:srgbClr val="000000"/>
                        </a:solidFill>
                        <a:effectLst/>
                        <a:latin typeface="Calibri" panose="020F0502020204030204" pitchFamily="34" charset="0"/>
                      </a:endParaRPr>
                    </a:p>
                  </a:txBody>
                  <a:tcPr marL="9525" marR="9525" marT="9525" marB="0" anchor="ctr"/>
                </a:tc>
              </a:tr>
              <a:tr h="511833">
                <a:tc>
                  <a:txBody>
                    <a:bodyPr/>
                    <a:lstStyle/>
                    <a:p>
                      <a:pPr algn="ctr" fontAlgn="ctr"/>
                      <a:r>
                        <a:rPr lang="en-IN" sz="2400" u="none" strike="noStrike">
                          <a:effectLst/>
                        </a:rPr>
                        <a:t>6</a:t>
                      </a:r>
                      <a:endParaRPr lang="en-IN" sz="2400" b="1"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IN" sz="2400" u="none" strike="noStrike" dirty="0">
                          <a:effectLst/>
                        </a:rPr>
                        <a:t>Revenue Gap (1-5)</a:t>
                      </a:r>
                      <a:endParaRPr lang="en-IN" sz="2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r" fontAlgn="ctr"/>
                      <a:r>
                        <a:rPr lang="en-IN" sz="2400" u="none" strike="noStrike" dirty="0">
                          <a:effectLst/>
                        </a:rPr>
                        <a:t>xxx</a:t>
                      </a:r>
                      <a:endParaRPr lang="en-IN" sz="2400" b="1"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
        <p:nvSpPr>
          <p:cNvPr id="5" name="Footer Placeholder 4"/>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3333014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35123"/>
            <a:ext cx="10515600" cy="1325563"/>
          </a:xfrm>
        </p:spPr>
        <p:txBody>
          <a:bodyPr/>
          <a:lstStyle/>
          <a:p>
            <a:pPr algn="ctr"/>
            <a:r>
              <a:rPr lang="en-US" sz="8800" i="1" dirty="0" smtClean="0">
                <a:solidFill>
                  <a:srgbClr val="0070C0"/>
                </a:solidFill>
              </a:rPr>
              <a:t>Thank you</a:t>
            </a:r>
            <a:endParaRPr lang="en-IN" i="1" dirty="0">
              <a:solidFill>
                <a:srgbClr val="0070C0"/>
              </a:solidFill>
            </a:endParaRPr>
          </a:p>
        </p:txBody>
      </p:sp>
      <p:sp>
        <p:nvSpPr>
          <p:cNvPr id="3" name="Footer Placeholder 2"/>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1549876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77143"/>
            <a:ext cx="10515600" cy="2481943"/>
          </a:xfrm>
        </p:spPr>
        <p:txBody>
          <a:bodyPr/>
          <a:lstStyle/>
          <a:p>
            <a:pPr algn="ctr"/>
            <a:r>
              <a:rPr lang="en-US" sz="6600" b="1" i="1" dirty="0" smtClean="0">
                <a:solidFill>
                  <a:srgbClr val="0070C0"/>
                </a:solidFill>
              </a:rPr>
              <a:t>APTRANSCO </a:t>
            </a:r>
            <a:br>
              <a:rPr lang="en-US" sz="6600" b="1" i="1" dirty="0" smtClean="0">
                <a:solidFill>
                  <a:srgbClr val="0070C0"/>
                </a:solidFill>
              </a:rPr>
            </a:br>
            <a:r>
              <a:rPr lang="en-US" sz="6600" b="1" i="1" dirty="0" smtClean="0">
                <a:solidFill>
                  <a:srgbClr val="0070C0"/>
                </a:solidFill>
              </a:rPr>
              <a:t>Transmission Tariff</a:t>
            </a:r>
            <a:endParaRPr lang="en-IN" sz="6600" b="1" i="1" dirty="0">
              <a:solidFill>
                <a:srgbClr val="0070C0"/>
              </a:solidFill>
            </a:endParaRPr>
          </a:p>
        </p:txBody>
      </p:sp>
      <p:sp>
        <p:nvSpPr>
          <p:cNvPr id="3" name="Footer Placeholder 2"/>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4731761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7675"/>
          </a:xfrm>
        </p:spPr>
        <p:txBody>
          <a:bodyPr>
            <a:normAutofit fontScale="90000"/>
          </a:bodyPr>
          <a:lstStyle/>
          <a:p>
            <a:pPr algn="ctr"/>
            <a:r>
              <a:rPr lang="en-US" sz="3200" b="1" i="1" u="sng" dirty="0" smtClean="0">
                <a:solidFill>
                  <a:srgbClr val="FF0000"/>
                </a:solidFill>
              </a:rPr>
              <a:t>Main items for ARR of Transmission Business</a:t>
            </a:r>
            <a:endParaRPr lang="en-IN" sz="3200" b="1" i="1" u="sng" dirty="0">
              <a:solidFill>
                <a:srgbClr val="FF0000"/>
              </a:solidFill>
            </a:endParaRPr>
          </a:p>
        </p:txBody>
      </p:sp>
      <p:sp>
        <p:nvSpPr>
          <p:cNvPr id="3" name="Content Placeholder 2"/>
          <p:cNvSpPr>
            <a:spLocks noGrp="1"/>
          </p:cNvSpPr>
          <p:nvPr>
            <p:ph idx="1"/>
          </p:nvPr>
        </p:nvSpPr>
        <p:spPr>
          <a:xfrm>
            <a:off x="838200" y="928914"/>
            <a:ext cx="10515600" cy="5689600"/>
          </a:xfrm>
        </p:spPr>
        <p:txBody>
          <a:bodyPr>
            <a:normAutofit/>
          </a:bodyPr>
          <a:lstStyle/>
          <a:p>
            <a:pPr algn="just"/>
            <a:r>
              <a:rPr lang="en-IN" sz="3200" b="1" u="sng" dirty="0">
                <a:solidFill>
                  <a:srgbClr val="00B0F0"/>
                </a:solidFill>
              </a:rPr>
              <a:t>The ARR of the Transmission Licensee (excluding SLDC) for each year of the Control Period shall contain the following items</a:t>
            </a:r>
            <a:r>
              <a:rPr lang="en-IN" sz="3200" dirty="0">
                <a:solidFill>
                  <a:srgbClr val="00B0F0"/>
                </a:solidFill>
              </a:rPr>
              <a:t>: </a:t>
            </a:r>
            <a:endParaRPr lang="en-IN" sz="3200" dirty="0" smtClean="0">
              <a:solidFill>
                <a:srgbClr val="00B0F0"/>
              </a:solidFill>
            </a:endParaRPr>
          </a:p>
          <a:p>
            <a:pPr algn="just"/>
            <a:r>
              <a:rPr lang="en-IN" sz="3200" dirty="0" smtClean="0"/>
              <a:t>a</a:t>
            </a:r>
            <a:r>
              <a:rPr lang="en-IN" sz="3200" dirty="0"/>
              <a:t>. Operation and maintenance expenses; </a:t>
            </a:r>
            <a:endParaRPr lang="en-IN" sz="3200" dirty="0" smtClean="0"/>
          </a:p>
          <a:p>
            <a:pPr algn="just"/>
            <a:r>
              <a:rPr lang="en-IN" sz="3200" dirty="0" smtClean="0"/>
              <a:t>b</a:t>
            </a:r>
            <a:r>
              <a:rPr lang="en-IN" sz="3200" dirty="0"/>
              <a:t>. Return on capital employed; </a:t>
            </a:r>
            <a:endParaRPr lang="en-IN" sz="3200" dirty="0" smtClean="0"/>
          </a:p>
          <a:p>
            <a:pPr algn="just"/>
            <a:r>
              <a:rPr lang="en-IN" sz="3200" dirty="0" smtClean="0"/>
              <a:t>c</a:t>
            </a:r>
            <a:r>
              <a:rPr lang="en-IN" sz="3200" dirty="0"/>
              <a:t>. Depreciation</a:t>
            </a:r>
            <a:r>
              <a:rPr lang="en-IN" sz="3200" dirty="0" smtClean="0"/>
              <a:t>;</a:t>
            </a:r>
          </a:p>
          <a:p>
            <a:pPr algn="just"/>
            <a:r>
              <a:rPr lang="en-IN" sz="3200" dirty="0" smtClean="0"/>
              <a:t>d</a:t>
            </a:r>
            <a:r>
              <a:rPr lang="en-IN" sz="3200" dirty="0"/>
              <a:t>. Taxes on Income; </a:t>
            </a:r>
            <a:endParaRPr lang="en-IN" sz="3200" dirty="0" smtClean="0"/>
          </a:p>
          <a:p>
            <a:pPr algn="just"/>
            <a:r>
              <a:rPr lang="en-IN" sz="3200" dirty="0" smtClean="0"/>
              <a:t>e</a:t>
            </a:r>
            <a:r>
              <a:rPr lang="en-IN" sz="3200" dirty="0"/>
              <a:t>. Corrections for “uncontrollable” items and “controllable” items (indexed to external parameters); and f</a:t>
            </a:r>
            <a:r>
              <a:rPr lang="en-IN" sz="3200" dirty="0" smtClean="0"/>
              <a:t>.</a:t>
            </a:r>
          </a:p>
          <a:p>
            <a:pPr algn="just"/>
            <a:r>
              <a:rPr lang="en-IN" sz="3200" dirty="0" smtClean="0"/>
              <a:t>Any </a:t>
            </a:r>
            <a:r>
              <a:rPr lang="en-IN" sz="3200" dirty="0"/>
              <a:t>other relevant expenditure</a:t>
            </a:r>
            <a:r>
              <a:rPr lang="en-IN" sz="3200" dirty="0" smtClean="0"/>
              <a:t>.</a:t>
            </a:r>
            <a:endParaRPr lang="en-IN" sz="3200" dirty="0"/>
          </a:p>
        </p:txBody>
      </p:sp>
      <p:sp>
        <p:nvSpPr>
          <p:cNvPr id="4" name="Footer Placeholder 3"/>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806338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429" y="391886"/>
            <a:ext cx="10515600" cy="6342743"/>
          </a:xfrm>
        </p:spPr>
        <p:txBody>
          <a:bodyPr>
            <a:normAutofit lnSpcReduction="10000"/>
          </a:bodyPr>
          <a:lstStyle/>
          <a:p>
            <a:pPr algn="just"/>
            <a:r>
              <a:rPr lang="en-US" dirty="0" smtClean="0">
                <a:solidFill>
                  <a:srgbClr val="00B0F0"/>
                </a:solidFill>
              </a:rPr>
              <a:t>The O&amp;M cost calculated on the basis </a:t>
            </a:r>
            <a:r>
              <a:rPr lang="en-US" dirty="0">
                <a:solidFill>
                  <a:srgbClr val="00B0F0"/>
                </a:solidFill>
              </a:rPr>
              <a:t>of cost per </a:t>
            </a:r>
            <a:r>
              <a:rPr lang="en-US" dirty="0" err="1">
                <a:solidFill>
                  <a:srgbClr val="00B0F0"/>
                </a:solidFill>
              </a:rPr>
              <a:t>ckt</a:t>
            </a:r>
            <a:r>
              <a:rPr lang="en-US" dirty="0">
                <a:solidFill>
                  <a:srgbClr val="00B0F0"/>
                </a:solidFill>
              </a:rPr>
              <a:t>-km (circuit-kilometers) of EHT (Extra High Tension) and cost per bay of substations </a:t>
            </a:r>
            <a:r>
              <a:rPr lang="en-US" dirty="0" smtClean="0">
                <a:solidFill>
                  <a:srgbClr val="00B0F0"/>
                </a:solidFill>
              </a:rPr>
              <a:t>based on the INDEX for the inflation factor.</a:t>
            </a:r>
          </a:p>
          <a:p>
            <a:pPr algn="just"/>
            <a:r>
              <a:rPr lang="en-IN" dirty="0">
                <a:solidFill>
                  <a:srgbClr val="00B0F0"/>
                </a:solidFill>
              </a:rPr>
              <a:t>“Regulated Rate Base” or “RRB” means the value of the gross fixed assets net of consumer contributions and accumulated depreciation;</a:t>
            </a:r>
          </a:p>
          <a:p>
            <a:pPr algn="just"/>
            <a:r>
              <a:rPr lang="en-US" dirty="0" smtClean="0">
                <a:solidFill>
                  <a:srgbClr val="00B0F0"/>
                </a:solidFill>
              </a:rPr>
              <a:t>Return on capital employed (ROCE) is calculated based on the RRB and change in rate based.</a:t>
            </a:r>
          </a:p>
          <a:p>
            <a:pPr algn="just"/>
            <a:r>
              <a:rPr lang="en-US" dirty="0" smtClean="0">
                <a:solidFill>
                  <a:srgbClr val="00B0F0"/>
                </a:solidFill>
              </a:rPr>
              <a:t>Change is rate Base is calculated based on the – (Assets additions during the year </a:t>
            </a:r>
            <a:r>
              <a:rPr lang="en-US" b="1" u="sng" dirty="0" smtClean="0">
                <a:solidFill>
                  <a:srgbClr val="00B0F0"/>
                </a:solidFill>
              </a:rPr>
              <a:t>less</a:t>
            </a:r>
            <a:r>
              <a:rPr lang="en-US" dirty="0" smtClean="0">
                <a:solidFill>
                  <a:srgbClr val="00B0F0"/>
                </a:solidFill>
              </a:rPr>
              <a:t> Depreciation during year </a:t>
            </a:r>
            <a:r>
              <a:rPr lang="en-US" b="1" u="sng" dirty="0" smtClean="0">
                <a:solidFill>
                  <a:srgbClr val="00B0F0"/>
                </a:solidFill>
              </a:rPr>
              <a:t>less</a:t>
            </a:r>
            <a:r>
              <a:rPr lang="en-US" dirty="0" smtClean="0">
                <a:solidFill>
                  <a:srgbClr val="00B0F0"/>
                </a:solidFill>
              </a:rPr>
              <a:t> consumer contribution during the year/2)</a:t>
            </a:r>
          </a:p>
          <a:p>
            <a:pPr algn="just"/>
            <a:r>
              <a:rPr lang="en-US" dirty="0" smtClean="0">
                <a:solidFill>
                  <a:srgbClr val="00B0F0"/>
                </a:solidFill>
              </a:rPr>
              <a:t>RRB is calculated based on the – (Original cost of Fixed assets </a:t>
            </a:r>
            <a:r>
              <a:rPr lang="en-US" b="1" u="sng" dirty="0" smtClean="0">
                <a:solidFill>
                  <a:srgbClr val="00B0F0"/>
                </a:solidFill>
              </a:rPr>
              <a:t>less</a:t>
            </a:r>
            <a:r>
              <a:rPr lang="en-US" dirty="0" smtClean="0">
                <a:solidFill>
                  <a:srgbClr val="00B0F0"/>
                </a:solidFill>
              </a:rPr>
              <a:t> accumulated depreciation </a:t>
            </a:r>
            <a:r>
              <a:rPr lang="en-US" b="1" u="sng" dirty="0" smtClean="0">
                <a:solidFill>
                  <a:srgbClr val="00B0F0"/>
                </a:solidFill>
              </a:rPr>
              <a:t>less</a:t>
            </a:r>
            <a:r>
              <a:rPr lang="en-US" dirty="0" smtClean="0">
                <a:solidFill>
                  <a:srgbClr val="00B0F0"/>
                </a:solidFill>
              </a:rPr>
              <a:t> consumer contribution (Grants)+Working capital + change in rate base)   </a:t>
            </a:r>
          </a:p>
          <a:p>
            <a:pPr algn="just"/>
            <a:r>
              <a:rPr lang="en-US" dirty="0" smtClean="0">
                <a:solidFill>
                  <a:srgbClr val="00B0F0"/>
                </a:solidFill>
              </a:rPr>
              <a:t>Capital structure allowed by APERC to Transmission business is 75% debt and 25% Equity.</a:t>
            </a:r>
            <a:endParaRPr lang="en-IN" dirty="0">
              <a:solidFill>
                <a:srgbClr val="00B0F0"/>
              </a:solidFill>
            </a:endParaRPr>
          </a:p>
        </p:txBody>
      </p:sp>
      <p:sp>
        <p:nvSpPr>
          <p:cNvPr id="2" name="Footer Placeholder 1"/>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2521850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971" y="0"/>
            <a:ext cx="10515600" cy="6705600"/>
          </a:xfrm>
        </p:spPr>
        <p:txBody>
          <a:bodyPr>
            <a:noAutofit/>
          </a:bodyPr>
          <a:lstStyle/>
          <a:p>
            <a:r>
              <a:rPr lang="en-US" dirty="0" smtClean="0">
                <a:solidFill>
                  <a:srgbClr val="00B0F0"/>
                </a:solidFill>
              </a:rPr>
              <a:t>Weighted Average cost of capital (WACC)is calculated:</a:t>
            </a:r>
          </a:p>
          <a:p>
            <a:r>
              <a:rPr lang="en-US" dirty="0" smtClean="0">
                <a:solidFill>
                  <a:srgbClr val="00B0F0"/>
                </a:solidFill>
              </a:rPr>
              <a:t>Debt (75%) x cost of debt + Equity (25%) x Return on equity </a:t>
            </a:r>
          </a:p>
          <a:p>
            <a:pPr algn="just"/>
            <a:r>
              <a:rPr lang="en-US" dirty="0" smtClean="0">
                <a:solidFill>
                  <a:srgbClr val="00B0F0"/>
                </a:solidFill>
              </a:rPr>
              <a:t>The commission has allowed cost of debt 10.30% and Return on Equity is 14%</a:t>
            </a:r>
          </a:p>
          <a:p>
            <a:r>
              <a:rPr lang="en-US" dirty="0" smtClean="0">
                <a:solidFill>
                  <a:srgbClr val="00B0F0"/>
                </a:solidFill>
              </a:rPr>
              <a:t>75%*10.30% + 25%*14% = 11.23%</a:t>
            </a:r>
          </a:p>
          <a:p>
            <a:r>
              <a:rPr lang="en-US" dirty="0" smtClean="0">
                <a:solidFill>
                  <a:srgbClr val="00B0F0"/>
                </a:solidFill>
              </a:rPr>
              <a:t>ROCE =  RRB x WACC</a:t>
            </a:r>
          </a:p>
          <a:p>
            <a:r>
              <a:rPr lang="en-US" dirty="0" smtClean="0">
                <a:solidFill>
                  <a:srgbClr val="00B0F0"/>
                </a:solidFill>
              </a:rPr>
              <a:t>ROCE is consisting 75% debt and 25% Return on Equity. </a:t>
            </a:r>
          </a:p>
          <a:p>
            <a:pPr algn="just"/>
            <a:r>
              <a:rPr lang="en-US" dirty="0">
                <a:solidFill>
                  <a:srgbClr val="00B0F0"/>
                </a:solidFill>
              </a:rPr>
              <a:t>The transmission tariff payable by the users of the Transmission system shall be determined in accordance with the following formula: </a:t>
            </a:r>
            <a:endParaRPr lang="en-US" dirty="0" smtClean="0">
              <a:solidFill>
                <a:srgbClr val="00B0F0"/>
              </a:solidFill>
            </a:endParaRPr>
          </a:p>
          <a:p>
            <a:r>
              <a:rPr lang="en-US" dirty="0" smtClean="0">
                <a:solidFill>
                  <a:srgbClr val="00B0F0"/>
                </a:solidFill>
              </a:rPr>
              <a:t>TR </a:t>
            </a:r>
            <a:r>
              <a:rPr lang="en-US" dirty="0">
                <a:solidFill>
                  <a:srgbClr val="00B0F0"/>
                </a:solidFill>
              </a:rPr>
              <a:t>= Net ARR/(12*TCC) </a:t>
            </a:r>
            <a:endParaRPr lang="en-US" dirty="0" smtClean="0">
              <a:solidFill>
                <a:srgbClr val="00B0F0"/>
              </a:solidFill>
            </a:endParaRPr>
          </a:p>
          <a:p>
            <a:r>
              <a:rPr lang="en-US" dirty="0" smtClean="0">
                <a:solidFill>
                  <a:srgbClr val="00B0F0"/>
                </a:solidFill>
              </a:rPr>
              <a:t>Where</a:t>
            </a:r>
            <a:r>
              <a:rPr lang="en-US" dirty="0">
                <a:solidFill>
                  <a:srgbClr val="00B0F0"/>
                </a:solidFill>
              </a:rPr>
              <a:t>, TR: Transmission Rate in </a:t>
            </a:r>
            <a:r>
              <a:rPr lang="en-US" dirty="0" err="1">
                <a:solidFill>
                  <a:srgbClr val="00B0F0"/>
                </a:solidFill>
              </a:rPr>
              <a:t>Rs</a:t>
            </a:r>
            <a:r>
              <a:rPr lang="en-US" dirty="0">
                <a:solidFill>
                  <a:srgbClr val="00B0F0"/>
                </a:solidFill>
              </a:rPr>
              <a:t>./kW/month </a:t>
            </a:r>
            <a:endParaRPr lang="en-US" dirty="0" smtClean="0">
              <a:solidFill>
                <a:srgbClr val="00B0F0"/>
              </a:solidFill>
            </a:endParaRPr>
          </a:p>
          <a:p>
            <a:r>
              <a:rPr lang="en-US" dirty="0" smtClean="0">
                <a:solidFill>
                  <a:srgbClr val="00B0F0"/>
                </a:solidFill>
              </a:rPr>
              <a:t>Net </a:t>
            </a:r>
            <a:r>
              <a:rPr lang="en-US" dirty="0">
                <a:solidFill>
                  <a:srgbClr val="00B0F0"/>
                </a:solidFill>
              </a:rPr>
              <a:t>ARR: Net ARR, as determined under clause 8.3. </a:t>
            </a:r>
            <a:endParaRPr lang="en-US" dirty="0" smtClean="0">
              <a:solidFill>
                <a:srgbClr val="00B0F0"/>
              </a:solidFill>
            </a:endParaRPr>
          </a:p>
          <a:p>
            <a:pPr algn="just"/>
            <a:r>
              <a:rPr lang="en-US" dirty="0" smtClean="0">
                <a:solidFill>
                  <a:srgbClr val="00B0F0"/>
                </a:solidFill>
              </a:rPr>
              <a:t>TCC</a:t>
            </a:r>
            <a:r>
              <a:rPr lang="en-US" dirty="0">
                <a:solidFill>
                  <a:srgbClr val="00B0F0"/>
                </a:solidFill>
              </a:rPr>
              <a:t>: Total Contracted Capacity in kW of the Transmission system by all Long-Term Users</a:t>
            </a:r>
            <a:endParaRPr lang="en-IN" dirty="0">
              <a:solidFill>
                <a:srgbClr val="00B0F0"/>
              </a:solidFill>
            </a:endParaRPr>
          </a:p>
        </p:txBody>
      </p:sp>
      <p:sp>
        <p:nvSpPr>
          <p:cNvPr id="2" name="Footer Placeholder 1"/>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274670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8343"/>
            <a:ext cx="10515600" cy="6212114"/>
          </a:xfrm>
        </p:spPr>
        <p:txBody>
          <a:bodyPr/>
          <a:lstStyle/>
          <a:p>
            <a:r>
              <a:rPr lang="en-US" dirty="0" smtClean="0">
                <a:solidFill>
                  <a:srgbClr val="C00000"/>
                </a:solidFill>
              </a:rPr>
              <a:t>Aggregated </a:t>
            </a:r>
            <a:r>
              <a:rPr lang="en-US" dirty="0">
                <a:solidFill>
                  <a:srgbClr val="C00000"/>
                </a:solidFill>
              </a:rPr>
              <a:t>Revenue Requirement (ARR) is consists of </a:t>
            </a:r>
            <a:endParaRPr lang="en-IN" dirty="0">
              <a:solidFill>
                <a:srgbClr val="C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178479284"/>
              </p:ext>
            </p:extLst>
          </p:nvPr>
        </p:nvGraphicFramePr>
        <p:xfrm>
          <a:off x="1364343" y="856343"/>
          <a:ext cx="9361713" cy="5320623"/>
        </p:xfrm>
        <a:graphic>
          <a:graphicData uri="http://schemas.openxmlformats.org/drawingml/2006/table">
            <a:tbl>
              <a:tblPr>
                <a:tableStyleId>{5C22544A-7EE6-4342-B048-85BDC9FD1C3A}</a:tableStyleId>
              </a:tblPr>
              <a:tblGrid>
                <a:gridCol w="1175657"/>
                <a:gridCol w="5979886"/>
                <a:gridCol w="2206170"/>
              </a:tblGrid>
              <a:tr h="483693">
                <a:tc>
                  <a:txBody>
                    <a:bodyPr/>
                    <a:lstStyle/>
                    <a:p>
                      <a:pPr algn="ctr" fontAlgn="b"/>
                      <a:r>
                        <a:rPr lang="en-IN" sz="2000" b="1" u="none" strike="noStrike" dirty="0">
                          <a:effectLst/>
                        </a:rPr>
                        <a:t>Sl.NO.</a:t>
                      </a:r>
                      <a:endParaRPr lang="en-IN"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IN" sz="2000" b="1" u="none" strike="noStrike" dirty="0">
                          <a:effectLst/>
                        </a:rPr>
                        <a:t>Particulars</a:t>
                      </a:r>
                      <a:endParaRPr lang="en-IN"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IN" sz="2000" b="1" u="none" strike="noStrike" dirty="0">
                          <a:effectLst/>
                        </a:rPr>
                        <a:t>Amount</a:t>
                      </a:r>
                      <a:endParaRPr lang="en-IN" sz="2000" b="1" i="0" u="none" strike="noStrike" dirty="0">
                        <a:solidFill>
                          <a:srgbClr val="000000"/>
                        </a:solidFill>
                        <a:effectLst/>
                        <a:latin typeface="Calibri" panose="020F0502020204030204" pitchFamily="34" charset="0"/>
                      </a:endParaRPr>
                    </a:p>
                  </a:txBody>
                  <a:tcPr marL="9525" marR="9525" marT="9525" marB="0" anchor="b"/>
                </a:tc>
              </a:tr>
              <a:tr h="483693">
                <a:tc>
                  <a:txBody>
                    <a:bodyPr/>
                    <a:lstStyle/>
                    <a:p>
                      <a:pPr algn="ctr" fontAlgn="b"/>
                      <a:r>
                        <a:rPr lang="en-IN" sz="2000" u="none" strike="noStrike" dirty="0">
                          <a:effectLst/>
                        </a:rPr>
                        <a:t>1</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2000" u="none" strike="noStrike" dirty="0">
                          <a:effectLst/>
                        </a:rPr>
                        <a:t>Operation &amp; Maintenance </a:t>
                      </a:r>
                      <a:r>
                        <a:rPr lang="en-IN" sz="2000" u="none" strike="noStrike" dirty="0" smtClean="0">
                          <a:effectLst/>
                        </a:rPr>
                        <a:t>Cost</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u="none" strike="noStrike">
                          <a:effectLst/>
                        </a:rPr>
                        <a:t>xxxx</a:t>
                      </a:r>
                      <a:endParaRPr lang="en-IN" sz="2000" b="0" i="0" u="none" strike="noStrike">
                        <a:solidFill>
                          <a:srgbClr val="000000"/>
                        </a:solidFill>
                        <a:effectLst/>
                        <a:latin typeface="Calibri" panose="020F0502020204030204" pitchFamily="34" charset="0"/>
                      </a:endParaRPr>
                    </a:p>
                  </a:txBody>
                  <a:tcPr marL="9525" marR="9525" marT="9525" marB="0" anchor="b"/>
                </a:tc>
              </a:tr>
              <a:tr h="483693">
                <a:tc>
                  <a:txBody>
                    <a:bodyPr/>
                    <a:lstStyle/>
                    <a:p>
                      <a:pPr algn="ctr" fontAlgn="b"/>
                      <a:r>
                        <a:rPr lang="en-IN" sz="2000" u="none" strike="noStrike" dirty="0">
                          <a:effectLst/>
                        </a:rPr>
                        <a:t>2</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2000" u="none" strike="noStrike" dirty="0">
                          <a:effectLst/>
                        </a:rPr>
                        <a:t>Depreciation</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u="none" strike="noStrike" dirty="0" err="1">
                          <a:effectLst/>
                        </a:rPr>
                        <a:t>xxxx</a:t>
                      </a:r>
                      <a:endParaRPr lang="en-IN" sz="2000" b="0" i="0" u="none" strike="noStrike" dirty="0">
                        <a:solidFill>
                          <a:srgbClr val="000000"/>
                        </a:solidFill>
                        <a:effectLst/>
                        <a:latin typeface="Calibri" panose="020F0502020204030204" pitchFamily="34" charset="0"/>
                      </a:endParaRPr>
                    </a:p>
                  </a:txBody>
                  <a:tcPr marL="9525" marR="9525" marT="9525" marB="0" anchor="b"/>
                </a:tc>
              </a:tr>
              <a:tr h="483693">
                <a:tc>
                  <a:txBody>
                    <a:bodyPr/>
                    <a:lstStyle/>
                    <a:p>
                      <a:pPr algn="ctr" fontAlgn="b"/>
                      <a:r>
                        <a:rPr lang="en-IN" sz="2000" u="none" strike="noStrike" dirty="0">
                          <a:effectLst/>
                        </a:rPr>
                        <a:t>3</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2000" u="none" strike="noStrike" dirty="0">
                          <a:effectLst/>
                        </a:rPr>
                        <a:t>Income Tax</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u="none" strike="noStrike">
                          <a:effectLst/>
                        </a:rPr>
                        <a:t>xxxx</a:t>
                      </a:r>
                      <a:endParaRPr lang="en-IN" sz="2000" b="0" i="0" u="none" strike="noStrike">
                        <a:solidFill>
                          <a:srgbClr val="000000"/>
                        </a:solidFill>
                        <a:effectLst/>
                        <a:latin typeface="Calibri" panose="020F0502020204030204" pitchFamily="34" charset="0"/>
                      </a:endParaRPr>
                    </a:p>
                  </a:txBody>
                  <a:tcPr marL="9525" marR="9525" marT="9525" marB="0" anchor="b"/>
                </a:tc>
              </a:tr>
              <a:tr h="483693">
                <a:tc>
                  <a:txBody>
                    <a:bodyPr/>
                    <a:lstStyle/>
                    <a:p>
                      <a:pPr algn="ctr" fontAlgn="b"/>
                      <a:r>
                        <a:rPr lang="en-IN" sz="2000" u="none" strike="noStrike" dirty="0">
                          <a:effectLst/>
                        </a:rPr>
                        <a:t>4</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2000" b="1" u="none" strike="noStrike" dirty="0">
                          <a:effectLst/>
                        </a:rPr>
                        <a:t>Total (1 to 3)</a:t>
                      </a:r>
                      <a:endParaRPr lang="en-IN"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b="1" u="none" strike="noStrike" dirty="0" err="1">
                          <a:effectLst/>
                        </a:rPr>
                        <a:t>xxxx</a:t>
                      </a:r>
                      <a:endParaRPr lang="en-IN" sz="2000" b="1" i="0" u="none" strike="noStrike" dirty="0">
                        <a:solidFill>
                          <a:srgbClr val="000000"/>
                        </a:solidFill>
                        <a:effectLst/>
                        <a:latin typeface="Calibri" panose="020F0502020204030204" pitchFamily="34" charset="0"/>
                      </a:endParaRPr>
                    </a:p>
                  </a:txBody>
                  <a:tcPr marL="9525" marR="9525" marT="9525" marB="0" anchor="b"/>
                </a:tc>
              </a:tr>
              <a:tr h="483693">
                <a:tc>
                  <a:txBody>
                    <a:bodyPr/>
                    <a:lstStyle/>
                    <a:p>
                      <a:pPr algn="ctr" fontAlgn="b"/>
                      <a:r>
                        <a:rPr lang="en-IN" sz="2000" u="none" strike="noStrike" dirty="0">
                          <a:effectLst/>
                        </a:rPr>
                        <a:t>5</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2000" u="none" strike="noStrike" dirty="0">
                          <a:effectLst/>
                        </a:rPr>
                        <a:t>Less Expenses capitalised</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u="none" strike="noStrike" dirty="0">
                          <a:effectLst/>
                        </a:rPr>
                        <a:t>xxx</a:t>
                      </a:r>
                      <a:endParaRPr lang="en-IN" sz="2000" b="0" i="0" u="none" strike="noStrike" dirty="0">
                        <a:solidFill>
                          <a:srgbClr val="000000"/>
                        </a:solidFill>
                        <a:effectLst/>
                        <a:latin typeface="Calibri" panose="020F0502020204030204" pitchFamily="34" charset="0"/>
                      </a:endParaRPr>
                    </a:p>
                  </a:txBody>
                  <a:tcPr marL="9525" marR="9525" marT="9525" marB="0" anchor="b"/>
                </a:tc>
              </a:tr>
              <a:tr h="483693">
                <a:tc>
                  <a:txBody>
                    <a:bodyPr/>
                    <a:lstStyle/>
                    <a:p>
                      <a:pPr algn="ctr" fontAlgn="b"/>
                      <a:r>
                        <a:rPr lang="en-IN" sz="2000" u="none" strike="noStrike" dirty="0">
                          <a:effectLst/>
                        </a:rPr>
                        <a:t>6</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2000" b="1" u="none" strike="noStrike" dirty="0">
                          <a:effectLst/>
                        </a:rPr>
                        <a:t>Net Expenditure (4-5)</a:t>
                      </a:r>
                      <a:endParaRPr lang="en-IN"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b="1" u="none" strike="noStrike" dirty="0" err="1">
                          <a:effectLst/>
                        </a:rPr>
                        <a:t>xxxx</a:t>
                      </a:r>
                      <a:endParaRPr lang="en-IN" sz="2000" b="1" i="0" u="none" strike="noStrike" dirty="0">
                        <a:solidFill>
                          <a:srgbClr val="000000"/>
                        </a:solidFill>
                        <a:effectLst/>
                        <a:latin typeface="Calibri" panose="020F0502020204030204" pitchFamily="34" charset="0"/>
                      </a:endParaRPr>
                    </a:p>
                  </a:txBody>
                  <a:tcPr marL="9525" marR="9525" marT="9525" marB="0" anchor="b"/>
                </a:tc>
              </a:tr>
              <a:tr h="483693">
                <a:tc>
                  <a:txBody>
                    <a:bodyPr/>
                    <a:lstStyle/>
                    <a:p>
                      <a:pPr algn="ctr" fontAlgn="b"/>
                      <a:r>
                        <a:rPr lang="en-IN" sz="2000" u="none" strike="noStrike" dirty="0">
                          <a:effectLst/>
                        </a:rPr>
                        <a:t>7</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2000" b="1" u="none" strike="noStrike" dirty="0">
                          <a:effectLst/>
                        </a:rPr>
                        <a:t>Return on capital employed</a:t>
                      </a:r>
                      <a:endParaRPr lang="en-IN"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u="none" strike="noStrike" dirty="0" err="1">
                          <a:effectLst/>
                        </a:rPr>
                        <a:t>xxxx</a:t>
                      </a:r>
                      <a:endParaRPr lang="en-IN" sz="2000" b="0" i="0" u="none" strike="noStrike" dirty="0">
                        <a:solidFill>
                          <a:srgbClr val="000000"/>
                        </a:solidFill>
                        <a:effectLst/>
                        <a:latin typeface="Calibri" panose="020F0502020204030204" pitchFamily="34" charset="0"/>
                      </a:endParaRPr>
                    </a:p>
                  </a:txBody>
                  <a:tcPr marL="9525" marR="9525" marT="9525" marB="0" anchor="b"/>
                </a:tc>
              </a:tr>
              <a:tr h="483693">
                <a:tc>
                  <a:txBody>
                    <a:bodyPr/>
                    <a:lstStyle/>
                    <a:p>
                      <a:pPr algn="ctr" fontAlgn="b"/>
                      <a:r>
                        <a:rPr lang="en-IN" sz="2000" u="none" strike="noStrike" dirty="0">
                          <a:effectLst/>
                        </a:rPr>
                        <a:t>8</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2000" u="none" strike="noStrike" dirty="0">
                          <a:effectLst/>
                        </a:rPr>
                        <a:t>Non-Tariff Income</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u="none" strike="noStrike">
                          <a:effectLst/>
                        </a:rPr>
                        <a:t>xxx</a:t>
                      </a:r>
                      <a:endParaRPr lang="en-IN" sz="2000" b="0" i="0" u="none" strike="noStrike">
                        <a:solidFill>
                          <a:srgbClr val="000000"/>
                        </a:solidFill>
                        <a:effectLst/>
                        <a:latin typeface="Calibri" panose="020F0502020204030204" pitchFamily="34" charset="0"/>
                      </a:endParaRPr>
                    </a:p>
                  </a:txBody>
                  <a:tcPr marL="9525" marR="9525" marT="9525" marB="0" anchor="b"/>
                </a:tc>
              </a:tr>
              <a:tr h="483693">
                <a:tc>
                  <a:txBody>
                    <a:bodyPr/>
                    <a:lstStyle/>
                    <a:p>
                      <a:pPr algn="ctr" fontAlgn="b"/>
                      <a:r>
                        <a:rPr lang="en-IN" sz="2000" u="none" strike="noStrike" dirty="0">
                          <a:effectLst/>
                        </a:rPr>
                        <a:t>9</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2000" u="none" strike="noStrike" dirty="0">
                          <a:effectLst/>
                        </a:rPr>
                        <a:t>Tariff from others ISTS lines</a:t>
                      </a:r>
                      <a:endParaRPr lang="en-US"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u="none" strike="noStrike">
                          <a:effectLst/>
                        </a:rPr>
                        <a:t>xxx</a:t>
                      </a:r>
                      <a:endParaRPr lang="en-IN" sz="2000" b="0" i="0" u="none" strike="noStrike">
                        <a:solidFill>
                          <a:srgbClr val="000000"/>
                        </a:solidFill>
                        <a:effectLst/>
                        <a:latin typeface="Calibri" panose="020F0502020204030204" pitchFamily="34" charset="0"/>
                      </a:endParaRPr>
                    </a:p>
                  </a:txBody>
                  <a:tcPr marL="9525" marR="9525" marT="9525" marB="0" anchor="b"/>
                </a:tc>
              </a:tr>
              <a:tr h="483693">
                <a:tc>
                  <a:txBody>
                    <a:bodyPr/>
                    <a:lstStyle/>
                    <a:p>
                      <a:pPr algn="ctr" fontAlgn="b"/>
                      <a:r>
                        <a:rPr lang="en-IN" sz="2000" u="none" strike="noStrike" dirty="0">
                          <a:effectLst/>
                        </a:rPr>
                        <a:t>10</a:t>
                      </a:r>
                      <a:endParaRPr lang="en-IN"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2000" b="1" u="none" strike="noStrike" dirty="0">
                          <a:effectLst/>
                        </a:rPr>
                        <a:t>Net Revenue Requirement (6+7-8-9)</a:t>
                      </a:r>
                      <a:endParaRPr lang="en-IN" sz="20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IN" sz="2000" b="1" u="none" strike="noStrike" dirty="0" err="1">
                          <a:effectLst/>
                        </a:rPr>
                        <a:t>xxxx</a:t>
                      </a:r>
                      <a:endParaRPr lang="en-IN" sz="2000" b="1" i="0" u="none" strike="noStrike" dirty="0">
                        <a:solidFill>
                          <a:srgbClr val="000000"/>
                        </a:solidFill>
                        <a:effectLst/>
                        <a:latin typeface="Calibri" panose="020F0502020204030204" pitchFamily="34" charset="0"/>
                      </a:endParaRPr>
                    </a:p>
                  </a:txBody>
                  <a:tcPr marL="9525" marR="9525" marT="9525" marB="0" anchor="b"/>
                </a:tc>
              </a:tr>
            </a:tbl>
          </a:graphicData>
        </a:graphic>
      </p:graphicFrame>
      <p:sp>
        <p:nvSpPr>
          <p:cNvPr id="2" name="Footer Placeholder 1"/>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4067457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93257"/>
            <a:ext cx="10515600" cy="1828800"/>
          </a:xfrm>
        </p:spPr>
        <p:txBody>
          <a:bodyPr>
            <a:normAutofit fontScale="90000"/>
          </a:bodyPr>
          <a:lstStyle/>
          <a:p>
            <a:pPr algn="ctr"/>
            <a:r>
              <a:rPr lang="en-US" sz="6600" b="1" i="1" dirty="0" smtClean="0">
                <a:solidFill>
                  <a:srgbClr val="0070C0"/>
                </a:solidFill>
              </a:rPr>
              <a:t>APGENCO </a:t>
            </a:r>
            <a:br>
              <a:rPr lang="en-US" sz="6600" b="1" i="1" dirty="0" smtClean="0">
                <a:solidFill>
                  <a:srgbClr val="0070C0"/>
                </a:solidFill>
              </a:rPr>
            </a:br>
            <a:r>
              <a:rPr lang="en-US" sz="6600" b="1" i="1" dirty="0" smtClean="0">
                <a:solidFill>
                  <a:srgbClr val="0070C0"/>
                </a:solidFill>
              </a:rPr>
              <a:t>Generation Tariff</a:t>
            </a:r>
            <a:endParaRPr lang="en-IN" sz="6600" b="1" i="1" dirty="0">
              <a:solidFill>
                <a:srgbClr val="0070C0"/>
              </a:solidFill>
            </a:endParaRPr>
          </a:p>
        </p:txBody>
      </p:sp>
      <p:sp>
        <p:nvSpPr>
          <p:cNvPr id="3" name="Footer Placeholder 2"/>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1035420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6115"/>
            <a:ext cx="10515600" cy="1030514"/>
          </a:xfrm>
        </p:spPr>
        <p:txBody>
          <a:bodyPr>
            <a:noAutofit/>
          </a:bodyPr>
          <a:lstStyle/>
          <a:p>
            <a:pPr algn="ctr"/>
            <a:r>
              <a:rPr lang="en-US" sz="3600" b="1" i="1" dirty="0">
                <a:solidFill>
                  <a:srgbClr val="FF0000"/>
                </a:solidFill>
              </a:rPr>
              <a:t>Procedure, norms adopted </a:t>
            </a:r>
            <a:r>
              <a:rPr lang="en-US" sz="3600" b="1" i="1" dirty="0" smtClean="0">
                <a:solidFill>
                  <a:srgbClr val="FF0000"/>
                </a:solidFill>
              </a:rPr>
              <a:t>for </a:t>
            </a:r>
            <a:r>
              <a:rPr lang="en-US" sz="3600" b="1" i="1" dirty="0">
                <a:solidFill>
                  <a:srgbClr val="FF0000"/>
                </a:solidFill>
              </a:rPr>
              <a:t>APGENCO for estimation of different </a:t>
            </a:r>
            <a:r>
              <a:rPr lang="en-US" sz="3600" b="1" i="1" dirty="0" smtClean="0">
                <a:solidFill>
                  <a:srgbClr val="FF0000"/>
                </a:solidFill>
              </a:rPr>
              <a:t>costs i.e., Fixed Cost &amp; Variable cost</a:t>
            </a:r>
            <a:endParaRPr lang="en-IN" sz="3600" dirty="0">
              <a:solidFill>
                <a:srgbClr val="FF0000"/>
              </a:solidFill>
            </a:endParaRPr>
          </a:p>
        </p:txBody>
      </p:sp>
      <p:sp>
        <p:nvSpPr>
          <p:cNvPr id="3" name="Content Placeholder 2"/>
          <p:cNvSpPr>
            <a:spLocks noGrp="1"/>
          </p:cNvSpPr>
          <p:nvPr>
            <p:ph idx="1"/>
          </p:nvPr>
        </p:nvSpPr>
        <p:spPr>
          <a:xfrm>
            <a:off x="838200" y="1175658"/>
            <a:ext cx="10515600" cy="5428342"/>
          </a:xfrm>
        </p:spPr>
        <p:txBody>
          <a:bodyPr>
            <a:normAutofit fontScale="92500"/>
          </a:bodyPr>
          <a:lstStyle/>
          <a:p>
            <a:pPr algn="just"/>
            <a:r>
              <a:rPr lang="en-US" dirty="0">
                <a:solidFill>
                  <a:srgbClr val="00B0F0"/>
                </a:solidFill>
              </a:rPr>
              <a:t>As per the clause 10.5 of regulation 1 of 2008, the annual </a:t>
            </a:r>
            <a:r>
              <a:rPr lang="en-US" b="1" u="sng" dirty="0">
                <a:solidFill>
                  <a:srgbClr val="00B0F0"/>
                </a:solidFill>
              </a:rPr>
              <a:t>fixed charges</a:t>
            </a:r>
            <a:r>
              <a:rPr lang="en-US" dirty="0">
                <a:solidFill>
                  <a:srgbClr val="00B0F0"/>
                </a:solidFill>
              </a:rPr>
              <a:t> of a thermal generating station or of a hydro power generating station, as the case may be, shall consist of recovery of the following: </a:t>
            </a:r>
            <a:endParaRPr lang="en-US" dirty="0" smtClean="0">
              <a:solidFill>
                <a:srgbClr val="00B0F0"/>
              </a:solidFill>
            </a:endParaRPr>
          </a:p>
          <a:p>
            <a:r>
              <a:rPr lang="en-US" dirty="0" smtClean="0">
                <a:solidFill>
                  <a:srgbClr val="00B0F0"/>
                </a:solidFill>
              </a:rPr>
              <a:t>a</a:t>
            </a:r>
            <a:r>
              <a:rPr lang="en-US" dirty="0">
                <a:solidFill>
                  <a:srgbClr val="00B0F0"/>
                </a:solidFill>
              </a:rPr>
              <a:t>) Return on Capital Employed (</a:t>
            </a:r>
            <a:r>
              <a:rPr lang="en-US" dirty="0" err="1">
                <a:solidFill>
                  <a:srgbClr val="00B0F0"/>
                </a:solidFill>
              </a:rPr>
              <a:t>RoCE</a:t>
            </a:r>
            <a:r>
              <a:rPr lang="en-US" dirty="0">
                <a:solidFill>
                  <a:srgbClr val="00B0F0"/>
                </a:solidFill>
              </a:rPr>
              <a:t>); </a:t>
            </a:r>
            <a:endParaRPr lang="en-US" dirty="0" smtClean="0">
              <a:solidFill>
                <a:srgbClr val="00B0F0"/>
              </a:solidFill>
            </a:endParaRPr>
          </a:p>
          <a:p>
            <a:r>
              <a:rPr lang="en-US" dirty="0" smtClean="0">
                <a:solidFill>
                  <a:srgbClr val="00B0F0"/>
                </a:solidFill>
              </a:rPr>
              <a:t>b</a:t>
            </a:r>
            <a:r>
              <a:rPr lang="en-US" dirty="0">
                <a:solidFill>
                  <a:srgbClr val="00B0F0"/>
                </a:solidFill>
              </a:rPr>
              <a:t>) Depreciation; </a:t>
            </a:r>
            <a:endParaRPr lang="en-US" dirty="0" smtClean="0">
              <a:solidFill>
                <a:srgbClr val="00B0F0"/>
              </a:solidFill>
            </a:endParaRPr>
          </a:p>
          <a:p>
            <a:r>
              <a:rPr lang="en-US" dirty="0" smtClean="0">
                <a:solidFill>
                  <a:srgbClr val="00B0F0"/>
                </a:solidFill>
              </a:rPr>
              <a:t>c</a:t>
            </a:r>
            <a:r>
              <a:rPr lang="en-US" dirty="0">
                <a:solidFill>
                  <a:srgbClr val="00B0F0"/>
                </a:solidFill>
              </a:rPr>
              <a:t>) O&amp;M Expenses; </a:t>
            </a:r>
            <a:endParaRPr lang="en-US" dirty="0" smtClean="0">
              <a:solidFill>
                <a:srgbClr val="00B0F0"/>
              </a:solidFill>
            </a:endParaRPr>
          </a:p>
          <a:p>
            <a:r>
              <a:rPr lang="en-US" dirty="0" smtClean="0">
                <a:solidFill>
                  <a:srgbClr val="00B0F0"/>
                </a:solidFill>
              </a:rPr>
              <a:t>d</a:t>
            </a:r>
            <a:r>
              <a:rPr lang="en-US" dirty="0">
                <a:solidFill>
                  <a:srgbClr val="00B0F0"/>
                </a:solidFill>
              </a:rPr>
              <a:t>) Income tax as per actuals</a:t>
            </a:r>
            <a:r>
              <a:rPr lang="en-US" dirty="0" smtClean="0">
                <a:solidFill>
                  <a:srgbClr val="00B0F0"/>
                </a:solidFill>
              </a:rPr>
              <a:t>;</a:t>
            </a:r>
          </a:p>
          <a:p>
            <a:pPr algn="just"/>
            <a:r>
              <a:rPr lang="en-US" dirty="0">
                <a:solidFill>
                  <a:srgbClr val="00B0F0"/>
                </a:solidFill>
              </a:rPr>
              <a:t>Determination of Return on Capital Employed (</a:t>
            </a:r>
            <a:r>
              <a:rPr lang="en-US" dirty="0" err="1" smtClean="0">
                <a:solidFill>
                  <a:srgbClr val="00B0F0"/>
                </a:solidFill>
              </a:rPr>
              <a:t>RoCE</a:t>
            </a:r>
            <a:r>
              <a:rPr lang="en-US" dirty="0" smtClean="0">
                <a:solidFill>
                  <a:srgbClr val="00B0F0"/>
                </a:solidFill>
              </a:rPr>
              <a:t>).</a:t>
            </a:r>
          </a:p>
          <a:p>
            <a:pPr algn="just"/>
            <a:r>
              <a:rPr lang="en-US" dirty="0" smtClean="0">
                <a:solidFill>
                  <a:srgbClr val="00B0F0"/>
                </a:solidFill>
              </a:rPr>
              <a:t>As </a:t>
            </a:r>
            <a:r>
              <a:rPr lang="en-US" dirty="0">
                <a:solidFill>
                  <a:srgbClr val="00B0F0"/>
                </a:solidFill>
              </a:rPr>
              <a:t>per clause 12.1 (a) of Regulation 1 of 2008, </a:t>
            </a:r>
            <a:r>
              <a:rPr lang="en-US" dirty="0" err="1">
                <a:solidFill>
                  <a:srgbClr val="00B0F0"/>
                </a:solidFill>
              </a:rPr>
              <a:t>RoCE</a:t>
            </a:r>
            <a:r>
              <a:rPr lang="en-US" dirty="0">
                <a:solidFill>
                  <a:srgbClr val="00B0F0"/>
                </a:solidFill>
              </a:rPr>
              <a:t> is equal to sum of a. Original Capital Cost less Accumulated depreciation, and; </a:t>
            </a:r>
            <a:endParaRPr lang="en-US" dirty="0" smtClean="0">
              <a:solidFill>
                <a:srgbClr val="00B0F0"/>
              </a:solidFill>
            </a:endParaRPr>
          </a:p>
          <a:p>
            <a:pPr algn="just"/>
            <a:r>
              <a:rPr lang="en-US" dirty="0" smtClean="0">
                <a:solidFill>
                  <a:srgbClr val="00B0F0"/>
                </a:solidFill>
              </a:rPr>
              <a:t>b</a:t>
            </a:r>
            <a:r>
              <a:rPr lang="en-US" dirty="0">
                <a:solidFill>
                  <a:srgbClr val="00B0F0"/>
                </a:solidFill>
              </a:rPr>
              <a:t>. Working Capital approved by the Commission as per this Regulation, </a:t>
            </a:r>
            <a:r>
              <a:rPr lang="en-US" b="1" u="sng" dirty="0">
                <a:solidFill>
                  <a:srgbClr val="00B0F0"/>
                </a:solidFill>
              </a:rPr>
              <a:t>multiplied</a:t>
            </a:r>
            <a:r>
              <a:rPr lang="en-US" dirty="0">
                <a:solidFill>
                  <a:srgbClr val="00B0F0"/>
                </a:solidFill>
              </a:rPr>
              <a:t> with the Weighted Average Cost of Capital (WACC)</a:t>
            </a:r>
            <a:r>
              <a:rPr lang="en-US" dirty="0"/>
              <a:t> </a:t>
            </a:r>
            <a:endParaRPr lang="en-IN" b="1" u="sng" dirty="0"/>
          </a:p>
        </p:txBody>
      </p:sp>
      <p:sp>
        <p:nvSpPr>
          <p:cNvPr id="4" name="Footer Placeholder 3"/>
          <p:cNvSpPr>
            <a:spLocks noGrp="1"/>
          </p:cNvSpPr>
          <p:nvPr>
            <p:ph type="ftr" sz="quarter" idx="11"/>
          </p:nvPr>
        </p:nvSpPr>
        <p:spPr/>
        <p:txBody>
          <a:bodyPr/>
          <a:lstStyle/>
          <a:p>
            <a:r>
              <a:rPr lang="en-IN" smtClean="0"/>
              <a:t>K.V.S.S.RAVI SANKAR, SAO/AUDIT/APTRANSCO</a:t>
            </a:r>
            <a:endParaRPr lang="en-IN"/>
          </a:p>
        </p:txBody>
      </p:sp>
    </p:spTree>
    <p:extLst>
      <p:ext uri="{BB962C8B-B14F-4D97-AF65-F5344CB8AC3E}">
        <p14:creationId xmlns:p14="http://schemas.microsoft.com/office/powerpoint/2010/main" val="19999503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