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75" r:id="rId10"/>
    <p:sldId id="265" r:id="rId11"/>
    <p:sldId id="266" r:id="rId12"/>
    <p:sldId id="267" r:id="rId13"/>
    <p:sldId id="268" r:id="rId14"/>
    <p:sldId id="269" r:id="rId15"/>
    <p:sldId id="270" r:id="rId16"/>
    <p:sldId id="271" r:id="rId17"/>
    <p:sldId id="272" r:id="rId18"/>
    <p:sldId id="273" r:id="rId19"/>
    <p:sldId id="274" r:id="rId20"/>
    <p:sldId id="276" r:id="rId21"/>
    <p:sldId id="277" r:id="rId22"/>
    <p:sldId id="278" r:id="rId23"/>
    <p:sldId id="279" r:id="rId24"/>
    <p:sldId id="280" r:id="rId25"/>
    <p:sldId id="281" r:id="rId26"/>
    <p:sldId id="282" r:id="rId27"/>
    <p:sldId id="283" r:id="rId28"/>
    <p:sldId id="325" r:id="rId29"/>
    <p:sldId id="326" r:id="rId30"/>
    <p:sldId id="284" r:id="rId31"/>
    <p:sldId id="285" r:id="rId32"/>
    <p:sldId id="327" r:id="rId33"/>
    <p:sldId id="286" r:id="rId34"/>
    <p:sldId id="287" r:id="rId35"/>
    <p:sldId id="328" r:id="rId36"/>
    <p:sldId id="288" r:id="rId37"/>
    <p:sldId id="289" r:id="rId38"/>
    <p:sldId id="290" r:id="rId39"/>
    <p:sldId id="329" r:id="rId40"/>
    <p:sldId id="330" r:id="rId41"/>
    <p:sldId id="291" r:id="rId42"/>
    <p:sldId id="292" r:id="rId43"/>
    <p:sldId id="293" r:id="rId44"/>
    <p:sldId id="294" r:id="rId45"/>
    <p:sldId id="295" r:id="rId46"/>
    <p:sldId id="296" r:id="rId47"/>
    <p:sldId id="297" r:id="rId48"/>
    <p:sldId id="298" r:id="rId49"/>
    <p:sldId id="299" r:id="rId50"/>
    <p:sldId id="333" r:id="rId51"/>
    <p:sldId id="331" r:id="rId52"/>
    <p:sldId id="334" r:id="rId53"/>
    <p:sldId id="332" r:id="rId54"/>
    <p:sldId id="335" r:id="rId55"/>
    <p:sldId id="336" r:id="rId56"/>
    <p:sldId id="302" r:id="rId57"/>
    <p:sldId id="303" r:id="rId58"/>
    <p:sldId id="304" r:id="rId59"/>
    <p:sldId id="305" r:id="rId60"/>
    <p:sldId id="306" r:id="rId61"/>
    <p:sldId id="307" r:id="rId62"/>
    <p:sldId id="308" r:id="rId63"/>
    <p:sldId id="309" r:id="rId64"/>
    <p:sldId id="310" r:id="rId65"/>
    <p:sldId id="311" r:id="rId66"/>
    <p:sldId id="337" r:id="rId67"/>
    <p:sldId id="343" r:id="rId68"/>
    <p:sldId id="342" r:id="rId69"/>
    <p:sldId id="312" r:id="rId70"/>
    <p:sldId id="313" r:id="rId71"/>
    <p:sldId id="314" r:id="rId72"/>
    <p:sldId id="315" r:id="rId73"/>
    <p:sldId id="339" r:id="rId74"/>
    <p:sldId id="316" r:id="rId75"/>
    <p:sldId id="340" r:id="rId76"/>
    <p:sldId id="318" r:id="rId77"/>
    <p:sldId id="341" r:id="rId78"/>
    <p:sldId id="344" r:id="rId79"/>
    <p:sldId id="345" r:id="rId80"/>
    <p:sldId id="346" r:id="rId81"/>
    <p:sldId id="347" r:id="rId82"/>
    <p:sldId id="348" r:id="rId83"/>
    <p:sldId id="349" r:id="rId84"/>
    <p:sldId id="350" r:id="rId85"/>
    <p:sldId id="351" r:id="rId86"/>
    <p:sldId id="352" r:id="rId87"/>
    <p:sldId id="353" r:id="rId88"/>
    <p:sldId id="354" r:id="rId89"/>
    <p:sldId id="355" r:id="rId90"/>
    <p:sldId id="356" r:id="rId91"/>
    <p:sldId id="357" r:id="rId92"/>
    <p:sldId id="358" r:id="rId93"/>
    <p:sldId id="359" r:id="rId94"/>
    <p:sldId id="360" r:id="rId95"/>
    <p:sldId id="361" r:id="rId96"/>
    <p:sldId id="366" r:id="rId97"/>
    <p:sldId id="367" r:id="rId98"/>
    <p:sldId id="368" r:id="rId99"/>
    <p:sldId id="369" r:id="rId100"/>
    <p:sldId id="370" r:id="rId101"/>
    <p:sldId id="371" r:id="rId102"/>
    <p:sldId id="372" r:id="rId103"/>
    <p:sldId id="373" r:id="rId104"/>
    <p:sldId id="374" r:id="rId105"/>
    <p:sldId id="375" r:id="rId106"/>
    <p:sldId id="376" r:id="rId107"/>
    <p:sldId id="377" r:id="rId108"/>
    <p:sldId id="378" r:id="rId109"/>
    <p:sldId id="379" r:id="rId110"/>
    <p:sldId id="380" r:id="rId111"/>
    <p:sldId id="381" r:id="rId112"/>
    <p:sldId id="382" r:id="rId113"/>
    <p:sldId id="383" r:id="rId114"/>
    <p:sldId id="384" r:id="rId115"/>
    <p:sldId id="385" r:id="rId116"/>
    <p:sldId id="386" r:id="rId117"/>
    <p:sldId id="387" r:id="rId118"/>
    <p:sldId id="388" r:id="rId119"/>
    <p:sldId id="389" r:id="rId120"/>
    <p:sldId id="390" r:id="rId121"/>
    <p:sldId id="391" r:id="rId122"/>
    <p:sldId id="392" r:id="rId123"/>
    <p:sldId id="393" r:id="rId124"/>
    <p:sldId id="394" r:id="rId125"/>
    <p:sldId id="395" r:id="rId126"/>
    <p:sldId id="396" r:id="rId127"/>
    <p:sldId id="397" r:id="rId128"/>
    <p:sldId id="398" r:id="rId129"/>
    <p:sldId id="399" r:id="rId130"/>
    <p:sldId id="400" r:id="rId131"/>
    <p:sldId id="401" r:id="rId132"/>
    <p:sldId id="402" r:id="rId133"/>
    <p:sldId id="404" r:id="rId134"/>
    <p:sldId id="405" r:id="rId135"/>
    <p:sldId id="406" r:id="rId136"/>
    <p:sldId id="407" r:id="rId137"/>
    <p:sldId id="408" r:id="rId138"/>
    <p:sldId id="409" r:id="rId139"/>
    <p:sldId id="410" r:id="rId140"/>
    <p:sldId id="411" r:id="rId1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72"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 /><Relationship Id="rId117" Type="http://schemas.openxmlformats.org/officeDocument/2006/relationships/slide" Target="slides/slide116.xml" /><Relationship Id="rId21" Type="http://schemas.openxmlformats.org/officeDocument/2006/relationships/slide" Target="slides/slide20.xml" /><Relationship Id="rId42" Type="http://schemas.openxmlformats.org/officeDocument/2006/relationships/slide" Target="slides/slide41.xml" /><Relationship Id="rId47" Type="http://schemas.openxmlformats.org/officeDocument/2006/relationships/slide" Target="slides/slide46.xml" /><Relationship Id="rId63" Type="http://schemas.openxmlformats.org/officeDocument/2006/relationships/slide" Target="slides/slide62.xml" /><Relationship Id="rId68" Type="http://schemas.openxmlformats.org/officeDocument/2006/relationships/slide" Target="slides/slide67.xml" /><Relationship Id="rId84" Type="http://schemas.openxmlformats.org/officeDocument/2006/relationships/slide" Target="slides/slide83.xml" /><Relationship Id="rId89" Type="http://schemas.openxmlformats.org/officeDocument/2006/relationships/slide" Target="slides/slide88.xml" /><Relationship Id="rId112" Type="http://schemas.openxmlformats.org/officeDocument/2006/relationships/slide" Target="slides/slide111.xml" /><Relationship Id="rId133" Type="http://schemas.openxmlformats.org/officeDocument/2006/relationships/slide" Target="slides/slide132.xml" /><Relationship Id="rId138" Type="http://schemas.openxmlformats.org/officeDocument/2006/relationships/slide" Target="slides/slide137.xml" /><Relationship Id="rId16" Type="http://schemas.openxmlformats.org/officeDocument/2006/relationships/slide" Target="slides/slide15.xml" /><Relationship Id="rId107" Type="http://schemas.openxmlformats.org/officeDocument/2006/relationships/slide" Target="slides/slide106.xml" /><Relationship Id="rId11" Type="http://schemas.openxmlformats.org/officeDocument/2006/relationships/slide" Target="slides/slide10.xml" /><Relationship Id="rId32" Type="http://schemas.openxmlformats.org/officeDocument/2006/relationships/slide" Target="slides/slide31.xml" /><Relationship Id="rId37" Type="http://schemas.openxmlformats.org/officeDocument/2006/relationships/slide" Target="slides/slide36.xml" /><Relationship Id="rId53" Type="http://schemas.openxmlformats.org/officeDocument/2006/relationships/slide" Target="slides/slide52.xml" /><Relationship Id="rId58" Type="http://schemas.openxmlformats.org/officeDocument/2006/relationships/slide" Target="slides/slide57.xml" /><Relationship Id="rId74" Type="http://schemas.openxmlformats.org/officeDocument/2006/relationships/slide" Target="slides/slide73.xml" /><Relationship Id="rId79" Type="http://schemas.openxmlformats.org/officeDocument/2006/relationships/slide" Target="slides/slide78.xml" /><Relationship Id="rId102" Type="http://schemas.openxmlformats.org/officeDocument/2006/relationships/slide" Target="slides/slide101.xml" /><Relationship Id="rId123" Type="http://schemas.openxmlformats.org/officeDocument/2006/relationships/slide" Target="slides/slide122.xml" /><Relationship Id="rId128" Type="http://schemas.openxmlformats.org/officeDocument/2006/relationships/slide" Target="slides/slide127.xml" /><Relationship Id="rId144" Type="http://schemas.openxmlformats.org/officeDocument/2006/relationships/theme" Target="theme/theme1.xml" /><Relationship Id="rId5" Type="http://schemas.openxmlformats.org/officeDocument/2006/relationships/slide" Target="slides/slide4.xml" /><Relationship Id="rId90" Type="http://schemas.openxmlformats.org/officeDocument/2006/relationships/slide" Target="slides/slide89.xml" /><Relationship Id="rId95" Type="http://schemas.openxmlformats.org/officeDocument/2006/relationships/slide" Target="slides/slide94.xml" /><Relationship Id="rId22" Type="http://schemas.openxmlformats.org/officeDocument/2006/relationships/slide" Target="slides/slide21.xml" /><Relationship Id="rId27" Type="http://schemas.openxmlformats.org/officeDocument/2006/relationships/slide" Target="slides/slide26.xml" /><Relationship Id="rId43" Type="http://schemas.openxmlformats.org/officeDocument/2006/relationships/slide" Target="slides/slide42.xml" /><Relationship Id="rId48" Type="http://schemas.openxmlformats.org/officeDocument/2006/relationships/slide" Target="slides/slide47.xml" /><Relationship Id="rId64" Type="http://schemas.openxmlformats.org/officeDocument/2006/relationships/slide" Target="slides/slide63.xml" /><Relationship Id="rId69" Type="http://schemas.openxmlformats.org/officeDocument/2006/relationships/slide" Target="slides/slide68.xml" /><Relationship Id="rId113" Type="http://schemas.openxmlformats.org/officeDocument/2006/relationships/slide" Target="slides/slide112.xml" /><Relationship Id="rId118" Type="http://schemas.openxmlformats.org/officeDocument/2006/relationships/slide" Target="slides/slide117.xml" /><Relationship Id="rId134" Type="http://schemas.openxmlformats.org/officeDocument/2006/relationships/slide" Target="slides/slide133.xml" /><Relationship Id="rId139" Type="http://schemas.openxmlformats.org/officeDocument/2006/relationships/slide" Target="slides/slide138.xml" /><Relationship Id="rId80" Type="http://schemas.openxmlformats.org/officeDocument/2006/relationships/slide" Target="slides/slide79.xml" /><Relationship Id="rId85" Type="http://schemas.openxmlformats.org/officeDocument/2006/relationships/slide" Target="slides/slide84.xml" /><Relationship Id="rId3" Type="http://schemas.openxmlformats.org/officeDocument/2006/relationships/slide" Target="slides/slide2.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59" Type="http://schemas.openxmlformats.org/officeDocument/2006/relationships/slide" Target="slides/slide58.xml" /><Relationship Id="rId67" Type="http://schemas.openxmlformats.org/officeDocument/2006/relationships/slide" Target="slides/slide66.xml" /><Relationship Id="rId103" Type="http://schemas.openxmlformats.org/officeDocument/2006/relationships/slide" Target="slides/slide102.xml" /><Relationship Id="rId108" Type="http://schemas.openxmlformats.org/officeDocument/2006/relationships/slide" Target="slides/slide107.xml" /><Relationship Id="rId116" Type="http://schemas.openxmlformats.org/officeDocument/2006/relationships/slide" Target="slides/slide115.xml" /><Relationship Id="rId124" Type="http://schemas.openxmlformats.org/officeDocument/2006/relationships/slide" Target="slides/slide123.xml" /><Relationship Id="rId129" Type="http://schemas.openxmlformats.org/officeDocument/2006/relationships/slide" Target="slides/slide128.xml" /><Relationship Id="rId137" Type="http://schemas.openxmlformats.org/officeDocument/2006/relationships/slide" Target="slides/slide136.xml" /><Relationship Id="rId20" Type="http://schemas.openxmlformats.org/officeDocument/2006/relationships/slide" Target="slides/slide19.xml" /><Relationship Id="rId41" Type="http://schemas.openxmlformats.org/officeDocument/2006/relationships/slide" Target="slides/slide40.xml" /><Relationship Id="rId54" Type="http://schemas.openxmlformats.org/officeDocument/2006/relationships/slide" Target="slides/slide53.xml" /><Relationship Id="rId62" Type="http://schemas.openxmlformats.org/officeDocument/2006/relationships/slide" Target="slides/slide61.xml" /><Relationship Id="rId70" Type="http://schemas.openxmlformats.org/officeDocument/2006/relationships/slide" Target="slides/slide69.xml" /><Relationship Id="rId75" Type="http://schemas.openxmlformats.org/officeDocument/2006/relationships/slide" Target="slides/slide74.xml" /><Relationship Id="rId83" Type="http://schemas.openxmlformats.org/officeDocument/2006/relationships/slide" Target="slides/slide82.xml" /><Relationship Id="rId88" Type="http://schemas.openxmlformats.org/officeDocument/2006/relationships/slide" Target="slides/slide87.xml" /><Relationship Id="rId91" Type="http://schemas.openxmlformats.org/officeDocument/2006/relationships/slide" Target="slides/slide90.xml" /><Relationship Id="rId96" Type="http://schemas.openxmlformats.org/officeDocument/2006/relationships/slide" Target="slides/slide95.xml" /><Relationship Id="rId111" Type="http://schemas.openxmlformats.org/officeDocument/2006/relationships/slide" Target="slides/slide110.xml" /><Relationship Id="rId132" Type="http://schemas.openxmlformats.org/officeDocument/2006/relationships/slide" Target="slides/slide131.xml" /><Relationship Id="rId140" Type="http://schemas.openxmlformats.org/officeDocument/2006/relationships/slide" Target="slides/slide139.xml" /><Relationship Id="rId145"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slide" Target="slides/slide48.xml" /><Relationship Id="rId57" Type="http://schemas.openxmlformats.org/officeDocument/2006/relationships/slide" Target="slides/slide56.xml" /><Relationship Id="rId106" Type="http://schemas.openxmlformats.org/officeDocument/2006/relationships/slide" Target="slides/slide105.xml" /><Relationship Id="rId114" Type="http://schemas.openxmlformats.org/officeDocument/2006/relationships/slide" Target="slides/slide113.xml" /><Relationship Id="rId119" Type="http://schemas.openxmlformats.org/officeDocument/2006/relationships/slide" Target="slides/slide118.xml" /><Relationship Id="rId127" Type="http://schemas.openxmlformats.org/officeDocument/2006/relationships/slide" Target="slides/slide126.xml" /><Relationship Id="rId10" Type="http://schemas.openxmlformats.org/officeDocument/2006/relationships/slide" Target="slides/slide9.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slide" Target="slides/slide51.xml" /><Relationship Id="rId60" Type="http://schemas.openxmlformats.org/officeDocument/2006/relationships/slide" Target="slides/slide59.xml" /><Relationship Id="rId65" Type="http://schemas.openxmlformats.org/officeDocument/2006/relationships/slide" Target="slides/slide64.xml" /><Relationship Id="rId73" Type="http://schemas.openxmlformats.org/officeDocument/2006/relationships/slide" Target="slides/slide72.xml" /><Relationship Id="rId78" Type="http://schemas.openxmlformats.org/officeDocument/2006/relationships/slide" Target="slides/slide77.xml" /><Relationship Id="rId81" Type="http://schemas.openxmlformats.org/officeDocument/2006/relationships/slide" Target="slides/slide80.xml" /><Relationship Id="rId86" Type="http://schemas.openxmlformats.org/officeDocument/2006/relationships/slide" Target="slides/slide85.xml" /><Relationship Id="rId94" Type="http://schemas.openxmlformats.org/officeDocument/2006/relationships/slide" Target="slides/slide93.xml" /><Relationship Id="rId99" Type="http://schemas.openxmlformats.org/officeDocument/2006/relationships/slide" Target="slides/slide98.xml" /><Relationship Id="rId101" Type="http://schemas.openxmlformats.org/officeDocument/2006/relationships/slide" Target="slides/slide100.xml" /><Relationship Id="rId122" Type="http://schemas.openxmlformats.org/officeDocument/2006/relationships/slide" Target="slides/slide121.xml" /><Relationship Id="rId130" Type="http://schemas.openxmlformats.org/officeDocument/2006/relationships/slide" Target="slides/slide129.xml" /><Relationship Id="rId135" Type="http://schemas.openxmlformats.org/officeDocument/2006/relationships/slide" Target="slides/slide134.xml" /><Relationship Id="rId143"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3" Type="http://schemas.openxmlformats.org/officeDocument/2006/relationships/slide" Target="slides/slide12.xml" /><Relationship Id="rId18" Type="http://schemas.openxmlformats.org/officeDocument/2006/relationships/slide" Target="slides/slide17.xml" /><Relationship Id="rId39" Type="http://schemas.openxmlformats.org/officeDocument/2006/relationships/slide" Target="slides/slide38.xml" /><Relationship Id="rId109" Type="http://schemas.openxmlformats.org/officeDocument/2006/relationships/slide" Target="slides/slide108.xml" /><Relationship Id="rId34" Type="http://schemas.openxmlformats.org/officeDocument/2006/relationships/slide" Target="slides/slide33.xml" /><Relationship Id="rId50" Type="http://schemas.openxmlformats.org/officeDocument/2006/relationships/slide" Target="slides/slide49.xml" /><Relationship Id="rId55" Type="http://schemas.openxmlformats.org/officeDocument/2006/relationships/slide" Target="slides/slide54.xml" /><Relationship Id="rId76" Type="http://schemas.openxmlformats.org/officeDocument/2006/relationships/slide" Target="slides/slide75.xml" /><Relationship Id="rId97" Type="http://schemas.openxmlformats.org/officeDocument/2006/relationships/slide" Target="slides/slide96.xml" /><Relationship Id="rId104" Type="http://schemas.openxmlformats.org/officeDocument/2006/relationships/slide" Target="slides/slide103.xml" /><Relationship Id="rId120" Type="http://schemas.openxmlformats.org/officeDocument/2006/relationships/slide" Target="slides/slide119.xml" /><Relationship Id="rId125" Type="http://schemas.openxmlformats.org/officeDocument/2006/relationships/slide" Target="slides/slide124.xml" /><Relationship Id="rId141" Type="http://schemas.openxmlformats.org/officeDocument/2006/relationships/slide" Target="slides/slide140.xml" /><Relationship Id="rId7" Type="http://schemas.openxmlformats.org/officeDocument/2006/relationships/slide" Target="slides/slide6.xml" /><Relationship Id="rId71" Type="http://schemas.openxmlformats.org/officeDocument/2006/relationships/slide" Target="slides/slide70.xml" /><Relationship Id="rId92" Type="http://schemas.openxmlformats.org/officeDocument/2006/relationships/slide" Target="slides/slide91.xml" /><Relationship Id="rId2" Type="http://schemas.openxmlformats.org/officeDocument/2006/relationships/slide" Target="slides/slide1.xml" /><Relationship Id="rId29" Type="http://schemas.openxmlformats.org/officeDocument/2006/relationships/slide" Target="slides/slide28.xml" /><Relationship Id="rId24" Type="http://schemas.openxmlformats.org/officeDocument/2006/relationships/slide" Target="slides/slide23.xml" /><Relationship Id="rId40" Type="http://schemas.openxmlformats.org/officeDocument/2006/relationships/slide" Target="slides/slide39.xml" /><Relationship Id="rId45" Type="http://schemas.openxmlformats.org/officeDocument/2006/relationships/slide" Target="slides/slide44.xml" /><Relationship Id="rId66" Type="http://schemas.openxmlformats.org/officeDocument/2006/relationships/slide" Target="slides/slide65.xml" /><Relationship Id="rId87" Type="http://schemas.openxmlformats.org/officeDocument/2006/relationships/slide" Target="slides/slide86.xml" /><Relationship Id="rId110" Type="http://schemas.openxmlformats.org/officeDocument/2006/relationships/slide" Target="slides/slide109.xml" /><Relationship Id="rId115" Type="http://schemas.openxmlformats.org/officeDocument/2006/relationships/slide" Target="slides/slide114.xml" /><Relationship Id="rId131" Type="http://schemas.openxmlformats.org/officeDocument/2006/relationships/slide" Target="slides/slide130.xml" /><Relationship Id="rId136" Type="http://schemas.openxmlformats.org/officeDocument/2006/relationships/slide" Target="slides/slide135.xml" /><Relationship Id="rId61" Type="http://schemas.openxmlformats.org/officeDocument/2006/relationships/slide" Target="slides/slide60.xml" /><Relationship Id="rId82" Type="http://schemas.openxmlformats.org/officeDocument/2006/relationships/slide" Target="slides/slide81.xml" /><Relationship Id="rId19" Type="http://schemas.openxmlformats.org/officeDocument/2006/relationships/slide" Target="slides/slide18.xml" /><Relationship Id="rId14" Type="http://schemas.openxmlformats.org/officeDocument/2006/relationships/slide" Target="slides/slide13.xml" /><Relationship Id="rId30" Type="http://schemas.openxmlformats.org/officeDocument/2006/relationships/slide" Target="slides/slide29.xml" /><Relationship Id="rId35" Type="http://schemas.openxmlformats.org/officeDocument/2006/relationships/slide" Target="slides/slide34.xml" /><Relationship Id="rId56" Type="http://schemas.openxmlformats.org/officeDocument/2006/relationships/slide" Target="slides/slide55.xml" /><Relationship Id="rId77" Type="http://schemas.openxmlformats.org/officeDocument/2006/relationships/slide" Target="slides/slide76.xml" /><Relationship Id="rId100" Type="http://schemas.openxmlformats.org/officeDocument/2006/relationships/slide" Target="slides/slide99.xml" /><Relationship Id="rId105" Type="http://schemas.openxmlformats.org/officeDocument/2006/relationships/slide" Target="slides/slide104.xml" /><Relationship Id="rId126" Type="http://schemas.openxmlformats.org/officeDocument/2006/relationships/slide" Target="slides/slide125.xml" /><Relationship Id="rId8" Type="http://schemas.openxmlformats.org/officeDocument/2006/relationships/slide" Target="slides/slide7.xml" /><Relationship Id="rId51" Type="http://schemas.openxmlformats.org/officeDocument/2006/relationships/slide" Target="slides/slide50.xml" /><Relationship Id="rId72" Type="http://schemas.openxmlformats.org/officeDocument/2006/relationships/slide" Target="slides/slide71.xml" /><Relationship Id="rId93" Type="http://schemas.openxmlformats.org/officeDocument/2006/relationships/slide" Target="slides/slide92.xml" /><Relationship Id="rId98" Type="http://schemas.openxmlformats.org/officeDocument/2006/relationships/slide" Target="slides/slide97.xml" /><Relationship Id="rId121" Type="http://schemas.openxmlformats.org/officeDocument/2006/relationships/slide" Target="slides/slide120.xml" /><Relationship Id="rId142"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6346D699-75F6-4130-89DA-649CFF1298E7}" type="datetimeFigureOut">
              <a:rPr lang="en-IN" smtClean="0"/>
              <a:t>15-03-2023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0A12A4B-52F5-4511-AE30-DBCB05076209}" type="slidenum">
              <a:rPr lang="en-IN" smtClean="0"/>
              <a:t>‹#›</a:t>
            </a:fld>
            <a:endParaRPr lang="en-IN"/>
          </a:p>
        </p:txBody>
      </p:sp>
    </p:spTree>
    <p:extLst>
      <p:ext uri="{BB962C8B-B14F-4D97-AF65-F5344CB8AC3E}">
        <p14:creationId xmlns:p14="http://schemas.microsoft.com/office/powerpoint/2010/main" val="3089399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6346D699-75F6-4130-89DA-649CFF1298E7}" type="datetimeFigureOut">
              <a:rPr lang="en-IN" smtClean="0"/>
              <a:t>15-03-2023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0A12A4B-52F5-4511-AE30-DBCB05076209}" type="slidenum">
              <a:rPr lang="en-IN" smtClean="0"/>
              <a:t>‹#›</a:t>
            </a:fld>
            <a:endParaRPr lang="en-IN"/>
          </a:p>
        </p:txBody>
      </p:sp>
    </p:spTree>
    <p:extLst>
      <p:ext uri="{BB962C8B-B14F-4D97-AF65-F5344CB8AC3E}">
        <p14:creationId xmlns:p14="http://schemas.microsoft.com/office/powerpoint/2010/main" val="1147371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6346D699-75F6-4130-89DA-649CFF1298E7}" type="datetimeFigureOut">
              <a:rPr lang="en-IN" smtClean="0"/>
              <a:t>15-03-2023</a:t>
            </a:fld>
            <a:endParaRPr lang="en-IN"/>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70A12A4B-52F5-4511-AE30-DBCB05076209}" type="slidenum">
              <a:rPr lang="en-IN" smtClean="0"/>
              <a:t>‹#›</a:t>
            </a:fld>
            <a:endParaRPr lang="en-IN"/>
          </a:p>
        </p:txBody>
      </p:sp>
    </p:spTree>
    <p:extLst>
      <p:ext uri="{BB962C8B-B14F-4D97-AF65-F5344CB8AC3E}">
        <p14:creationId xmlns:p14="http://schemas.microsoft.com/office/powerpoint/2010/main" val="23110298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6_Title and Content">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2709416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6346D699-75F6-4130-89DA-649CFF1298E7}" type="datetimeFigureOut">
              <a:rPr lang="en-IN" smtClean="0"/>
              <a:t>15-03-2023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0A12A4B-52F5-4511-AE30-DBCB05076209}" type="slidenum">
              <a:rPr lang="en-IN" smtClean="0"/>
              <a:t>‹#›</a:t>
            </a:fld>
            <a:endParaRPr lang="en-IN"/>
          </a:p>
        </p:txBody>
      </p:sp>
    </p:spTree>
    <p:extLst>
      <p:ext uri="{BB962C8B-B14F-4D97-AF65-F5344CB8AC3E}">
        <p14:creationId xmlns:p14="http://schemas.microsoft.com/office/powerpoint/2010/main" val="3511271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346D699-75F6-4130-89DA-649CFF1298E7}" type="datetimeFigureOut">
              <a:rPr lang="en-IN" smtClean="0"/>
              <a:t>15-03-2023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0A12A4B-52F5-4511-AE30-DBCB05076209}" type="slidenum">
              <a:rPr lang="en-IN" smtClean="0"/>
              <a:t>‹#›</a:t>
            </a:fld>
            <a:endParaRPr lang="en-IN"/>
          </a:p>
        </p:txBody>
      </p:sp>
    </p:spTree>
    <p:extLst>
      <p:ext uri="{BB962C8B-B14F-4D97-AF65-F5344CB8AC3E}">
        <p14:creationId xmlns:p14="http://schemas.microsoft.com/office/powerpoint/2010/main" val="1768864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6346D699-75F6-4130-89DA-649CFF1298E7}" type="datetimeFigureOut">
              <a:rPr lang="en-IN" smtClean="0"/>
              <a:t>15-03-2023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0A12A4B-52F5-4511-AE30-DBCB05076209}" type="slidenum">
              <a:rPr lang="en-IN" smtClean="0"/>
              <a:t>‹#›</a:t>
            </a:fld>
            <a:endParaRPr lang="en-IN"/>
          </a:p>
        </p:txBody>
      </p:sp>
    </p:spTree>
    <p:extLst>
      <p:ext uri="{BB962C8B-B14F-4D97-AF65-F5344CB8AC3E}">
        <p14:creationId xmlns:p14="http://schemas.microsoft.com/office/powerpoint/2010/main" val="1456139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6346D699-75F6-4130-89DA-649CFF1298E7}" type="datetimeFigureOut">
              <a:rPr lang="en-IN" smtClean="0"/>
              <a:t>15-03-2023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0A12A4B-52F5-4511-AE30-DBCB05076209}" type="slidenum">
              <a:rPr lang="en-IN" smtClean="0"/>
              <a:t>‹#›</a:t>
            </a:fld>
            <a:endParaRPr lang="en-IN"/>
          </a:p>
        </p:txBody>
      </p:sp>
    </p:spTree>
    <p:extLst>
      <p:ext uri="{BB962C8B-B14F-4D97-AF65-F5344CB8AC3E}">
        <p14:creationId xmlns:p14="http://schemas.microsoft.com/office/powerpoint/2010/main" val="1014075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6346D699-75F6-4130-89DA-649CFF1298E7}" type="datetimeFigureOut">
              <a:rPr lang="en-IN" smtClean="0"/>
              <a:t>15-03-2023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0A12A4B-52F5-4511-AE30-DBCB05076209}" type="slidenum">
              <a:rPr lang="en-IN" smtClean="0"/>
              <a:t>‹#›</a:t>
            </a:fld>
            <a:endParaRPr lang="en-IN"/>
          </a:p>
        </p:txBody>
      </p:sp>
    </p:spTree>
    <p:extLst>
      <p:ext uri="{BB962C8B-B14F-4D97-AF65-F5344CB8AC3E}">
        <p14:creationId xmlns:p14="http://schemas.microsoft.com/office/powerpoint/2010/main" val="2505951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46D699-75F6-4130-89DA-649CFF1298E7}" type="datetimeFigureOut">
              <a:rPr lang="en-IN" smtClean="0"/>
              <a:t>15-03-2023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0A12A4B-52F5-4511-AE30-DBCB05076209}" type="slidenum">
              <a:rPr lang="en-IN" smtClean="0"/>
              <a:t>‹#›</a:t>
            </a:fld>
            <a:endParaRPr lang="en-IN"/>
          </a:p>
        </p:txBody>
      </p:sp>
    </p:spTree>
    <p:extLst>
      <p:ext uri="{BB962C8B-B14F-4D97-AF65-F5344CB8AC3E}">
        <p14:creationId xmlns:p14="http://schemas.microsoft.com/office/powerpoint/2010/main" val="4043767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346D699-75F6-4130-89DA-649CFF1298E7}" type="datetimeFigureOut">
              <a:rPr lang="en-IN" smtClean="0"/>
              <a:t>15-03-2023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0A12A4B-52F5-4511-AE30-DBCB05076209}" type="slidenum">
              <a:rPr lang="en-IN" smtClean="0"/>
              <a:t>‹#›</a:t>
            </a:fld>
            <a:endParaRPr lang="en-IN"/>
          </a:p>
        </p:txBody>
      </p:sp>
    </p:spTree>
    <p:extLst>
      <p:ext uri="{BB962C8B-B14F-4D97-AF65-F5344CB8AC3E}">
        <p14:creationId xmlns:p14="http://schemas.microsoft.com/office/powerpoint/2010/main" val="1475869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346D699-75F6-4130-89DA-649CFF1298E7}" type="datetimeFigureOut">
              <a:rPr lang="en-IN" smtClean="0"/>
              <a:t>15-03-2023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0A12A4B-52F5-4511-AE30-DBCB05076209}" type="slidenum">
              <a:rPr lang="en-IN" smtClean="0"/>
              <a:t>‹#›</a:t>
            </a:fld>
            <a:endParaRPr lang="en-IN"/>
          </a:p>
        </p:txBody>
      </p:sp>
    </p:spTree>
    <p:extLst>
      <p:ext uri="{BB962C8B-B14F-4D97-AF65-F5344CB8AC3E}">
        <p14:creationId xmlns:p14="http://schemas.microsoft.com/office/powerpoint/2010/main" val="413442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IN"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46D699-75F6-4130-89DA-649CFF1298E7}" type="datetimeFigureOut">
              <a:rPr lang="en-IN" smtClean="0"/>
              <a:t>15-03-2023</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CLDC VIJAYAWADA</a:t>
            </a:r>
            <a:endParaRPr lang="en-IN"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IN" dirty="0"/>
              <a:t>DIVYA DIVAKAR</a:t>
            </a:r>
          </a:p>
        </p:txBody>
      </p:sp>
    </p:spTree>
    <p:extLst>
      <p:ext uri="{BB962C8B-B14F-4D97-AF65-F5344CB8AC3E}">
        <p14:creationId xmlns:p14="http://schemas.microsoft.com/office/powerpoint/2010/main" val="37517456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rgbClr val="FF000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7030A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030A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030A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030A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030A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0.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3.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2.xml" /></Relationships>
</file>

<file path=ppt/slides/_rels/slide104.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105.xml.rels><?xml version="1.0" encoding="UTF-8" standalone="yes"?>
<Relationships xmlns="http://schemas.openxmlformats.org/package/2006/relationships"><Relationship Id="rId2" Type="http://schemas.openxmlformats.org/officeDocument/2006/relationships/image" Target="../media/image7.PNG" /><Relationship Id="rId1" Type="http://schemas.openxmlformats.org/officeDocument/2006/relationships/slideLayout" Target="../slideLayouts/slideLayout2.xml" /></Relationships>
</file>

<file path=ppt/slides/_rels/slide106.xml.rels><?xml version="1.0" encoding="UTF-8" standalone="yes"?>
<Relationships xmlns="http://schemas.openxmlformats.org/package/2006/relationships"><Relationship Id="rId2" Type="http://schemas.openxmlformats.org/officeDocument/2006/relationships/image" Target="../media/image8.PNG" /><Relationship Id="rId1" Type="http://schemas.openxmlformats.org/officeDocument/2006/relationships/slideLayout" Target="../slideLayouts/slideLayout2.xml" /></Relationships>
</file>

<file path=ppt/slides/_rels/slide107.xml.rels><?xml version="1.0" encoding="UTF-8" standalone="yes"?>
<Relationships xmlns="http://schemas.openxmlformats.org/package/2006/relationships"><Relationship Id="rId2" Type="http://schemas.openxmlformats.org/officeDocument/2006/relationships/image" Target="../media/image9.PNG" /><Relationship Id="rId1" Type="http://schemas.openxmlformats.org/officeDocument/2006/relationships/slideLayout" Target="../slideLayouts/slideLayout2.xml" /></Relationships>
</file>

<file path=ppt/slides/_rels/slide108.xml.rels><?xml version="1.0" encoding="UTF-8" standalone="yes"?>
<Relationships xmlns="http://schemas.openxmlformats.org/package/2006/relationships"><Relationship Id="rId2" Type="http://schemas.openxmlformats.org/officeDocument/2006/relationships/image" Target="../media/image10.PNG" /><Relationship Id="rId1" Type="http://schemas.openxmlformats.org/officeDocument/2006/relationships/slideLayout" Target="../slideLayouts/slideLayout2.xml" /></Relationships>
</file>

<file path=ppt/slides/_rels/slide109.xml.rels><?xml version="1.0" encoding="UTF-8" standalone="yes"?>
<Relationships xmlns="http://schemas.openxmlformats.org/package/2006/relationships"><Relationship Id="rId2" Type="http://schemas.openxmlformats.org/officeDocument/2006/relationships/image" Target="../media/image11.PN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1.xml.rels><?xml version="1.0" encoding="UTF-8" standalone="yes"?>
<Relationships xmlns="http://schemas.openxmlformats.org/package/2006/relationships"><Relationship Id="rId2" Type="http://schemas.openxmlformats.org/officeDocument/2006/relationships/hyperlink" Target="https://www.investopedia.com/terms/r/returnonequity.asp" TargetMode="External" /><Relationship Id="rId1" Type="http://schemas.openxmlformats.org/officeDocument/2006/relationships/slideLayout" Target="../slideLayouts/slideLayout2.xml" /></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8.xml.rels><?xml version="1.0" encoding="UTF-8" standalone="yes"?>
<Relationships xmlns="http://schemas.openxmlformats.org/package/2006/relationships"><Relationship Id="rId2" Type="http://schemas.openxmlformats.org/officeDocument/2006/relationships/image" Target="../media/image12.gif" /><Relationship Id="rId1" Type="http://schemas.openxmlformats.org/officeDocument/2006/relationships/slideLayout" Target="../slideLayouts/slideLayout2.xml" /></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3.xml.rels><?xml version="1.0" encoding="UTF-8" standalone="yes"?>
<Relationships xmlns="http://schemas.openxmlformats.org/package/2006/relationships"><Relationship Id="rId2" Type="http://schemas.openxmlformats.org/officeDocument/2006/relationships/image" Target="../media/image13.png" /><Relationship Id="rId1" Type="http://schemas.openxmlformats.org/officeDocument/2006/relationships/slideLayout" Target="../slideLayouts/slideLayout2.xml" /></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0.xml.rels><?xml version="1.0" encoding="UTF-8" standalone="yes"?>
<Relationships xmlns="http://schemas.openxmlformats.org/package/2006/relationships"><Relationship Id="rId2" Type="http://schemas.openxmlformats.org/officeDocument/2006/relationships/hyperlink" Target="https://www.investopedia.com/ask/answers/111314/whats-difference-between-retained-earnings-and-revenue.asp" TargetMode="External" /><Relationship Id="rId1" Type="http://schemas.openxmlformats.org/officeDocument/2006/relationships/slideLayout" Target="../slideLayouts/slideLayout2.xml" /></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6.xml.rels><?xml version="1.0" encoding="UTF-8" standalone="yes"?>
<Relationships xmlns="http://schemas.openxmlformats.org/package/2006/relationships"><Relationship Id="rId2" Type="http://schemas.openxmlformats.org/officeDocument/2006/relationships/hyperlink" Target="https://www.investopedia.com/terms/k/kpi.asp" TargetMode="External" /><Relationship Id="rId1" Type="http://schemas.openxmlformats.org/officeDocument/2006/relationships/slideLayout" Target="../slideLayouts/slideLayout2.xml" /></Relationships>
</file>

<file path=ppt/slides/_rels/slide87.xml.rels><?xml version="1.0" encoding="UTF-8" standalone="yes"?>
<Relationships xmlns="http://schemas.openxmlformats.org/package/2006/relationships"><Relationship Id="rId2" Type="http://schemas.openxmlformats.org/officeDocument/2006/relationships/hyperlink" Target="https://www.investopedia.com/terms/g/grossprofit.asp" TargetMode="External" /><Relationship Id="rId1" Type="http://schemas.openxmlformats.org/officeDocument/2006/relationships/slideLayout" Target="../slideLayouts/slideLayout2.xml" /></Relationships>
</file>

<file path=ppt/slides/_rels/slide88.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12.xml" /></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Layout" Target="../slideLayouts/slideLayout7.xml" /></Relationships>
</file>

<file path=ppt/slides/_rels/slide90.xml.rels><?xml version="1.0" encoding="UTF-8" standalone="yes"?>
<Relationships xmlns="http://schemas.openxmlformats.org/package/2006/relationships"><Relationship Id="rId3" Type="http://schemas.openxmlformats.org/officeDocument/2006/relationships/hyperlink" Target="https://www.investopedia.com/terms/s/shareholdersequity.asp" TargetMode="External" /><Relationship Id="rId2" Type="http://schemas.openxmlformats.org/officeDocument/2006/relationships/hyperlink" Target="https://www.investopedia.com/terms/d/debtequityratio.asp" TargetMode="External" /><Relationship Id="rId1" Type="http://schemas.openxmlformats.org/officeDocument/2006/relationships/slideLayout" Target="../slideLayouts/slideLayout2.xml" /></Relationships>
</file>

<file path=ppt/slides/_rels/slide91.xml.rels><?xml version="1.0" encoding="UTF-8" standalone="yes"?>
<Relationships xmlns="http://schemas.openxmlformats.org/package/2006/relationships"><Relationship Id="rId2" Type="http://schemas.openxmlformats.org/officeDocument/2006/relationships/hyperlink" Target="https://www.investopedia.com/terms/r/returnonequity.asp" TargetMode="External" /><Relationship Id="rId1" Type="http://schemas.openxmlformats.org/officeDocument/2006/relationships/slideLayout" Target="../slideLayouts/slideLayout2.xml" /></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8.xml.rels><?xml version="1.0" encoding="UTF-8" standalone="yes"?>
<Relationships xmlns="http://schemas.openxmlformats.org/package/2006/relationships"><Relationship Id="rId2" Type="http://schemas.openxmlformats.org/officeDocument/2006/relationships/hyperlink" Target="https://www.thebalancemoney.com/assets-definition-2947887" TargetMode="External" /><Relationship Id="rId1" Type="http://schemas.openxmlformats.org/officeDocument/2006/relationships/slideLayout" Target="../slideLayouts/slideLayout2.xml" /></Relationships>
</file>

<file path=ppt/slides/_rels/slide99.xml.rels><?xml version="1.0" encoding="UTF-8" standalone="yes"?>
<Relationships xmlns="http://schemas.openxmlformats.org/package/2006/relationships"><Relationship Id="rId3" Type="http://schemas.openxmlformats.org/officeDocument/2006/relationships/hyperlink" Target="https://www.thebalancemoney.com/what-is-a-venture-capitalist-2947071" TargetMode="External" /><Relationship Id="rId2" Type="http://schemas.openxmlformats.org/officeDocument/2006/relationships/hyperlink" Target="https://www.thebalancemoney.com/angel-investor-2947066" TargetMode="Externa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u="sng" dirty="0"/>
              <a:t>FINANCIAL RATIOS</a:t>
            </a:r>
            <a:br>
              <a:rPr lang="en-US" b="1" u="sng" dirty="0"/>
            </a:br>
            <a:br>
              <a:rPr lang="en-US" b="1" u="sng" dirty="0"/>
            </a:br>
            <a:r>
              <a:rPr lang="en-US" sz="2200" dirty="0"/>
              <a:t>“Your "I CAN" is more important than your IQ.”</a:t>
            </a:r>
            <a:br>
              <a:rPr lang="en-US" sz="2200" dirty="0"/>
            </a:br>
            <a:endParaRPr lang="en-IN" sz="2200" dirty="0"/>
          </a:p>
        </p:txBody>
      </p:sp>
      <p:sp>
        <p:nvSpPr>
          <p:cNvPr id="3" name="Subtitle 2"/>
          <p:cNvSpPr>
            <a:spLocks noGrp="1"/>
          </p:cNvSpPr>
          <p:nvPr>
            <p:ph type="subTitle" idx="1"/>
          </p:nvPr>
        </p:nvSpPr>
        <p:spPr/>
        <p:txBody>
          <a:bodyPr>
            <a:normAutofit fontScale="77500" lnSpcReduction="20000"/>
          </a:bodyPr>
          <a:lstStyle/>
          <a:p>
            <a:r>
              <a:rPr lang="en-US" b="1" dirty="0"/>
              <a:t>BY</a:t>
            </a:r>
          </a:p>
          <a:p>
            <a:r>
              <a:rPr lang="en-US" b="1" dirty="0"/>
              <a:t>DIVYA DIVAKAR</a:t>
            </a:r>
          </a:p>
          <a:p>
            <a:r>
              <a:rPr lang="en-US" b="1" dirty="0"/>
              <a:t>SENIOR MANAGER</a:t>
            </a:r>
          </a:p>
          <a:p>
            <a:r>
              <a:rPr lang="en-US" b="1" dirty="0"/>
              <a:t>CANARA BANK</a:t>
            </a:r>
          </a:p>
          <a:p>
            <a:r>
              <a:rPr lang="en-US" b="1" dirty="0"/>
              <a:t>CLDC VIJAYAWADA</a:t>
            </a:r>
            <a:endParaRPr lang="en-IN" b="1" dirty="0"/>
          </a:p>
          <a:p>
            <a:endParaRPr lang="en-IN" dirty="0"/>
          </a:p>
        </p:txBody>
      </p:sp>
    </p:spTree>
    <p:extLst>
      <p:ext uri="{BB962C8B-B14F-4D97-AF65-F5344CB8AC3E}">
        <p14:creationId xmlns:p14="http://schemas.microsoft.com/office/powerpoint/2010/main" val="1793137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and importance of financial ratios </a:t>
            </a:r>
            <a:endParaRPr lang="en-IN" dirty="0"/>
          </a:p>
        </p:txBody>
      </p:sp>
      <p:sp>
        <p:nvSpPr>
          <p:cNvPr id="3" name="Content Placeholder 2"/>
          <p:cNvSpPr>
            <a:spLocks noGrp="1"/>
          </p:cNvSpPr>
          <p:nvPr>
            <p:ph idx="1"/>
          </p:nvPr>
        </p:nvSpPr>
        <p:spPr/>
        <p:txBody>
          <a:bodyPr/>
          <a:lstStyle/>
          <a:p>
            <a:r>
              <a:rPr lang="en-US" dirty="0"/>
              <a:t>Ratios are a useful way of expressing these relationships. </a:t>
            </a:r>
          </a:p>
          <a:p>
            <a:r>
              <a:rPr lang="en-US" dirty="0"/>
              <a:t>Ratios express one quantity in relation to another</a:t>
            </a:r>
          </a:p>
          <a:p>
            <a:r>
              <a:rPr lang="en-US" dirty="0"/>
              <a:t>Several aspects of ratio analysis are important to understand. First, the computed ratio is not “the answer.” </a:t>
            </a:r>
          </a:p>
          <a:p>
            <a:r>
              <a:rPr lang="en-US" dirty="0"/>
              <a:t>The ratio is an </a:t>
            </a:r>
            <a:r>
              <a:rPr lang="en-US" i="1" dirty="0"/>
              <a:t>indicator</a:t>
            </a:r>
            <a:r>
              <a:rPr lang="en-US" dirty="0"/>
              <a:t> of some aspect of a company’s performance, telling what happened but not why it happened. </a:t>
            </a:r>
            <a:endParaRPr lang="en-IN" dirty="0"/>
          </a:p>
        </p:txBody>
      </p:sp>
    </p:spTree>
    <p:extLst>
      <p:ext uri="{BB962C8B-B14F-4D97-AF65-F5344CB8AC3E}">
        <p14:creationId xmlns:p14="http://schemas.microsoft.com/office/powerpoint/2010/main" val="388247550"/>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Debt Management</a:t>
            </a: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31520" y="1280160"/>
            <a:ext cx="10384971" cy="4896803"/>
          </a:xfrm>
        </p:spPr>
      </p:pic>
    </p:spTree>
    <p:extLst>
      <p:ext uri="{BB962C8B-B14F-4D97-AF65-F5344CB8AC3E}">
        <p14:creationId xmlns:p14="http://schemas.microsoft.com/office/powerpoint/2010/main" val="70985669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b="1" dirty="0"/>
              <a:t>Consolidate and reduce servicing costs to a more favorable loan</a:t>
            </a:r>
          </a:p>
          <a:p>
            <a:r>
              <a:rPr lang="en-IN" b="1" dirty="0"/>
              <a:t>Manage accounts receivable</a:t>
            </a:r>
          </a:p>
          <a:p>
            <a:endParaRPr lang="en-US" b="1" dirty="0"/>
          </a:p>
        </p:txBody>
      </p:sp>
    </p:spTree>
    <p:extLst>
      <p:ext uri="{BB962C8B-B14F-4D97-AF65-F5344CB8AC3E}">
        <p14:creationId xmlns:p14="http://schemas.microsoft.com/office/powerpoint/2010/main" val="272077078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10000"/>
          </a:bodyPr>
          <a:lstStyle/>
          <a:p>
            <a:r>
              <a:rPr lang="en-US" b="1" dirty="0"/>
              <a:t>Find creative options with your vendors and suppliers</a:t>
            </a:r>
          </a:p>
          <a:p>
            <a:r>
              <a:rPr lang="en-US" dirty="0"/>
              <a:t>Where your company debt is being directed to support expansion, inventory or services from suppliers, consider finding deferred payment arrangements with these entities. These models can include risk-sharing arrangements with payments based on downstream conclusion of the service or product sales. This is something that is rarely considered when suggested to my clients, but rethinking and evolving business relationships from one of simply supplier to that of partner or investor can be transformative, often in times of threat. Entering into such arrangements should be done with a clear understanding of risk and reward, and as much objective legal and financial expertise as is required to assure mutually beneficial outcomes to both parties.</a:t>
            </a:r>
          </a:p>
        </p:txBody>
      </p:sp>
    </p:spTree>
    <p:extLst>
      <p:ext uri="{BB962C8B-B14F-4D97-AF65-F5344CB8AC3E}">
        <p14:creationId xmlns:p14="http://schemas.microsoft.com/office/powerpoint/2010/main" val="179542587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62593" y="953588"/>
            <a:ext cx="9940835" cy="5329645"/>
          </a:xfrm>
        </p:spPr>
      </p:pic>
    </p:spTree>
    <p:extLst>
      <p:ext uri="{BB962C8B-B14F-4D97-AF65-F5344CB8AC3E}">
        <p14:creationId xmlns:p14="http://schemas.microsoft.com/office/powerpoint/2010/main" val="79896007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93223" y="1188721"/>
            <a:ext cx="9522823" cy="5107576"/>
          </a:xfrm>
        </p:spPr>
      </p:pic>
    </p:spTree>
    <p:extLst>
      <p:ext uri="{BB962C8B-B14F-4D97-AF65-F5344CB8AC3E}">
        <p14:creationId xmlns:p14="http://schemas.microsoft.com/office/powerpoint/2010/main" val="290983482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53589" y="966651"/>
            <a:ext cx="9679577" cy="5447212"/>
          </a:xfrm>
        </p:spPr>
      </p:pic>
    </p:spTree>
    <p:extLst>
      <p:ext uri="{BB962C8B-B14F-4D97-AF65-F5344CB8AC3E}">
        <p14:creationId xmlns:p14="http://schemas.microsoft.com/office/powerpoint/2010/main" val="323753151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23852" y="992777"/>
            <a:ext cx="9496698" cy="5225143"/>
          </a:xfrm>
        </p:spPr>
      </p:pic>
    </p:spTree>
    <p:extLst>
      <p:ext uri="{BB962C8B-B14F-4D97-AF65-F5344CB8AC3E}">
        <p14:creationId xmlns:p14="http://schemas.microsoft.com/office/powerpoint/2010/main" val="385013411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75656" y="1097280"/>
            <a:ext cx="9313817" cy="5068389"/>
          </a:xfrm>
        </p:spPr>
      </p:pic>
    </p:spTree>
    <p:extLst>
      <p:ext uri="{BB962C8B-B14F-4D97-AF65-F5344CB8AC3E}">
        <p14:creationId xmlns:p14="http://schemas.microsoft.com/office/powerpoint/2010/main" val="14542028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907178"/>
            <a:ext cx="10136777" cy="4278911"/>
          </a:xfrm>
        </p:spPr>
      </p:pic>
    </p:spTree>
    <p:extLst>
      <p:ext uri="{BB962C8B-B14F-4D97-AF65-F5344CB8AC3E}">
        <p14:creationId xmlns:p14="http://schemas.microsoft.com/office/powerpoint/2010/main" val="297305740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02228" y="1136468"/>
            <a:ext cx="9666515" cy="5133703"/>
          </a:xfrm>
        </p:spPr>
      </p:pic>
    </p:spTree>
    <p:extLst>
      <p:ext uri="{BB962C8B-B14F-4D97-AF65-F5344CB8AC3E}">
        <p14:creationId xmlns:p14="http://schemas.microsoft.com/office/powerpoint/2010/main" val="2863308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US" dirty="0"/>
              <a:t>Company size sometimes confers economies of scale, so the absolute amounts of net income and revenue are useful in financial analysis. However, ratios control for the effect of size, which enhances comparisons between companies and over time.</a:t>
            </a:r>
            <a:endParaRPr lang="en-IN" dirty="0"/>
          </a:p>
        </p:txBody>
      </p:sp>
    </p:spTree>
    <p:extLst>
      <p:ext uri="{BB962C8B-B14F-4D97-AF65-F5344CB8AC3E}">
        <p14:creationId xmlns:p14="http://schemas.microsoft.com/office/powerpoint/2010/main" val="278483354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Is Optimal Capital Structure?</a:t>
            </a:r>
          </a:p>
        </p:txBody>
      </p:sp>
      <p:sp>
        <p:nvSpPr>
          <p:cNvPr id="3" name="Content Placeholder 2"/>
          <p:cNvSpPr>
            <a:spLocks noGrp="1"/>
          </p:cNvSpPr>
          <p:nvPr>
            <p:ph idx="1"/>
          </p:nvPr>
        </p:nvSpPr>
        <p:spPr/>
        <p:txBody>
          <a:bodyPr/>
          <a:lstStyle/>
          <a:p>
            <a:r>
              <a:rPr lang="en-US" dirty="0"/>
              <a:t>The optimal capital structure of a firm is the best mix of debt and equity financing that maximizes a company’s market value while minimizing its cost of capital. In theory, debt financing offers the lowest cost of capital due to its tax deductibility.</a:t>
            </a:r>
            <a:endParaRPr lang="en-IN" dirty="0"/>
          </a:p>
        </p:txBody>
      </p:sp>
    </p:spTree>
    <p:extLst>
      <p:ext uri="{BB962C8B-B14F-4D97-AF65-F5344CB8AC3E}">
        <p14:creationId xmlns:p14="http://schemas.microsoft.com/office/powerpoint/2010/main" val="389939482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However, too much debt increases the financial risk to shareholders and the </a:t>
            </a:r>
            <a:r>
              <a:rPr lang="en-US" u="sng" dirty="0">
                <a:hlinkClick r:id="rId2"/>
              </a:rPr>
              <a:t>return on equity</a:t>
            </a:r>
            <a:r>
              <a:rPr lang="en-US" dirty="0"/>
              <a:t> that they require. Thus, companies have to find the optimal point at which the marginal benefit of debt equals the marginal cost.</a:t>
            </a:r>
            <a:endParaRPr lang="en-IN" dirty="0"/>
          </a:p>
        </p:txBody>
      </p:sp>
    </p:spTree>
    <p:extLst>
      <p:ext uri="{BB962C8B-B14F-4D97-AF65-F5344CB8AC3E}">
        <p14:creationId xmlns:p14="http://schemas.microsoft.com/office/powerpoint/2010/main" val="2041040078"/>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An optimal capital structure is the best mix of debt and equity financing that maximizes a company’s market value while minimizing its cost of capital.</a:t>
            </a:r>
          </a:p>
          <a:p>
            <a:r>
              <a:rPr lang="en-US" dirty="0"/>
              <a:t>Minimizing the weighted average cost of capital (WACC) is one way to optimize for the lowest cost mix of financing.</a:t>
            </a:r>
          </a:p>
          <a:p>
            <a:r>
              <a:rPr lang="en-US" dirty="0"/>
              <a:t>According to some economists, in the absence of taxes, bankruptcy costs, agency costs, and asymmetric information, in an efficient market, the value of a firm is unaffected by its capital structure.</a:t>
            </a:r>
          </a:p>
        </p:txBody>
      </p:sp>
    </p:spTree>
    <p:extLst>
      <p:ext uri="{BB962C8B-B14F-4D97-AF65-F5344CB8AC3E}">
        <p14:creationId xmlns:p14="http://schemas.microsoft.com/office/powerpoint/2010/main" val="100012230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lnSpcReduction="10000"/>
          </a:bodyPr>
          <a:lstStyle/>
          <a:p>
            <a:r>
              <a:rPr lang="en-US" dirty="0"/>
              <a:t>The </a:t>
            </a:r>
            <a:r>
              <a:rPr lang="en-US" b="1" dirty="0"/>
              <a:t>cost of capital</a:t>
            </a:r>
            <a:r>
              <a:rPr lang="en-US" dirty="0"/>
              <a:t> is the rate of return that the suppliers of capital—lenders and owners—require as compensation for their contribution of capital. </a:t>
            </a:r>
          </a:p>
          <a:p>
            <a:r>
              <a:rPr lang="en-US" dirty="0"/>
              <a:t>Another way of looking at the cost of capital is that it is the opportunity cost of funds for the suppliers of capital: A potential supplier of capital will not voluntarily invest in a company unless its return meets or exceeds what the supplier could earn elsewhere in an investment of comparable risk.</a:t>
            </a:r>
          </a:p>
          <a:p>
            <a:r>
              <a:rPr lang="en-US" dirty="0"/>
              <a:t> In other words, to raise new capital, the issuer must price the security to offer a level of expected return that is competitive with the expected returns being offered by similarly risky securities.</a:t>
            </a:r>
            <a:endParaRPr lang="en-IN" dirty="0"/>
          </a:p>
        </p:txBody>
      </p:sp>
    </p:spTree>
    <p:extLst>
      <p:ext uri="{BB962C8B-B14F-4D97-AF65-F5344CB8AC3E}">
        <p14:creationId xmlns:p14="http://schemas.microsoft.com/office/powerpoint/2010/main" val="319722677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fontAlgn="base"/>
            <a:r>
              <a:rPr lang="en-US" dirty="0"/>
              <a:t>The most common way to estimate this required rate of return is to calculate the marginal cost of each of the various sources of capital and then calculate a weighted average of these costs. You will notice that the debt and equity costs of capital and the tax rate are all understood to be “marginal” rates: the cost or tax rate for additional capital.</a:t>
            </a:r>
          </a:p>
          <a:p>
            <a:pPr fontAlgn="base"/>
            <a:r>
              <a:rPr lang="en-US" dirty="0"/>
              <a:t>The weighted average is referred to as the </a:t>
            </a:r>
            <a:r>
              <a:rPr lang="en-US" b="1" dirty="0"/>
              <a:t>weighted average cost of capital</a:t>
            </a:r>
            <a:r>
              <a:rPr lang="en-US" dirty="0"/>
              <a:t> (WACC). The WACC is also referred to as the marginal cost of capital (MCC) because it is the cost that a company incurs for additional capital.</a:t>
            </a:r>
          </a:p>
        </p:txBody>
      </p:sp>
    </p:spTree>
    <p:extLst>
      <p:ext uri="{BB962C8B-B14F-4D97-AF65-F5344CB8AC3E}">
        <p14:creationId xmlns:p14="http://schemas.microsoft.com/office/powerpoint/2010/main" val="3574567114"/>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77500" lnSpcReduction="20000"/>
          </a:bodyPr>
          <a:lstStyle/>
          <a:p>
            <a:pPr fontAlgn="base"/>
            <a:r>
              <a:rPr lang="en-US" dirty="0"/>
              <a:t>the expression for WACC </a:t>
            </a:r>
            <a:r>
              <a:rPr lang="en-US" dirty="0" err="1"/>
              <a:t>isWACC</a:t>
            </a:r>
            <a:r>
              <a:rPr lang="en-US" dirty="0"/>
              <a:t> = </a:t>
            </a:r>
            <a:r>
              <a:rPr lang="en-US" i="1" dirty="0" err="1"/>
              <a:t>w</a:t>
            </a:r>
            <a:r>
              <a:rPr lang="en-US" i="1" baseline="-25000" dirty="0" err="1"/>
              <a:t>d</a:t>
            </a:r>
            <a:r>
              <a:rPr lang="en-US" i="1" dirty="0" err="1"/>
              <a:t>r</a:t>
            </a:r>
            <a:r>
              <a:rPr lang="en-US" i="1" baseline="-25000" dirty="0" err="1"/>
              <a:t>d</a:t>
            </a:r>
            <a:r>
              <a:rPr lang="en-US" dirty="0"/>
              <a:t>(1 – </a:t>
            </a:r>
            <a:r>
              <a:rPr lang="en-US" i="1" dirty="0"/>
              <a:t>t</a:t>
            </a:r>
            <a:r>
              <a:rPr lang="en-US" dirty="0"/>
              <a:t>) + </a:t>
            </a:r>
            <a:r>
              <a:rPr lang="en-US" i="1" dirty="0" err="1"/>
              <a:t>w</a:t>
            </a:r>
            <a:r>
              <a:rPr lang="en-US" i="1" baseline="-25000" dirty="0" err="1"/>
              <a:t>p</a:t>
            </a:r>
            <a:r>
              <a:rPr lang="en-US" i="1" dirty="0" err="1"/>
              <a:t>r</a:t>
            </a:r>
            <a:r>
              <a:rPr lang="en-US" i="1" baseline="-25000" dirty="0" err="1"/>
              <a:t>p</a:t>
            </a:r>
            <a:r>
              <a:rPr lang="en-US" dirty="0"/>
              <a:t> + </a:t>
            </a:r>
            <a:r>
              <a:rPr lang="en-US" i="1" dirty="0"/>
              <a:t>w</a:t>
            </a:r>
            <a:r>
              <a:rPr lang="en-US" i="1" baseline="-25000" dirty="0"/>
              <a:t>e</a:t>
            </a:r>
            <a:r>
              <a:rPr lang="en-US" i="1" dirty="0"/>
              <a:t>r</a:t>
            </a:r>
            <a:r>
              <a:rPr lang="en-US" i="1" baseline="-25000" dirty="0"/>
              <a:t>e</a:t>
            </a:r>
            <a:r>
              <a:rPr lang="en-US" dirty="0"/>
              <a:t>,  1where</a:t>
            </a:r>
          </a:p>
          <a:p>
            <a:pPr fontAlgn="base"/>
            <a:r>
              <a:rPr lang="en-US" i="1" dirty="0" err="1"/>
              <a:t>w</a:t>
            </a:r>
            <a:r>
              <a:rPr lang="en-US" i="1" baseline="-25000" dirty="0" err="1"/>
              <a:t>d</a:t>
            </a:r>
            <a:r>
              <a:rPr lang="en-US" dirty="0"/>
              <a:t> = the target proportion of debt in the capital structure when the company raises new funds</a:t>
            </a:r>
          </a:p>
          <a:p>
            <a:pPr fontAlgn="base"/>
            <a:r>
              <a:rPr lang="en-US" i="1" dirty="0" err="1"/>
              <a:t>r</a:t>
            </a:r>
            <a:r>
              <a:rPr lang="en-US" i="1" baseline="-25000" dirty="0" err="1"/>
              <a:t>d</a:t>
            </a:r>
            <a:r>
              <a:rPr lang="en-US" dirty="0"/>
              <a:t> = the before-tax marginal cost of debt</a:t>
            </a:r>
          </a:p>
          <a:p>
            <a:pPr fontAlgn="base"/>
            <a:r>
              <a:rPr lang="en-US" i="1" dirty="0"/>
              <a:t>t</a:t>
            </a:r>
            <a:r>
              <a:rPr lang="en-US" dirty="0"/>
              <a:t> = the company’s marginal tax rate</a:t>
            </a:r>
          </a:p>
          <a:p>
            <a:pPr fontAlgn="base"/>
            <a:r>
              <a:rPr lang="en-US" i="1" dirty="0" err="1"/>
              <a:t>w</a:t>
            </a:r>
            <a:r>
              <a:rPr lang="en-US" i="1" baseline="-25000" dirty="0" err="1"/>
              <a:t>p</a:t>
            </a:r>
            <a:r>
              <a:rPr lang="en-US" dirty="0"/>
              <a:t> = the target proportion of preferred stock in the capital structure when the company raises new funds</a:t>
            </a:r>
          </a:p>
          <a:p>
            <a:pPr fontAlgn="base"/>
            <a:r>
              <a:rPr lang="en-US" i="1" dirty="0" err="1"/>
              <a:t>r</a:t>
            </a:r>
            <a:r>
              <a:rPr lang="en-US" i="1" baseline="-25000" dirty="0" err="1"/>
              <a:t>p</a:t>
            </a:r>
            <a:r>
              <a:rPr lang="en-US" dirty="0"/>
              <a:t> = the marginal cost of preferred stock</a:t>
            </a:r>
          </a:p>
          <a:p>
            <a:pPr fontAlgn="base"/>
            <a:r>
              <a:rPr lang="en-US" i="1" dirty="0"/>
              <a:t>w</a:t>
            </a:r>
            <a:r>
              <a:rPr lang="en-US" i="1" baseline="-25000" dirty="0"/>
              <a:t>e</a:t>
            </a:r>
            <a:r>
              <a:rPr lang="en-US" dirty="0"/>
              <a:t> = the target proportion of common stock in the capital structure when the company raises new funds</a:t>
            </a:r>
          </a:p>
          <a:p>
            <a:pPr fontAlgn="base"/>
            <a:r>
              <a:rPr lang="en-US" i="1" dirty="0"/>
              <a:t>r</a:t>
            </a:r>
            <a:r>
              <a:rPr lang="en-US" i="1" baseline="-25000" dirty="0"/>
              <a:t>e</a:t>
            </a:r>
            <a:r>
              <a:rPr lang="en-US" dirty="0"/>
              <a:t> = the marginal cost of common stock</a:t>
            </a:r>
          </a:p>
          <a:p>
            <a:pPr fontAlgn="base"/>
            <a:r>
              <a:rPr lang="en-US" dirty="0"/>
              <a:t>Note that preferred stock is also referred to as preferred equity, and common stock is also referred to as common equity, or equity.</a:t>
            </a:r>
          </a:p>
          <a:p>
            <a:endParaRPr lang="en-IN" dirty="0"/>
          </a:p>
        </p:txBody>
      </p:sp>
    </p:spTree>
    <p:extLst>
      <p:ext uri="{BB962C8B-B14F-4D97-AF65-F5344CB8AC3E}">
        <p14:creationId xmlns:p14="http://schemas.microsoft.com/office/powerpoint/2010/main" val="2524209111"/>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rgbClr val="FF0000"/>
                </a:solidFill>
              </a:rPr>
              <a:t>Benchmarking and key ratios and its importance</a:t>
            </a:r>
            <a:endParaRPr lang="en-IN" dirty="0">
              <a:solidFill>
                <a:srgbClr val="FF0000"/>
              </a:solidFill>
            </a:endParaRPr>
          </a:p>
        </p:txBody>
      </p:sp>
      <p:sp>
        <p:nvSpPr>
          <p:cNvPr id="3" name="Subtitle 2"/>
          <p:cNvSpPr>
            <a:spLocks noGrp="1"/>
          </p:cNvSpPr>
          <p:nvPr>
            <p:ph type="subTitle" idx="1"/>
          </p:nvPr>
        </p:nvSpPr>
        <p:spPr/>
        <p:txBody>
          <a:bodyPr>
            <a:normAutofit fontScale="77500" lnSpcReduction="20000"/>
          </a:bodyPr>
          <a:lstStyle/>
          <a:p>
            <a:r>
              <a:rPr lang="en-US" b="1" dirty="0">
                <a:solidFill>
                  <a:srgbClr val="7030A0"/>
                </a:solidFill>
              </a:rPr>
              <a:t>BY</a:t>
            </a:r>
          </a:p>
          <a:p>
            <a:r>
              <a:rPr lang="en-US" b="1" dirty="0">
                <a:solidFill>
                  <a:srgbClr val="7030A0"/>
                </a:solidFill>
              </a:rPr>
              <a:t>DIVYA DIVAKAR</a:t>
            </a:r>
          </a:p>
          <a:p>
            <a:r>
              <a:rPr lang="en-US" b="1" dirty="0">
                <a:solidFill>
                  <a:srgbClr val="7030A0"/>
                </a:solidFill>
              </a:rPr>
              <a:t>SENIOR MANAGER</a:t>
            </a:r>
          </a:p>
          <a:p>
            <a:r>
              <a:rPr lang="en-US" b="1" dirty="0">
                <a:solidFill>
                  <a:srgbClr val="7030A0"/>
                </a:solidFill>
              </a:rPr>
              <a:t>CANARA BANK</a:t>
            </a:r>
          </a:p>
          <a:p>
            <a:r>
              <a:rPr lang="en-US" b="1" dirty="0">
                <a:solidFill>
                  <a:srgbClr val="7030A0"/>
                </a:solidFill>
              </a:rPr>
              <a:t>CLDC VIJAYAWADA</a:t>
            </a:r>
            <a:endParaRPr lang="en-IN" b="1" dirty="0">
              <a:solidFill>
                <a:srgbClr val="7030A0"/>
              </a:solidFill>
            </a:endParaRPr>
          </a:p>
        </p:txBody>
      </p:sp>
    </p:spTree>
    <p:extLst>
      <p:ext uri="{BB962C8B-B14F-4D97-AF65-F5344CB8AC3E}">
        <p14:creationId xmlns:p14="http://schemas.microsoft.com/office/powerpoint/2010/main" val="1719557353"/>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Total Assets ₹22,00,000; Fixed Assets ₹10,00,000; Capital Employed ₹20,00,000. There were no Long-term Investments.</a:t>
            </a:r>
            <a:br>
              <a:rPr lang="en-US" dirty="0"/>
            </a:br>
            <a:r>
              <a:rPr lang="en-US" dirty="0"/>
              <a:t>Calculate Current Ratio.</a:t>
            </a:r>
            <a:endParaRPr lang="en-IN" dirty="0"/>
          </a:p>
        </p:txBody>
      </p:sp>
    </p:spTree>
    <p:extLst>
      <p:ext uri="{BB962C8B-B14F-4D97-AF65-F5344CB8AC3E}">
        <p14:creationId xmlns:p14="http://schemas.microsoft.com/office/powerpoint/2010/main" val="202052657"/>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7" name="Rectangle 7"/>
          <p:cNvSpPr>
            <a:spLocks noChangeArrowheads="1"/>
          </p:cNvSpPr>
          <p:nvPr/>
        </p:nvSpPr>
        <p:spPr bwMode="auto">
          <a:xfrm>
            <a:off x="3234593" y="1538294"/>
            <a:ext cx="7624844"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333333"/>
                </a:solidFill>
                <a:effectLst/>
                <a:latin typeface="GothamSSm"/>
              </a:rPr>
              <a:t>Current Assets = Total Assets − Fixed Assets</a:t>
            </a:r>
            <a:endParaRPr kumimoji="0" lang="en-US" altLang="en-US"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333333"/>
                </a:solidFill>
                <a:effectLst/>
                <a:latin typeface="GothamSSm"/>
              </a:rPr>
              <a:t>Fixed Assets = 10,00,000</a:t>
            </a:r>
            <a:endParaRPr kumimoji="0" lang="en-US" altLang="en-US"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333333"/>
                </a:solidFill>
                <a:effectLst/>
                <a:latin typeface="GothamSSm"/>
              </a:rPr>
              <a:t>Total Assets = 22,00,000</a:t>
            </a:r>
            <a:endParaRPr kumimoji="0" lang="en-US" altLang="en-US"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333333"/>
                </a:solidFill>
                <a:effectLst/>
                <a:latin typeface="GothamSSm"/>
              </a:rPr>
              <a:t>∴ Current Assets = 22,00,000 − 10,00,000 = 12,00,000</a:t>
            </a:r>
            <a:endParaRPr kumimoji="0" lang="en-US" altLang="en-US"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333333"/>
                </a:solidFill>
                <a:effectLst/>
                <a:latin typeface="GothamSSm"/>
              </a:rPr>
              <a:t>Current Liabilities = Total Assets − Capital Employed</a:t>
            </a:r>
            <a:endParaRPr kumimoji="0" lang="en-US" altLang="en-US"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333333"/>
                </a:solidFill>
                <a:effectLst/>
                <a:latin typeface="GothamSSm"/>
              </a:rPr>
              <a:t>= 22,00,000 − 20,00,000 = 2,00,000</a:t>
            </a:r>
            <a:endParaRPr kumimoji="0" lang="en-US" altLang="en-US"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333333"/>
                </a:solidFill>
                <a:effectLst/>
                <a:latin typeface="GothamSSm"/>
              </a:rPr>
              <a:t>  </a:t>
            </a:r>
          </a:p>
        </p:txBody>
      </p:sp>
      <p:pic>
        <p:nvPicPr>
          <p:cNvPr id="1032" name="Picture 8" descr="https://search-static.byjusweb.com/question-images/img/study_content/iit_pretests/1/15/798/4262/Q1-Q40_html_2ce599a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52268" y="4063557"/>
            <a:ext cx="3362325" cy="4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6013279"/>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Capital Employed ₹10,00,000; Fixed Assets ₹7,00,000; Current </a:t>
            </a:r>
            <a:r>
              <a:rPr lang="en-US" dirty="0" err="1"/>
              <a:t>Liablities</a:t>
            </a:r>
            <a:r>
              <a:rPr lang="en-US" dirty="0"/>
              <a:t> ₹1,00,000. There are no Long-term Investments. Calculate Current Ratio.</a:t>
            </a:r>
            <a:endParaRPr lang="en-IN" dirty="0"/>
          </a:p>
        </p:txBody>
      </p:sp>
    </p:spTree>
    <p:extLst>
      <p:ext uri="{BB962C8B-B14F-4D97-AF65-F5344CB8AC3E}">
        <p14:creationId xmlns:p14="http://schemas.microsoft.com/office/powerpoint/2010/main" val="4291047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US" dirty="0"/>
              <a:t>A second important aspect of ratio analysis is that differences in accounting policies (across companies and across time) can distort ratios, and a meaningful comparison may, therefore, involve adjustments to the financial data. </a:t>
            </a:r>
          </a:p>
          <a:p>
            <a:r>
              <a:rPr lang="en-US" dirty="0"/>
              <a:t> Third, not all ratios are necessarily relevant to a particular analysis. The ability to select a relevant ratio or ratios to answer the research question is an analytical skill.</a:t>
            </a:r>
          </a:p>
          <a:p>
            <a:pPr marL="0" indent="0">
              <a:buNone/>
            </a:pPr>
            <a:endParaRPr lang="en-IN" dirty="0"/>
          </a:p>
        </p:txBody>
      </p:sp>
    </p:spTree>
    <p:extLst>
      <p:ext uri="{BB962C8B-B14F-4D97-AF65-F5344CB8AC3E}">
        <p14:creationId xmlns:p14="http://schemas.microsoft.com/office/powerpoint/2010/main" val="1868092457"/>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682625" y="2395538"/>
            <a:ext cx="10861228" cy="4351338"/>
          </a:xfrm>
        </p:spPr>
        <p:txBody>
          <a:bodyPr/>
          <a:lstStyle/>
          <a:p>
            <a:r>
              <a:rPr lang="en-US" dirty="0"/>
              <a:t>Capital Employed = 10,00,000</a:t>
            </a:r>
          </a:p>
          <a:p>
            <a:endParaRPr lang="en-US" dirty="0"/>
          </a:p>
          <a:p>
            <a:r>
              <a:rPr lang="en-US" dirty="0"/>
              <a:t>Fixed Assets = 7,00,000</a:t>
            </a:r>
          </a:p>
          <a:p>
            <a:endParaRPr lang="en-US" dirty="0"/>
          </a:p>
          <a:p>
            <a:r>
              <a:rPr lang="en-US" dirty="0"/>
              <a:t>Current Assets = Capital Employed + Current Liabilities − Fixed Assets</a:t>
            </a:r>
          </a:p>
          <a:p>
            <a:endParaRPr lang="en-US" dirty="0"/>
          </a:p>
          <a:p>
            <a:r>
              <a:rPr lang="en-US" dirty="0"/>
              <a:t>= 10,00,000 + 1,00,000 − 7,00,000 = 4,00,000</a:t>
            </a:r>
          </a:p>
          <a:p>
            <a:r>
              <a:rPr lang="en-US" dirty="0"/>
              <a:t>CR =4/1</a:t>
            </a:r>
          </a:p>
          <a:p>
            <a:endParaRPr lang="en-US" dirty="0"/>
          </a:p>
          <a:p>
            <a:endParaRPr lang="en-IN" dirty="0"/>
          </a:p>
        </p:txBody>
      </p:sp>
    </p:spTree>
    <p:extLst>
      <p:ext uri="{BB962C8B-B14F-4D97-AF65-F5344CB8AC3E}">
        <p14:creationId xmlns:p14="http://schemas.microsoft.com/office/powerpoint/2010/main" val="1665755667"/>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graphicFrame>
        <p:nvGraphicFramePr>
          <p:cNvPr id="4" name="Content Placeholder 3"/>
          <p:cNvGraphicFramePr>
            <a:graphicFrameLocks noGrp="1"/>
          </p:cNvGraphicFramePr>
          <p:nvPr>
            <p:ph idx="1"/>
          </p:nvPr>
        </p:nvGraphicFramePr>
        <p:xfrm>
          <a:off x="5670096" y="2742905"/>
          <a:ext cx="4248149" cy="4267200"/>
        </p:xfrm>
        <a:graphic>
          <a:graphicData uri="http://schemas.openxmlformats.org/drawingml/2006/table">
            <a:tbl>
              <a:tblPr/>
              <a:tblGrid>
                <a:gridCol w="375250">
                  <a:extLst>
                    <a:ext uri="{9D8B030D-6E8A-4147-A177-3AD203B41FA5}">
                      <a16:colId xmlns:a16="http://schemas.microsoft.com/office/drawing/2014/main" val="432176176"/>
                    </a:ext>
                  </a:extLst>
                </a:gridCol>
                <a:gridCol w="3070226">
                  <a:extLst>
                    <a:ext uri="{9D8B030D-6E8A-4147-A177-3AD203B41FA5}">
                      <a16:colId xmlns:a16="http://schemas.microsoft.com/office/drawing/2014/main" val="2336338696"/>
                    </a:ext>
                  </a:extLst>
                </a:gridCol>
                <a:gridCol w="341136">
                  <a:extLst>
                    <a:ext uri="{9D8B030D-6E8A-4147-A177-3AD203B41FA5}">
                      <a16:colId xmlns:a16="http://schemas.microsoft.com/office/drawing/2014/main" val="1866978857"/>
                    </a:ext>
                  </a:extLst>
                </a:gridCol>
                <a:gridCol w="461537">
                  <a:extLst>
                    <a:ext uri="{9D8B030D-6E8A-4147-A177-3AD203B41FA5}">
                      <a16:colId xmlns:a16="http://schemas.microsoft.com/office/drawing/2014/main" val="3702713763"/>
                    </a:ext>
                  </a:extLst>
                </a:gridCol>
              </a:tblGrid>
              <a:tr h="0">
                <a:tc>
                  <a:txBody>
                    <a:bodyPr/>
                    <a:lstStyle/>
                    <a:p>
                      <a:pPr marL="0" marR="0">
                        <a:spcBef>
                          <a:spcPts val="0"/>
                        </a:spcBef>
                        <a:spcAft>
                          <a:spcPts val="0"/>
                        </a:spcAft>
                      </a:pPr>
                      <a:endParaRPr lang="en-IN" sz="1100">
                        <a:effectLst/>
                        <a:latin typeface="Calibri" panose="020F0502020204030204" pitchFamily="34"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marL="0" marR="0" algn="ctr">
                        <a:spcBef>
                          <a:spcPts val="0"/>
                        </a:spcBef>
                        <a:spcAft>
                          <a:spcPts val="0"/>
                        </a:spcAft>
                      </a:pPr>
                      <a:endParaRPr lang="en-IN" sz="1100">
                        <a:effectLst/>
                        <a:latin typeface="Calibri" panose="020F0502020204030204" pitchFamily="34" charset="0"/>
                      </a:endParaRPr>
                    </a:p>
                  </a:txBody>
                  <a:tcPr marL="68580" marR="68580" marT="0" marB="0">
                    <a:lnL>
                      <a:noFill/>
                    </a:lnL>
                    <a:lnR>
                      <a:noFill/>
                    </a:lnR>
                    <a:lnT>
                      <a:noFill/>
                    </a:lnT>
                    <a:lnB w="12700" cap="flat" cmpd="sng" algn="ctr">
                      <a:solidFill>
                        <a:srgbClr val="983063"/>
                      </a:solidFill>
                      <a:prstDash val="solid"/>
                      <a:round/>
                      <a:headEnd type="none" w="med" len="med"/>
                      <a:tailEnd type="none" w="med" len="med"/>
                    </a:lnB>
                  </a:tcPr>
                </a:tc>
                <a:tc hMerge="1">
                  <a:txBody>
                    <a:bodyPr/>
                    <a:lstStyle/>
                    <a:p>
                      <a:endParaRPr lang="en-IN"/>
                    </a:p>
                  </a:txBody>
                  <a:tcPr/>
                </a:tc>
                <a:tc>
                  <a:txBody>
                    <a:bodyPr/>
                    <a:lstStyle/>
                    <a:p>
                      <a:pPr marL="0" marR="0" algn="r">
                        <a:spcBef>
                          <a:spcPts val="0"/>
                        </a:spcBef>
                        <a:spcAft>
                          <a:spcPts val="0"/>
                        </a:spcAft>
                      </a:pPr>
                      <a:endParaRPr lang="en-IN" sz="1100">
                        <a:effectLst/>
                        <a:latin typeface="Calibri" panose="020F0502020204030204" pitchFamily="34" charset="0"/>
                      </a:endParaRPr>
                    </a:p>
                  </a:txBody>
                  <a:tcPr marL="68580" marR="68580" marT="0" marB="0">
                    <a:lnL>
                      <a:noFill/>
                    </a:lnL>
                    <a:lnR>
                      <a:noFill/>
                    </a:lnR>
                    <a:lnT>
                      <a:noFill/>
                    </a:lnT>
                    <a:lnB w="12700" cap="flat" cmpd="sng" algn="ctr">
                      <a:solidFill>
                        <a:srgbClr val="D83263"/>
                      </a:solidFill>
                      <a:prstDash val="solid"/>
                      <a:round/>
                      <a:headEnd type="none" w="med" len="med"/>
                      <a:tailEnd type="none" w="med" len="med"/>
                    </a:lnB>
                  </a:tcPr>
                </a:tc>
                <a:extLst>
                  <a:ext uri="{0D108BD9-81ED-4DB2-BD59-A6C34878D82A}">
                    <a16:rowId xmlns:a16="http://schemas.microsoft.com/office/drawing/2014/main" val="719024176"/>
                  </a:ext>
                </a:extLst>
              </a:tr>
              <a:tr h="0">
                <a:tc gridSpan="2">
                  <a:txBody>
                    <a:bodyPr/>
                    <a:lstStyle/>
                    <a:p>
                      <a:pPr marL="0" marR="0">
                        <a:spcBef>
                          <a:spcPts val="0"/>
                        </a:spcBef>
                        <a:spcAft>
                          <a:spcPts val="0"/>
                        </a:spcAft>
                      </a:pPr>
                      <a:r>
                        <a:rPr lang="en-IN" sz="1200">
                          <a:effectLst/>
                          <a:latin typeface="Times New Roman" panose="02020603050405020304" pitchFamily="18" charset="0"/>
                        </a:rPr>
                        <a:t>Particulars</a:t>
                      </a:r>
                      <a:endParaRPr lang="en-IN"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IN"/>
                    </a:p>
                  </a:txBody>
                  <a:tcPr/>
                </a:tc>
                <a:tc gridSpan="2">
                  <a:txBody>
                    <a:bodyPr/>
                    <a:lstStyle/>
                    <a:p>
                      <a:pPr marL="0" marR="0" algn="ctr">
                        <a:spcBef>
                          <a:spcPts val="0"/>
                        </a:spcBef>
                        <a:spcAft>
                          <a:spcPts val="0"/>
                        </a:spcAft>
                      </a:pPr>
                      <a:r>
                        <a:rPr lang="en-IN" sz="1200">
                          <a:effectLst/>
                          <a:latin typeface="Times New Roman" panose="02020603050405020304" pitchFamily="18" charset="0"/>
                        </a:rPr>
                        <a:t>₹</a:t>
                      </a:r>
                      <a:endParaRPr lang="en-IN"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983063"/>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IN"/>
                    </a:p>
                  </a:txBody>
                  <a:tcPr/>
                </a:tc>
                <a:extLst>
                  <a:ext uri="{0D108BD9-81ED-4DB2-BD59-A6C34878D82A}">
                    <a16:rowId xmlns:a16="http://schemas.microsoft.com/office/drawing/2014/main" val="2958359172"/>
                  </a:ext>
                </a:extLst>
              </a:tr>
              <a:tr h="0">
                <a:tc gridSpan="2">
                  <a:txBody>
                    <a:bodyPr/>
                    <a:lstStyle/>
                    <a:p>
                      <a:pPr marL="0" marR="0">
                        <a:spcBef>
                          <a:spcPts val="0"/>
                        </a:spcBef>
                        <a:spcAft>
                          <a:spcPts val="0"/>
                        </a:spcAft>
                      </a:pPr>
                      <a:r>
                        <a:rPr lang="en-IN" sz="1200">
                          <a:effectLst/>
                          <a:latin typeface="Times New Roman" panose="02020603050405020304" pitchFamily="18" charset="0"/>
                        </a:rPr>
                        <a:t>Share Capital</a:t>
                      </a:r>
                      <a:endParaRPr lang="en-IN" sz="11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IN"/>
                    </a:p>
                  </a:txBody>
                  <a:tcPr/>
                </a:tc>
                <a:tc gridSpan="2">
                  <a:txBody>
                    <a:bodyPr/>
                    <a:lstStyle/>
                    <a:p>
                      <a:pPr marL="0" marR="0" algn="r">
                        <a:spcBef>
                          <a:spcPts val="0"/>
                        </a:spcBef>
                        <a:spcAft>
                          <a:spcPts val="0"/>
                        </a:spcAft>
                      </a:pPr>
                      <a:r>
                        <a:rPr lang="en-IN" sz="1200">
                          <a:effectLst/>
                          <a:latin typeface="Times New Roman" panose="02020603050405020304" pitchFamily="18" charset="0"/>
                        </a:rPr>
                        <a:t>5,00,000</a:t>
                      </a:r>
                      <a:endParaRPr lang="en-IN" sz="11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IN"/>
                    </a:p>
                  </a:txBody>
                  <a:tcPr/>
                </a:tc>
                <a:extLst>
                  <a:ext uri="{0D108BD9-81ED-4DB2-BD59-A6C34878D82A}">
                    <a16:rowId xmlns:a16="http://schemas.microsoft.com/office/drawing/2014/main" val="1060585582"/>
                  </a:ext>
                </a:extLst>
              </a:tr>
              <a:tr h="0">
                <a:tc gridSpan="2">
                  <a:txBody>
                    <a:bodyPr/>
                    <a:lstStyle/>
                    <a:p>
                      <a:r>
                        <a:rPr lang="en-IN">
                          <a:effectLst/>
                        </a:rPr>
                        <a:t>Reserves and Surplus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IN"/>
                    </a:p>
                  </a:txBody>
                  <a:tcPr/>
                </a:tc>
                <a:tc gridSpan="2">
                  <a:txBody>
                    <a:bodyPr/>
                    <a:lstStyle/>
                    <a:p>
                      <a:pPr algn="r"/>
                      <a:r>
                        <a:rPr lang="en-IN">
                          <a:effectLst/>
                        </a:rPr>
                        <a:t>2,50,000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IN"/>
                    </a:p>
                  </a:txBody>
                  <a:tcPr/>
                </a:tc>
                <a:extLst>
                  <a:ext uri="{0D108BD9-81ED-4DB2-BD59-A6C34878D82A}">
                    <a16:rowId xmlns:a16="http://schemas.microsoft.com/office/drawing/2014/main" val="3134088851"/>
                  </a:ext>
                </a:extLst>
              </a:tr>
              <a:tr h="0">
                <a:tc gridSpan="2">
                  <a:txBody>
                    <a:bodyPr/>
                    <a:lstStyle/>
                    <a:p>
                      <a:r>
                        <a:rPr lang="en-IN">
                          <a:effectLst/>
                        </a:rPr>
                        <a:t>Net Fixed Assets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IN"/>
                    </a:p>
                  </a:txBody>
                  <a:tcPr/>
                </a:tc>
                <a:tc gridSpan="2">
                  <a:txBody>
                    <a:bodyPr/>
                    <a:lstStyle/>
                    <a:p>
                      <a:pPr algn="r"/>
                      <a:r>
                        <a:rPr lang="en-IN">
                          <a:effectLst/>
                        </a:rPr>
                        <a:t>22,50,000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IN"/>
                    </a:p>
                  </a:txBody>
                  <a:tcPr/>
                </a:tc>
                <a:extLst>
                  <a:ext uri="{0D108BD9-81ED-4DB2-BD59-A6C34878D82A}">
                    <a16:rowId xmlns:a16="http://schemas.microsoft.com/office/drawing/2014/main" val="2365090402"/>
                  </a:ext>
                </a:extLst>
              </a:tr>
              <a:tr h="0">
                <a:tc gridSpan="2">
                  <a:txBody>
                    <a:bodyPr/>
                    <a:lstStyle/>
                    <a:p>
                      <a:r>
                        <a:rPr lang="en-IN">
                          <a:effectLst/>
                        </a:rPr>
                        <a:t>Non-current Trade Investments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IN"/>
                    </a:p>
                  </a:txBody>
                  <a:tcPr/>
                </a:tc>
                <a:tc gridSpan="2">
                  <a:txBody>
                    <a:bodyPr/>
                    <a:lstStyle/>
                    <a:p>
                      <a:pPr algn="r"/>
                      <a:r>
                        <a:rPr lang="en-IN">
                          <a:effectLst/>
                        </a:rPr>
                        <a:t>2,50,000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IN"/>
                    </a:p>
                  </a:txBody>
                  <a:tcPr/>
                </a:tc>
                <a:extLst>
                  <a:ext uri="{0D108BD9-81ED-4DB2-BD59-A6C34878D82A}">
                    <a16:rowId xmlns:a16="http://schemas.microsoft.com/office/drawing/2014/main" val="804850930"/>
                  </a:ext>
                </a:extLst>
              </a:tr>
              <a:tr h="0">
                <a:tc gridSpan="2">
                  <a:txBody>
                    <a:bodyPr/>
                    <a:lstStyle/>
                    <a:p>
                      <a:r>
                        <a:rPr lang="en-IN">
                          <a:effectLst/>
                        </a:rPr>
                        <a:t>Current Assets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IN"/>
                    </a:p>
                  </a:txBody>
                  <a:tcPr/>
                </a:tc>
                <a:tc gridSpan="2">
                  <a:txBody>
                    <a:bodyPr/>
                    <a:lstStyle/>
                    <a:p>
                      <a:pPr algn="r"/>
                      <a:r>
                        <a:rPr lang="en-IN">
                          <a:effectLst/>
                        </a:rPr>
                        <a:t>11,00,000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IN"/>
                    </a:p>
                  </a:txBody>
                  <a:tcPr/>
                </a:tc>
                <a:extLst>
                  <a:ext uri="{0D108BD9-81ED-4DB2-BD59-A6C34878D82A}">
                    <a16:rowId xmlns:a16="http://schemas.microsoft.com/office/drawing/2014/main" val="2793211182"/>
                  </a:ext>
                </a:extLst>
              </a:tr>
              <a:tr h="0">
                <a:tc gridSpan="2">
                  <a:txBody>
                    <a:bodyPr/>
                    <a:lstStyle/>
                    <a:p>
                      <a:r>
                        <a:rPr lang="en-IN">
                          <a:effectLst/>
                        </a:rPr>
                        <a:t>10% Long-term Borrowings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IN"/>
                    </a:p>
                  </a:txBody>
                  <a:tcPr/>
                </a:tc>
                <a:tc gridSpan="2">
                  <a:txBody>
                    <a:bodyPr/>
                    <a:lstStyle/>
                    <a:p>
                      <a:pPr algn="r"/>
                      <a:r>
                        <a:rPr lang="en-IN">
                          <a:effectLst/>
                        </a:rPr>
                        <a:t>20,00,000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IN"/>
                    </a:p>
                  </a:txBody>
                  <a:tcPr/>
                </a:tc>
                <a:extLst>
                  <a:ext uri="{0D108BD9-81ED-4DB2-BD59-A6C34878D82A}">
                    <a16:rowId xmlns:a16="http://schemas.microsoft.com/office/drawing/2014/main" val="637537790"/>
                  </a:ext>
                </a:extLst>
              </a:tr>
              <a:tr h="0">
                <a:tc gridSpan="2">
                  <a:txBody>
                    <a:bodyPr/>
                    <a:lstStyle/>
                    <a:p>
                      <a:r>
                        <a:rPr lang="en-IN">
                          <a:effectLst/>
                        </a:rPr>
                        <a:t>Current Liabilities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IN"/>
                    </a:p>
                  </a:txBody>
                  <a:tcPr/>
                </a:tc>
                <a:tc gridSpan="2">
                  <a:txBody>
                    <a:bodyPr/>
                    <a:lstStyle/>
                    <a:p>
                      <a:pPr algn="r"/>
                      <a:r>
                        <a:rPr lang="en-IN">
                          <a:effectLst/>
                        </a:rPr>
                        <a:t>8,50,000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IN"/>
                    </a:p>
                  </a:txBody>
                  <a:tcPr/>
                </a:tc>
                <a:extLst>
                  <a:ext uri="{0D108BD9-81ED-4DB2-BD59-A6C34878D82A}">
                    <a16:rowId xmlns:a16="http://schemas.microsoft.com/office/drawing/2014/main" val="866239985"/>
                  </a:ext>
                </a:extLst>
              </a:tr>
              <a:tr h="0">
                <a:tc gridSpan="2">
                  <a:txBody>
                    <a:bodyPr/>
                    <a:lstStyle/>
                    <a:p>
                      <a:pPr marL="0" marR="0">
                        <a:spcBef>
                          <a:spcPts val="0"/>
                        </a:spcBef>
                        <a:spcAft>
                          <a:spcPts val="0"/>
                        </a:spcAft>
                      </a:pPr>
                      <a:r>
                        <a:rPr lang="en-IN" sz="1100">
                          <a:effectLst/>
                          <a:latin typeface="Calibri" panose="020F0502020204030204" pitchFamily="34" charset="0"/>
                        </a:rPr>
                        <a:t>Long-term Provision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IN"/>
                    </a:p>
                  </a:txBody>
                  <a:tcPr/>
                </a:tc>
                <a:tc gridSpan="2">
                  <a:txBody>
                    <a:bodyPr/>
                    <a:lstStyle/>
                    <a:p>
                      <a:pPr marL="0" marR="0" algn="ctr">
                        <a:spcBef>
                          <a:spcPts val="0"/>
                        </a:spcBef>
                        <a:spcAft>
                          <a:spcPts val="0"/>
                        </a:spcAft>
                      </a:pPr>
                      <a:r>
                        <a:rPr lang="en-IN" sz="1100">
                          <a:effectLst/>
                          <a:latin typeface="Calibri" panose="020F0502020204030204" pitchFamily="34" charset="0"/>
                        </a:rPr>
                        <a:t>NIL</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IN"/>
                    </a:p>
                  </a:txBody>
                  <a:tcPr/>
                </a:tc>
                <a:extLst>
                  <a:ext uri="{0D108BD9-81ED-4DB2-BD59-A6C34878D82A}">
                    <a16:rowId xmlns:a16="http://schemas.microsoft.com/office/drawing/2014/main" val="3383613421"/>
                  </a:ext>
                </a:extLst>
              </a:tr>
              <a:tr h="0">
                <a:tc>
                  <a:txBody>
                    <a:bodyPr/>
                    <a:lstStyle/>
                    <a:p>
                      <a:endParaRPr lang="en-IN">
                        <a:effectLst/>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IN">
                        <a:effectLst/>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IN">
                        <a:effectLst/>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IN" dirty="0">
                        <a:effectLst/>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242876121"/>
                  </a:ext>
                </a:extLst>
              </a:tr>
            </a:tbl>
          </a:graphicData>
        </a:graphic>
      </p:graphicFrame>
      <p:sp>
        <p:nvSpPr>
          <p:cNvPr id="5" name="Rectangle 1"/>
          <p:cNvSpPr>
            <a:spLocks noChangeArrowheads="1"/>
          </p:cNvSpPr>
          <p:nvPr/>
        </p:nvSpPr>
        <p:spPr bwMode="auto">
          <a:xfrm>
            <a:off x="1698171" y="690545"/>
            <a:ext cx="1013610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666666"/>
                </a:solidFill>
                <a:effectLst/>
                <a:latin typeface="GothamSSm"/>
              </a:rPr>
              <a:t>From the following </a:t>
            </a:r>
            <a:r>
              <a:rPr kumimoji="0" lang="en-US" altLang="en-US" b="0" i="0" u="none" strike="noStrike" cap="none" normalizeH="0" baseline="0" dirty="0" err="1">
                <a:ln>
                  <a:noFill/>
                </a:ln>
                <a:solidFill>
                  <a:srgbClr val="666666"/>
                </a:solidFill>
                <a:effectLst/>
                <a:latin typeface="GothamSSm"/>
              </a:rPr>
              <a:t>informations</a:t>
            </a:r>
            <a:r>
              <a:rPr kumimoji="0" lang="en-US" altLang="en-US" b="0" i="0" u="none" strike="noStrike" cap="none" normalizeH="0" baseline="0" dirty="0">
                <a:ln>
                  <a:noFill/>
                </a:ln>
                <a:solidFill>
                  <a:srgbClr val="666666"/>
                </a:solidFill>
                <a:effectLst/>
                <a:latin typeface="GothamSSm"/>
              </a:rPr>
              <a:t>, calculate Return on Investment (or Return on Capital Employed):</a:t>
            </a:r>
            <a:endParaRPr kumimoji="0" lang="en-US"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6924953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Net Profit before tax = 6,00,000</a:t>
            </a:r>
          </a:p>
          <a:p>
            <a:r>
              <a:rPr lang="en-US" dirty="0"/>
              <a:t>Net Profit before interest, tax and dividend = Net Profit before tax + Interest on long-term borrowings</a:t>
            </a:r>
          </a:p>
          <a:p>
            <a:r>
              <a:rPr lang="en-US" dirty="0"/>
              <a:t>= 6,00,000 + 10% of 20,00,000 = 6,00,000 + 2,00,000 = 8,00,000</a:t>
            </a:r>
          </a:p>
          <a:p>
            <a:endParaRPr lang="en-US" dirty="0"/>
          </a:p>
          <a:p>
            <a:r>
              <a:rPr lang="en-US" dirty="0"/>
              <a:t>Capital Employed = Share Capital + Reserves and Surplus + Long-term borrowings</a:t>
            </a:r>
          </a:p>
          <a:p>
            <a:r>
              <a:rPr lang="en-US" dirty="0"/>
              <a:t>= 5,00,000 + 2,50,000 + 20,00,000 = 27,50,000</a:t>
            </a:r>
          </a:p>
          <a:p>
            <a:endParaRPr lang="en-US" dirty="0"/>
          </a:p>
          <a:p>
            <a:endParaRPr lang="en-IN" dirty="0"/>
          </a:p>
        </p:txBody>
      </p:sp>
    </p:spTree>
    <p:extLst>
      <p:ext uri="{BB962C8B-B14F-4D97-AF65-F5344CB8AC3E}">
        <p14:creationId xmlns:p14="http://schemas.microsoft.com/office/powerpoint/2010/main" val="3566048708"/>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9" name="Content Placeholder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bwMode="auto">
          <a:xfrm>
            <a:off x="1319349" y="2246811"/>
            <a:ext cx="9940834" cy="29522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1896727"/>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Financial ratios are of little use without benchmarks to compare them against. </a:t>
            </a:r>
          </a:p>
          <a:p>
            <a:r>
              <a:rPr lang="en-US" dirty="0"/>
              <a:t>Benchmarks are guidelines or general rules of thumb related to a specific industry or business segment. </a:t>
            </a:r>
          </a:p>
          <a:p>
            <a:r>
              <a:rPr lang="en-US" dirty="0"/>
              <a:t>As benchmarking and ratio analysis continue to grow in popularity, the availability of such data will also improve</a:t>
            </a:r>
            <a:endParaRPr lang="en-IN" dirty="0"/>
          </a:p>
        </p:txBody>
      </p:sp>
    </p:spTree>
    <p:extLst>
      <p:ext uri="{BB962C8B-B14F-4D97-AF65-F5344CB8AC3E}">
        <p14:creationId xmlns:p14="http://schemas.microsoft.com/office/powerpoint/2010/main" val="315361139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While a particular ratio can provide insight into financial performance, trends in the ratios are even more useful.</a:t>
            </a:r>
          </a:p>
          <a:p>
            <a:r>
              <a:rPr lang="en-US" dirty="0"/>
              <a:t>A trend is a direction or tendency a ratio exhibits for two or more years. Positive or negative trends for three to five years are considered significant. </a:t>
            </a:r>
          </a:p>
          <a:p>
            <a:r>
              <a:rPr lang="en-US" dirty="0"/>
              <a:t>A lack of trends, or erratic financial performance, should also be watched, especially in repayment and profitability analyses.</a:t>
            </a:r>
            <a:endParaRPr lang="en-IN" dirty="0"/>
          </a:p>
        </p:txBody>
      </p:sp>
    </p:spTree>
    <p:extLst>
      <p:ext uri="{BB962C8B-B14F-4D97-AF65-F5344CB8AC3E}">
        <p14:creationId xmlns:p14="http://schemas.microsoft.com/office/powerpoint/2010/main" val="4008244554"/>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Financial ratios and benchmarks are useful for persons both inside and outside a business. </a:t>
            </a:r>
          </a:p>
          <a:p>
            <a:r>
              <a:rPr lang="en-US" dirty="0"/>
              <a:t>Management can use the information to assist in decision-making and goal setting and to compare their business performance to that of similar operations.</a:t>
            </a:r>
            <a:endParaRPr lang="en-IN" dirty="0"/>
          </a:p>
        </p:txBody>
      </p:sp>
    </p:spTree>
    <p:extLst>
      <p:ext uri="{BB962C8B-B14F-4D97-AF65-F5344CB8AC3E}">
        <p14:creationId xmlns:p14="http://schemas.microsoft.com/office/powerpoint/2010/main" val="3998764776"/>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Financial ratios and benchmarks are useful for persons both inside and outside a business. </a:t>
            </a:r>
          </a:p>
          <a:p>
            <a:r>
              <a:rPr lang="en-US" dirty="0"/>
              <a:t>Management can use the information to assist in decision-making and goal setting and to compare their business performance to that of similar operations.</a:t>
            </a:r>
            <a:endParaRPr lang="en-IN" dirty="0"/>
          </a:p>
        </p:txBody>
      </p:sp>
    </p:spTree>
    <p:extLst>
      <p:ext uri="{BB962C8B-B14F-4D97-AF65-F5344CB8AC3E}">
        <p14:creationId xmlns:p14="http://schemas.microsoft.com/office/powerpoint/2010/main" val="695935284"/>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Any credit facility in whatever form extended by the bank to power sector (other than captive power plant) shall form part of the infrastructure lending as defined by RBI. Infrastructure lending, as defined by RBI, is furnished in Credit Risk Management Policy of the Bank and other Circulars issued by Head Office</a:t>
            </a:r>
            <a:endParaRPr lang="en-IN" dirty="0"/>
          </a:p>
        </p:txBody>
      </p:sp>
    </p:spTree>
    <p:extLst>
      <p:ext uri="{BB962C8B-B14F-4D97-AF65-F5344CB8AC3E}">
        <p14:creationId xmlns:p14="http://schemas.microsoft.com/office/powerpoint/2010/main" val="1321944714"/>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Any infrastructure facility that is a project or a facility of a similar nature in any of the following subsectors under Energy Sector shall be lending to Infrastructure-Power Sector lending : </a:t>
            </a:r>
          </a:p>
          <a:p>
            <a:r>
              <a:rPr lang="en-US" dirty="0"/>
              <a:t>(</a:t>
            </a:r>
            <a:r>
              <a:rPr lang="en-US" dirty="0" err="1"/>
              <a:t>i</a:t>
            </a:r>
            <a:r>
              <a:rPr lang="en-US" dirty="0"/>
              <a:t>) Electricity Generation </a:t>
            </a:r>
          </a:p>
          <a:p>
            <a:r>
              <a:rPr lang="en-US" dirty="0"/>
              <a:t>(ii) Electricity Transmission </a:t>
            </a:r>
          </a:p>
          <a:p>
            <a:r>
              <a:rPr lang="en-US" dirty="0"/>
              <a:t>(iii) Electricity Distribution</a:t>
            </a:r>
            <a:endParaRPr lang="en-IN" dirty="0"/>
          </a:p>
        </p:txBody>
      </p:sp>
    </p:spTree>
    <p:extLst>
      <p:ext uri="{BB962C8B-B14F-4D97-AF65-F5344CB8AC3E}">
        <p14:creationId xmlns:p14="http://schemas.microsoft.com/office/powerpoint/2010/main" val="21995872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US" dirty="0"/>
              <a:t>Differences in ratios across time and across companies can be subtle, and interpretation is situation specific</a:t>
            </a:r>
            <a:endParaRPr lang="en-IN" dirty="0"/>
          </a:p>
        </p:txBody>
      </p:sp>
    </p:spTree>
    <p:extLst>
      <p:ext uri="{BB962C8B-B14F-4D97-AF65-F5344CB8AC3E}">
        <p14:creationId xmlns:p14="http://schemas.microsoft.com/office/powerpoint/2010/main" val="1835334865"/>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Moratorium Period </a:t>
            </a:r>
          </a:p>
        </p:txBody>
      </p:sp>
      <p:sp>
        <p:nvSpPr>
          <p:cNvPr id="3" name="Content Placeholder 2"/>
          <p:cNvSpPr>
            <a:spLocks noGrp="1"/>
          </p:cNvSpPr>
          <p:nvPr>
            <p:ph idx="1"/>
          </p:nvPr>
        </p:nvSpPr>
        <p:spPr/>
        <p:txBody>
          <a:bodyPr/>
          <a:lstStyle/>
          <a:p>
            <a:r>
              <a:rPr lang="en-US" dirty="0"/>
              <a:t>The moratorium period shall be as per implementation schedule accepted at the time of sanction and shall generally end with the commercial operation date. </a:t>
            </a:r>
          </a:p>
          <a:p>
            <a:r>
              <a:rPr lang="en-US" dirty="0"/>
              <a:t>However, the period shall not go beyond 6 months from the date of commercial operation date / project completion date as envisaged at the time of financial closure.</a:t>
            </a:r>
            <a:endParaRPr lang="en-IN" dirty="0"/>
          </a:p>
        </p:txBody>
      </p:sp>
    </p:spTree>
    <p:extLst>
      <p:ext uri="{BB962C8B-B14F-4D97-AF65-F5344CB8AC3E}">
        <p14:creationId xmlns:p14="http://schemas.microsoft.com/office/powerpoint/2010/main" val="2155155658"/>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Crystallization of Date of Commencement of Commercial operation (DCCO) at the time of financial closure </a:t>
            </a:r>
            <a:endParaRPr lang="en-IN" dirty="0"/>
          </a:p>
        </p:txBody>
      </p:sp>
      <p:sp>
        <p:nvSpPr>
          <p:cNvPr id="3" name="Content Placeholder 2"/>
          <p:cNvSpPr>
            <a:spLocks noGrp="1"/>
          </p:cNvSpPr>
          <p:nvPr>
            <p:ph idx="1"/>
          </p:nvPr>
        </p:nvSpPr>
        <p:spPr/>
        <p:txBody>
          <a:bodyPr/>
          <a:lstStyle/>
          <a:p>
            <a:r>
              <a:rPr lang="en-US" dirty="0"/>
              <a:t>The date of completion of project loan should be clearly spelt out at the time of financial closure of the project. </a:t>
            </a:r>
          </a:p>
          <a:p>
            <a:r>
              <a:rPr lang="en-US" dirty="0"/>
              <a:t>Project Loan means any term loan which has been extended for the purpose of setting up of an economic venture. While appraising project loans, Date of Commencement of Commercial Operations (DCCO) has to be realistically fixed for all project loans at the time of sanction of the loan/ financial closure</a:t>
            </a:r>
            <a:endParaRPr lang="en-IN" dirty="0"/>
          </a:p>
        </p:txBody>
      </p:sp>
    </p:spTree>
    <p:extLst>
      <p:ext uri="{BB962C8B-B14F-4D97-AF65-F5344CB8AC3E}">
        <p14:creationId xmlns:p14="http://schemas.microsoft.com/office/powerpoint/2010/main" val="3494997665"/>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TEV Study of the Greenfield / Brownfield Projects </a:t>
            </a:r>
            <a:endParaRPr lang="en-IN" dirty="0"/>
          </a:p>
        </p:txBody>
      </p:sp>
      <p:sp>
        <p:nvSpPr>
          <p:cNvPr id="3" name="Content Placeholder 2"/>
          <p:cNvSpPr>
            <a:spLocks noGrp="1"/>
          </p:cNvSpPr>
          <p:nvPr>
            <p:ph idx="1"/>
          </p:nvPr>
        </p:nvSpPr>
        <p:spPr/>
        <p:txBody>
          <a:bodyPr/>
          <a:lstStyle/>
          <a:p>
            <a:r>
              <a:rPr lang="en-US" dirty="0"/>
              <a:t>While granting any credit facilities to Infrastructure projects, the Bank generally conducts an independent techno economic appraisal of the project through the in house Project appraisal set up before placing the proposal to the concerned sanctioning authority for decision. </a:t>
            </a:r>
          </a:p>
          <a:p>
            <a:r>
              <a:rPr lang="en-US" dirty="0"/>
              <a:t>Project Appraisal shall be carried out as per extant guidelines. Extant guidelines as per the Credit Risk Management Policy of the bank regarding conducting of project appraisal shall be adhered to</a:t>
            </a:r>
            <a:endParaRPr lang="en-IN" dirty="0"/>
          </a:p>
        </p:txBody>
      </p:sp>
    </p:spTree>
    <p:extLst>
      <p:ext uri="{BB962C8B-B14F-4D97-AF65-F5344CB8AC3E}">
        <p14:creationId xmlns:p14="http://schemas.microsoft.com/office/powerpoint/2010/main" val="3410371777"/>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Financial Benchmarks</a:t>
            </a:r>
          </a:p>
        </p:txBody>
      </p:sp>
      <p:sp>
        <p:nvSpPr>
          <p:cNvPr id="3" name="Content Placeholder 2"/>
          <p:cNvSpPr>
            <a:spLocks noGrp="1"/>
          </p:cNvSpPr>
          <p:nvPr>
            <p:ph idx="1"/>
          </p:nvPr>
        </p:nvSpPr>
        <p:spPr/>
        <p:txBody>
          <a:bodyPr/>
          <a:lstStyle/>
          <a:p>
            <a:pPr marL="0" indent="0">
              <a:buNone/>
            </a:pPr>
            <a:endParaRPr lang="en-IN" dirty="0"/>
          </a:p>
        </p:txBody>
      </p:sp>
    </p:spTree>
    <p:extLst>
      <p:ext uri="{BB962C8B-B14F-4D97-AF65-F5344CB8AC3E}">
        <p14:creationId xmlns:p14="http://schemas.microsoft.com/office/powerpoint/2010/main" val="3004677507"/>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Debt/Equity Ratio</a:t>
            </a:r>
          </a:p>
        </p:txBody>
      </p:sp>
      <p:sp>
        <p:nvSpPr>
          <p:cNvPr id="3" name="Content Placeholder 2"/>
          <p:cNvSpPr>
            <a:spLocks noGrp="1"/>
          </p:cNvSpPr>
          <p:nvPr>
            <p:ph idx="1"/>
          </p:nvPr>
        </p:nvSpPr>
        <p:spPr/>
        <p:txBody>
          <a:bodyPr/>
          <a:lstStyle/>
          <a:p>
            <a:r>
              <a:rPr lang="en-US" dirty="0"/>
              <a:t>Normally 2.33:1. </a:t>
            </a:r>
          </a:p>
          <a:p>
            <a:r>
              <a:rPr lang="en-US" dirty="0"/>
              <a:t>In exceptional cases, sanctioning authorities, DER can be accepted at 4:1 duly justifying the reasons.</a:t>
            </a:r>
            <a:endParaRPr lang="en-IN" dirty="0"/>
          </a:p>
        </p:txBody>
      </p:sp>
    </p:spTree>
    <p:extLst>
      <p:ext uri="{BB962C8B-B14F-4D97-AF65-F5344CB8AC3E}">
        <p14:creationId xmlns:p14="http://schemas.microsoft.com/office/powerpoint/2010/main" val="1117531161"/>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Overall Promoters contribution </a:t>
            </a:r>
          </a:p>
        </p:txBody>
      </p:sp>
      <p:sp>
        <p:nvSpPr>
          <p:cNvPr id="3" name="Content Placeholder 2"/>
          <p:cNvSpPr>
            <a:spLocks noGrp="1"/>
          </p:cNvSpPr>
          <p:nvPr>
            <p:ph idx="1"/>
          </p:nvPr>
        </p:nvSpPr>
        <p:spPr/>
        <p:txBody>
          <a:bodyPr/>
          <a:lstStyle/>
          <a:p>
            <a:r>
              <a:rPr lang="en-US" dirty="0"/>
              <a:t>Minimum 30% of the Project Cost In exceptional cases, sanctioning authorities, can accept </a:t>
            </a:r>
            <a:r>
              <a:rPr lang="en-US" dirty="0" err="1"/>
              <a:t>upto</a:t>
            </a:r>
            <a:r>
              <a:rPr lang="en-US" dirty="0"/>
              <a:t> 20%. </a:t>
            </a:r>
          </a:p>
          <a:p>
            <a:r>
              <a:rPr lang="en-US" dirty="0"/>
              <a:t>Suitable Upfront Promoter Contribution on case to case basis may be stipulated at the time of appraisal. </a:t>
            </a:r>
            <a:endParaRPr lang="en-IN" dirty="0"/>
          </a:p>
        </p:txBody>
      </p:sp>
    </p:spTree>
    <p:extLst>
      <p:ext uri="{BB962C8B-B14F-4D97-AF65-F5344CB8AC3E}">
        <p14:creationId xmlns:p14="http://schemas.microsoft.com/office/powerpoint/2010/main" val="2684615766"/>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Minimum Equity Contribution by the Promoters</a:t>
            </a:r>
          </a:p>
        </p:txBody>
      </p:sp>
      <p:sp>
        <p:nvSpPr>
          <p:cNvPr id="3" name="Content Placeholder 2"/>
          <p:cNvSpPr>
            <a:spLocks noGrp="1"/>
          </p:cNvSpPr>
          <p:nvPr>
            <p:ph idx="1"/>
          </p:nvPr>
        </p:nvSpPr>
        <p:spPr/>
        <p:txBody>
          <a:bodyPr/>
          <a:lstStyle/>
          <a:p>
            <a:r>
              <a:rPr lang="en-US" dirty="0"/>
              <a:t>15% of the project Cost; However, sanctioning authorities can accept </a:t>
            </a:r>
            <a:r>
              <a:rPr lang="en-US" dirty="0" err="1"/>
              <a:t>upto</a:t>
            </a:r>
            <a:r>
              <a:rPr lang="en-US" dirty="0"/>
              <a:t> 11% of Project Cost.</a:t>
            </a:r>
          </a:p>
          <a:p>
            <a:r>
              <a:rPr lang="en-US" dirty="0"/>
              <a:t>Equity for the purpose shall comprise of Ordinary Share Capital plus Reserve &amp; Surplus less Revaluation Reserve (if any) less Accumulated Losses (if any) plus Preferential Capital with maturity of 12 years &amp; above.</a:t>
            </a:r>
            <a:endParaRPr lang="en-IN" dirty="0"/>
          </a:p>
        </p:txBody>
      </p:sp>
    </p:spTree>
    <p:extLst>
      <p:ext uri="{BB962C8B-B14F-4D97-AF65-F5344CB8AC3E}">
        <p14:creationId xmlns:p14="http://schemas.microsoft.com/office/powerpoint/2010/main" val="3178237855"/>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TOL /TNW (Applicable for WC </a:t>
            </a:r>
            <a:r>
              <a:rPr lang="en-US" dirty="0" err="1"/>
              <a:t>FacilityBoth</a:t>
            </a:r>
            <a:r>
              <a:rPr lang="en-US" dirty="0"/>
              <a:t> Fund Based and </a:t>
            </a:r>
            <a:r>
              <a:rPr lang="en-US" dirty="0" err="1"/>
              <a:t>NonFund</a:t>
            </a:r>
            <a:r>
              <a:rPr lang="en-US" dirty="0"/>
              <a:t> Based Facility) </a:t>
            </a:r>
            <a:endParaRPr lang="en-IN" dirty="0"/>
          </a:p>
        </p:txBody>
      </p:sp>
      <p:sp>
        <p:nvSpPr>
          <p:cNvPr id="3" name="Content Placeholder 2"/>
          <p:cNvSpPr>
            <a:spLocks noGrp="1"/>
          </p:cNvSpPr>
          <p:nvPr>
            <p:ph idx="1"/>
          </p:nvPr>
        </p:nvSpPr>
        <p:spPr/>
        <p:txBody>
          <a:bodyPr/>
          <a:lstStyle/>
          <a:p>
            <a:r>
              <a:rPr lang="en-IN" dirty="0"/>
              <a:t>TOL/TNW up to 5:1. </a:t>
            </a:r>
          </a:p>
        </p:txBody>
      </p:sp>
    </p:spTree>
    <p:extLst>
      <p:ext uri="{BB962C8B-B14F-4D97-AF65-F5344CB8AC3E}">
        <p14:creationId xmlns:p14="http://schemas.microsoft.com/office/powerpoint/2010/main" val="1357358883"/>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Fixed Assets Coverage Ratio </a:t>
            </a:r>
          </a:p>
        </p:txBody>
      </p:sp>
      <p:sp>
        <p:nvSpPr>
          <p:cNvPr id="3" name="Content Placeholder 2"/>
          <p:cNvSpPr>
            <a:spLocks noGrp="1"/>
          </p:cNvSpPr>
          <p:nvPr>
            <p:ph idx="1"/>
          </p:nvPr>
        </p:nvSpPr>
        <p:spPr/>
        <p:txBody>
          <a:bodyPr/>
          <a:lstStyle/>
          <a:p>
            <a:r>
              <a:rPr lang="en-US" dirty="0"/>
              <a:t>Not less than 1.25. </a:t>
            </a:r>
          </a:p>
          <a:p>
            <a:r>
              <a:rPr lang="en-US" dirty="0"/>
              <a:t>However Sanctioning Authorities can accept FACR </a:t>
            </a:r>
            <a:r>
              <a:rPr lang="en-US" dirty="0" err="1"/>
              <a:t>upto</a:t>
            </a:r>
            <a:r>
              <a:rPr lang="en-US" dirty="0"/>
              <a:t> 1.11, in exception cases</a:t>
            </a:r>
            <a:endParaRPr lang="en-IN" dirty="0"/>
          </a:p>
        </p:txBody>
      </p:sp>
    </p:spTree>
    <p:extLst>
      <p:ext uri="{BB962C8B-B14F-4D97-AF65-F5344CB8AC3E}">
        <p14:creationId xmlns:p14="http://schemas.microsoft.com/office/powerpoint/2010/main" val="3340480367"/>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Repayment period</a:t>
            </a:r>
          </a:p>
        </p:txBody>
      </p:sp>
      <p:sp>
        <p:nvSpPr>
          <p:cNvPr id="3" name="Content Placeholder 2"/>
          <p:cNvSpPr>
            <a:spLocks noGrp="1"/>
          </p:cNvSpPr>
          <p:nvPr>
            <p:ph idx="1"/>
          </p:nvPr>
        </p:nvSpPr>
        <p:spPr/>
        <p:txBody>
          <a:bodyPr/>
          <a:lstStyle/>
          <a:p>
            <a:r>
              <a:rPr lang="en-US" dirty="0"/>
              <a:t>Not exceeding 15 years excluding moratorium. In exceptional cases where the project calls for longer repayment tenure due to inherent nature of project the appropriate repayment period can be accepted </a:t>
            </a:r>
            <a:r>
              <a:rPr lang="en-US" dirty="0" err="1"/>
              <a:t>upto</a:t>
            </a:r>
            <a:r>
              <a:rPr lang="en-US" dirty="0"/>
              <a:t> 25 years only by CAC of the Board/MC.</a:t>
            </a:r>
          </a:p>
          <a:p>
            <a:r>
              <a:rPr lang="en-US" dirty="0"/>
              <a:t>However, The tenor of the Amortization Schedule should not be more than 80% (leaving a tail of 20%) of the initial concession period under public private partnership (PPP) model; or 80% of the initial economic life envisaged at the time of project appraisal for determining the user charges / tariff in case of non-PPP projects</a:t>
            </a:r>
            <a:endParaRPr lang="en-IN" dirty="0"/>
          </a:p>
        </p:txBody>
      </p:sp>
    </p:spTree>
    <p:extLst>
      <p:ext uri="{BB962C8B-B14F-4D97-AF65-F5344CB8AC3E}">
        <p14:creationId xmlns:p14="http://schemas.microsoft.com/office/powerpoint/2010/main" val="850450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ctr"/>
            <a:r>
              <a:rPr lang="en-US" dirty="0"/>
              <a:t>Value, Purposes, and Limitations of Ratio Analysis</a:t>
            </a:r>
          </a:p>
        </p:txBody>
      </p:sp>
      <p:sp>
        <p:nvSpPr>
          <p:cNvPr id="3" name="Content Placeholder 2"/>
          <p:cNvSpPr>
            <a:spLocks noGrp="1"/>
          </p:cNvSpPr>
          <p:nvPr>
            <p:ph idx="1"/>
          </p:nvPr>
        </p:nvSpPr>
        <p:spPr/>
        <p:txBody>
          <a:bodyPr/>
          <a:lstStyle/>
          <a:p>
            <a:pPr marL="0" indent="0">
              <a:buNone/>
            </a:pPr>
            <a:r>
              <a:rPr lang="en-US" dirty="0"/>
              <a:t>Value :It enables a financial analyst to evaluate past performance, assess the current financial position of the company, and gain insights useful for projecting future results. </a:t>
            </a:r>
          </a:p>
          <a:p>
            <a:pPr marL="0" indent="0">
              <a:buNone/>
            </a:pPr>
            <a:r>
              <a:rPr lang="en-US" dirty="0"/>
              <a:t>ratio is not “the answer” but is an indicator of some aspect of a company’s performance</a:t>
            </a:r>
            <a:endParaRPr lang="en-IN" dirty="0"/>
          </a:p>
        </p:txBody>
      </p:sp>
    </p:spTree>
    <p:extLst>
      <p:ext uri="{BB962C8B-B14F-4D97-AF65-F5344CB8AC3E}">
        <p14:creationId xmlns:p14="http://schemas.microsoft.com/office/powerpoint/2010/main" val="1641870743"/>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Overall DSCR / Minimum DSCR</a:t>
            </a:r>
          </a:p>
        </p:txBody>
      </p:sp>
      <p:sp>
        <p:nvSpPr>
          <p:cNvPr id="3" name="Content Placeholder 2"/>
          <p:cNvSpPr>
            <a:spLocks noGrp="1"/>
          </p:cNvSpPr>
          <p:nvPr>
            <p:ph idx="1"/>
          </p:nvPr>
        </p:nvSpPr>
        <p:spPr/>
        <p:txBody>
          <a:bodyPr/>
          <a:lstStyle/>
          <a:p>
            <a:r>
              <a:rPr lang="en-US" dirty="0"/>
              <a:t>Overall (Average) DSCR of not less than 1.50. In exceptional cases sanctioning authorities, can accept </a:t>
            </a:r>
            <a:r>
              <a:rPr lang="en-US" dirty="0" err="1"/>
              <a:t>upto</a:t>
            </a:r>
            <a:r>
              <a:rPr lang="en-US" dirty="0"/>
              <a:t> 1.25. </a:t>
            </a:r>
          </a:p>
          <a:p>
            <a:r>
              <a:rPr lang="en-US" dirty="0"/>
              <a:t>Minimum DSCR of 1.05 for initial period of two year period from DCCO and 1.10 from third year onwards covering balance loan tenure.</a:t>
            </a:r>
            <a:endParaRPr lang="en-IN" dirty="0"/>
          </a:p>
        </p:txBody>
      </p:sp>
    </p:spTree>
    <p:extLst>
      <p:ext uri="{BB962C8B-B14F-4D97-AF65-F5344CB8AC3E}">
        <p14:creationId xmlns:p14="http://schemas.microsoft.com/office/powerpoint/2010/main" val="3099661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pPr fontAlgn="base"/>
            <a:r>
              <a:rPr lang="en-US" dirty="0"/>
              <a:t>a company’s financial flexibility, or ability to obtain the cash required to grow and meet its obligations, even if unexpected circumstances develop;</a:t>
            </a:r>
          </a:p>
          <a:p>
            <a:pPr fontAlgn="base"/>
            <a:r>
              <a:rPr lang="en-US" dirty="0"/>
              <a:t>management’s ability;</a:t>
            </a:r>
          </a:p>
          <a:p>
            <a:pPr fontAlgn="base"/>
            <a:r>
              <a:rPr lang="en-US" dirty="0"/>
              <a:t>changes in the company and/or industry over time; and</a:t>
            </a:r>
          </a:p>
          <a:p>
            <a:pPr fontAlgn="base"/>
            <a:r>
              <a:rPr lang="en-US" dirty="0"/>
              <a:t>comparability with peer companies or the relevant industry(</a:t>
            </a:r>
            <a:r>
              <a:rPr lang="en-US" dirty="0" err="1"/>
              <a:t>ies</a:t>
            </a:r>
            <a:r>
              <a:rPr lang="en-US" dirty="0"/>
              <a:t>)</a:t>
            </a:r>
          </a:p>
        </p:txBody>
      </p:sp>
    </p:spTree>
    <p:extLst>
      <p:ext uri="{BB962C8B-B14F-4D97-AF65-F5344CB8AC3E}">
        <p14:creationId xmlns:p14="http://schemas.microsoft.com/office/powerpoint/2010/main" val="34914557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 Limitations to ratio analysis</a:t>
            </a:r>
          </a:p>
        </p:txBody>
      </p:sp>
      <p:sp>
        <p:nvSpPr>
          <p:cNvPr id="3" name="Content Placeholder 2"/>
          <p:cNvSpPr>
            <a:spLocks noGrp="1"/>
          </p:cNvSpPr>
          <p:nvPr>
            <p:ph idx="1"/>
          </p:nvPr>
        </p:nvSpPr>
        <p:spPr/>
        <p:txBody>
          <a:bodyPr>
            <a:normAutofit lnSpcReduction="10000"/>
          </a:bodyPr>
          <a:lstStyle/>
          <a:p>
            <a:pPr fontAlgn="base"/>
            <a:r>
              <a:rPr lang="en-US" dirty="0">
                <a:latin typeface="Arial" panose="020B0604020202020204" pitchFamily="34" charset="0"/>
                <a:cs typeface="Arial" panose="020B0604020202020204" pitchFamily="34" charset="0"/>
              </a:rPr>
              <a:t>Companies may have divisions operating in many different industries. This can make it difficult to find comparable industry ratios to use for comparison purposes.</a:t>
            </a:r>
          </a:p>
          <a:p>
            <a:pPr fontAlgn="base"/>
            <a:r>
              <a:rPr lang="en-US" dirty="0">
                <a:latin typeface="Arial" panose="020B0604020202020204" pitchFamily="34" charset="0"/>
                <a:cs typeface="Arial" panose="020B0604020202020204" pitchFamily="34" charset="0"/>
              </a:rPr>
              <a:t>The need to determine whether the results of the ratio analysis are consistent. One set of ratios may indicate a problem, whereas another set may indicate that the potential problem is only short term in nature.</a:t>
            </a:r>
          </a:p>
          <a:p>
            <a:pPr fontAlgn="base"/>
            <a:r>
              <a:rPr lang="en-US" dirty="0">
                <a:latin typeface="Arial" panose="020B0604020202020204" pitchFamily="34" charset="0"/>
                <a:cs typeface="Arial" panose="020B0604020202020204" pitchFamily="34" charset="0"/>
              </a:rPr>
              <a:t>The need to use judgment. </a:t>
            </a:r>
          </a:p>
          <a:p>
            <a:pPr fontAlgn="base"/>
            <a:r>
              <a:rPr lang="en-US" dirty="0">
                <a:latin typeface="Arial" panose="020B0604020202020204" pitchFamily="34" charset="0"/>
                <a:cs typeface="Arial" panose="020B0604020202020204" pitchFamily="34" charset="0"/>
              </a:rPr>
              <a:t>The use of alternative accounting methods. </a:t>
            </a:r>
            <a:r>
              <a:rPr lang="en-US" dirty="0" err="1">
                <a:latin typeface="Arial" panose="020B0604020202020204" pitchFamily="34" charset="0"/>
                <a:cs typeface="Arial" panose="020B0604020202020204" pitchFamily="34" charset="0"/>
              </a:rPr>
              <a:t>eg</a:t>
            </a:r>
            <a:r>
              <a:rPr lang="en-US" dirty="0">
                <a:latin typeface="Arial" panose="020B0604020202020204" pitchFamily="34" charset="0"/>
                <a:cs typeface="Arial" panose="020B0604020202020204" pitchFamily="34" charset="0"/>
              </a:rPr>
              <a:t> inventory valuation methods </a:t>
            </a:r>
            <a:r>
              <a:rPr lang="en-US" dirty="0" err="1">
                <a:latin typeface="Arial" panose="020B0604020202020204" pitchFamily="34" charset="0"/>
                <a:cs typeface="Arial" panose="020B0604020202020204" pitchFamily="34" charset="0"/>
              </a:rPr>
              <a:t>Eg</a:t>
            </a:r>
            <a:r>
              <a:rPr lang="en-US" dirty="0">
                <a:latin typeface="Arial" panose="020B0604020202020204" pitchFamily="34" charset="0"/>
                <a:cs typeface="Arial" panose="020B0604020202020204" pitchFamily="34" charset="0"/>
              </a:rPr>
              <a:t> Straight line or accelerated methods of depreciation</a:t>
            </a:r>
          </a:p>
        </p:txBody>
      </p:sp>
    </p:spTree>
    <p:extLst>
      <p:ext uri="{BB962C8B-B14F-4D97-AF65-F5344CB8AC3E}">
        <p14:creationId xmlns:p14="http://schemas.microsoft.com/office/powerpoint/2010/main" val="36777565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Cross-sectional analysis</a:t>
            </a:r>
            <a:endParaRPr lang="en-IN" dirty="0"/>
          </a:p>
        </p:txBody>
      </p:sp>
      <p:sp>
        <p:nvSpPr>
          <p:cNvPr id="3" name="Content Placeholder 2"/>
          <p:cNvSpPr>
            <a:spLocks noGrp="1"/>
          </p:cNvSpPr>
          <p:nvPr>
            <p:ph idx="1"/>
          </p:nvPr>
        </p:nvSpPr>
        <p:spPr/>
        <p:txBody>
          <a:bodyPr/>
          <a:lstStyle/>
          <a:p>
            <a:r>
              <a:rPr lang="en-US" dirty="0"/>
              <a:t> </a:t>
            </a:r>
            <a:r>
              <a:rPr lang="en-US" b="1" dirty="0"/>
              <a:t>Cross-sectional analysis</a:t>
            </a:r>
            <a:r>
              <a:rPr lang="en-US" dirty="0"/>
              <a:t> (sometimes called “relative analysis”) compares a specific metric for one company with the same metric for another company or group of companies, allowing comparisons even though the companies might be of significantly different sizes and/or operate in different currencies. </a:t>
            </a:r>
            <a:endParaRPr lang="en-IN" dirty="0"/>
          </a:p>
        </p:txBody>
      </p:sp>
    </p:spTree>
    <p:extLst>
      <p:ext uri="{BB962C8B-B14F-4D97-AF65-F5344CB8AC3E}">
        <p14:creationId xmlns:p14="http://schemas.microsoft.com/office/powerpoint/2010/main" val="17099051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ctr"/>
            <a:r>
              <a:rPr lang="en-IN" dirty="0"/>
              <a:t>Trend Analysis</a:t>
            </a:r>
          </a:p>
        </p:txBody>
      </p:sp>
      <p:sp>
        <p:nvSpPr>
          <p:cNvPr id="3" name="Content Placeholder 2"/>
          <p:cNvSpPr>
            <a:spLocks noGrp="1"/>
          </p:cNvSpPr>
          <p:nvPr>
            <p:ph idx="1"/>
          </p:nvPr>
        </p:nvSpPr>
        <p:spPr/>
        <p:txBody>
          <a:bodyPr/>
          <a:lstStyle/>
          <a:p>
            <a:r>
              <a:rPr lang="en-US" dirty="0"/>
              <a:t>Trend analysis provides important information regarding historical performance and growth and, given a sufficiently long history of accurate seasonal information, can be of great assistance as a planning and forecasting tool for management and analysts.</a:t>
            </a:r>
            <a:endParaRPr lang="en-IN" dirty="0"/>
          </a:p>
        </p:txBody>
      </p:sp>
    </p:spTree>
    <p:extLst>
      <p:ext uri="{BB962C8B-B14F-4D97-AF65-F5344CB8AC3E}">
        <p14:creationId xmlns:p14="http://schemas.microsoft.com/office/powerpoint/2010/main" val="41910909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Categories of Financial Ratios</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17173939"/>
              </p:ext>
            </p:extLst>
          </p:nvPr>
        </p:nvGraphicFramePr>
        <p:xfrm>
          <a:off x="1371600" y="1818724"/>
          <a:ext cx="8798244" cy="4356210"/>
        </p:xfrm>
        <a:graphic>
          <a:graphicData uri="http://schemas.openxmlformats.org/drawingml/2006/table">
            <a:tbl>
              <a:tblPr/>
              <a:tblGrid>
                <a:gridCol w="4399122">
                  <a:extLst>
                    <a:ext uri="{9D8B030D-6E8A-4147-A177-3AD203B41FA5}">
                      <a16:colId xmlns:a16="http://schemas.microsoft.com/office/drawing/2014/main" val="3837305487"/>
                    </a:ext>
                  </a:extLst>
                </a:gridCol>
                <a:gridCol w="4399122">
                  <a:extLst>
                    <a:ext uri="{9D8B030D-6E8A-4147-A177-3AD203B41FA5}">
                      <a16:colId xmlns:a16="http://schemas.microsoft.com/office/drawing/2014/main" val="376111817"/>
                    </a:ext>
                  </a:extLst>
                </a:gridCol>
              </a:tblGrid>
              <a:tr h="997797">
                <a:tc>
                  <a:txBody>
                    <a:bodyPr/>
                    <a:lstStyle/>
                    <a:p>
                      <a:pPr algn="l" fontAlgn="t"/>
                      <a:r>
                        <a:rPr lang="en-IN" sz="1400">
                          <a:effectLst/>
                          <a:latin typeface="var(--content-font)"/>
                        </a:rPr>
                        <a:t>Activity</a:t>
                      </a:r>
                    </a:p>
                  </a:txBody>
                  <a:tcPr marL="73802" marR="73802" marT="73802" marB="73802">
                    <a:lnL>
                      <a:noFill/>
                    </a:lnL>
                    <a:lnR>
                      <a:noFill/>
                    </a:lnR>
                    <a:lnT>
                      <a:noFill/>
                    </a:lnT>
                    <a:lnB>
                      <a:noFill/>
                    </a:lnB>
                  </a:tcPr>
                </a:tc>
                <a:tc>
                  <a:txBody>
                    <a:bodyPr/>
                    <a:lstStyle/>
                    <a:p>
                      <a:pPr algn="l" fontAlgn="t"/>
                      <a:r>
                        <a:rPr lang="en-US" sz="1400" b="1" dirty="0">
                          <a:solidFill>
                            <a:srgbClr val="003CA3"/>
                          </a:solidFill>
                          <a:effectLst/>
                          <a:latin typeface="inherit"/>
                        </a:rPr>
                        <a:t>Activity ratios</a:t>
                      </a:r>
                      <a:r>
                        <a:rPr lang="en-US" sz="1400" dirty="0">
                          <a:effectLst/>
                          <a:latin typeface="var(--content-font)"/>
                        </a:rPr>
                        <a:t> measure how efficiently a company performs day-to-day tasks, such as the collection of receivables and management of inventory.</a:t>
                      </a:r>
                    </a:p>
                  </a:txBody>
                  <a:tcPr marL="73802" marR="73802" marT="73802" marB="73802">
                    <a:lnL>
                      <a:noFill/>
                    </a:lnL>
                    <a:lnR>
                      <a:noFill/>
                    </a:lnR>
                    <a:lnT>
                      <a:noFill/>
                    </a:lnT>
                    <a:lnB>
                      <a:noFill/>
                    </a:lnB>
                  </a:tcPr>
                </a:tc>
                <a:extLst>
                  <a:ext uri="{0D108BD9-81ED-4DB2-BD59-A6C34878D82A}">
                    <a16:rowId xmlns:a16="http://schemas.microsoft.com/office/drawing/2014/main" val="3004290383"/>
                  </a:ext>
                </a:extLst>
              </a:tr>
              <a:tr h="572700">
                <a:tc>
                  <a:txBody>
                    <a:bodyPr/>
                    <a:lstStyle/>
                    <a:p>
                      <a:pPr algn="l" fontAlgn="t"/>
                      <a:r>
                        <a:rPr lang="en-IN" sz="1400">
                          <a:effectLst/>
                          <a:latin typeface="var(--content-font)"/>
                        </a:rPr>
                        <a:t>Liquidity</a:t>
                      </a:r>
                    </a:p>
                  </a:txBody>
                  <a:tcPr marL="73802" marR="73802" marT="73802" marB="73802">
                    <a:lnL>
                      <a:noFill/>
                    </a:lnL>
                    <a:lnR>
                      <a:noFill/>
                    </a:lnR>
                    <a:lnT>
                      <a:noFill/>
                    </a:lnT>
                    <a:lnB>
                      <a:noFill/>
                    </a:lnB>
                  </a:tcPr>
                </a:tc>
                <a:tc>
                  <a:txBody>
                    <a:bodyPr/>
                    <a:lstStyle/>
                    <a:p>
                      <a:pPr algn="l" fontAlgn="t"/>
                      <a:r>
                        <a:rPr lang="en-US" sz="1400" b="1" dirty="0">
                          <a:solidFill>
                            <a:srgbClr val="003CA3"/>
                          </a:solidFill>
                          <a:effectLst/>
                          <a:latin typeface="inherit"/>
                        </a:rPr>
                        <a:t>Liquidity ratios</a:t>
                      </a:r>
                      <a:r>
                        <a:rPr lang="en-US" sz="1400" dirty="0">
                          <a:effectLst/>
                          <a:latin typeface="var(--content-font)"/>
                        </a:rPr>
                        <a:t> measure the company’s ability to meet its short-term obligations.</a:t>
                      </a:r>
                    </a:p>
                  </a:txBody>
                  <a:tcPr marL="73802" marR="73802" marT="73802" marB="73802">
                    <a:lnL>
                      <a:noFill/>
                    </a:lnL>
                    <a:lnR>
                      <a:noFill/>
                    </a:lnR>
                    <a:lnT>
                      <a:noFill/>
                    </a:lnT>
                    <a:lnB>
                      <a:noFill/>
                    </a:lnB>
                  </a:tcPr>
                </a:tc>
                <a:extLst>
                  <a:ext uri="{0D108BD9-81ED-4DB2-BD59-A6C34878D82A}">
                    <a16:rowId xmlns:a16="http://schemas.microsoft.com/office/drawing/2014/main" val="1934880991"/>
                  </a:ext>
                </a:extLst>
              </a:tr>
              <a:tr h="997797">
                <a:tc>
                  <a:txBody>
                    <a:bodyPr/>
                    <a:lstStyle/>
                    <a:p>
                      <a:pPr algn="l" fontAlgn="t"/>
                      <a:r>
                        <a:rPr lang="en-IN" sz="1400" dirty="0">
                          <a:effectLst/>
                          <a:latin typeface="var(--content-font)"/>
                        </a:rPr>
                        <a:t>Solvency</a:t>
                      </a:r>
                    </a:p>
                  </a:txBody>
                  <a:tcPr marL="73802" marR="73802" marT="73802" marB="73802">
                    <a:lnL>
                      <a:noFill/>
                    </a:lnL>
                    <a:lnR>
                      <a:noFill/>
                    </a:lnR>
                    <a:lnT>
                      <a:noFill/>
                    </a:lnT>
                    <a:lnB>
                      <a:noFill/>
                    </a:lnB>
                  </a:tcPr>
                </a:tc>
                <a:tc>
                  <a:txBody>
                    <a:bodyPr/>
                    <a:lstStyle/>
                    <a:p>
                      <a:pPr algn="l" fontAlgn="t"/>
                      <a:r>
                        <a:rPr lang="en-US" sz="1400" b="1" dirty="0">
                          <a:solidFill>
                            <a:srgbClr val="003CA3"/>
                          </a:solidFill>
                          <a:effectLst/>
                          <a:latin typeface="inherit"/>
                        </a:rPr>
                        <a:t>Solvency ratios</a:t>
                      </a:r>
                      <a:r>
                        <a:rPr lang="en-US" sz="1400" dirty="0">
                          <a:effectLst/>
                          <a:latin typeface="var(--content-font)"/>
                        </a:rPr>
                        <a:t> measure a company’s ability to meet long-term obligations. Subsets of these ratios are also known as “leverage” and “long-term debt” ratios.</a:t>
                      </a:r>
                    </a:p>
                  </a:txBody>
                  <a:tcPr marL="73802" marR="73802" marT="73802" marB="73802">
                    <a:lnL>
                      <a:noFill/>
                    </a:lnL>
                    <a:lnR>
                      <a:noFill/>
                    </a:lnR>
                    <a:lnT>
                      <a:noFill/>
                    </a:lnT>
                    <a:lnB>
                      <a:noFill/>
                    </a:lnB>
                  </a:tcPr>
                </a:tc>
                <a:extLst>
                  <a:ext uri="{0D108BD9-81ED-4DB2-BD59-A6C34878D82A}">
                    <a16:rowId xmlns:a16="http://schemas.microsoft.com/office/drawing/2014/main" val="951887108"/>
                  </a:ext>
                </a:extLst>
              </a:tr>
              <a:tr h="785248">
                <a:tc>
                  <a:txBody>
                    <a:bodyPr/>
                    <a:lstStyle/>
                    <a:p>
                      <a:pPr algn="l" fontAlgn="t"/>
                      <a:r>
                        <a:rPr lang="en-IN" sz="1400" dirty="0">
                          <a:effectLst/>
                          <a:latin typeface="var(--content-font)"/>
                        </a:rPr>
                        <a:t>Profitability</a:t>
                      </a:r>
                    </a:p>
                  </a:txBody>
                  <a:tcPr marL="73802" marR="73802" marT="73802" marB="73802">
                    <a:lnL>
                      <a:noFill/>
                    </a:lnL>
                    <a:lnR>
                      <a:noFill/>
                    </a:lnR>
                    <a:lnT>
                      <a:noFill/>
                    </a:lnT>
                    <a:lnB>
                      <a:noFill/>
                    </a:lnB>
                  </a:tcPr>
                </a:tc>
                <a:tc>
                  <a:txBody>
                    <a:bodyPr/>
                    <a:lstStyle/>
                    <a:p>
                      <a:pPr algn="l" fontAlgn="t"/>
                      <a:r>
                        <a:rPr lang="en-US" sz="1400" b="1" dirty="0">
                          <a:solidFill>
                            <a:srgbClr val="003CA3"/>
                          </a:solidFill>
                          <a:effectLst/>
                          <a:latin typeface="inherit"/>
                        </a:rPr>
                        <a:t>Profitability ratios</a:t>
                      </a:r>
                      <a:r>
                        <a:rPr lang="en-US" sz="1400" dirty="0">
                          <a:effectLst/>
                          <a:latin typeface="var(--content-font)"/>
                        </a:rPr>
                        <a:t> measure the company’s ability to generate profits from its resources (assets).</a:t>
                      </a:r>
                    </a:p>
                  </a:txBody>
                  <a:tcPr marL="73802" marR="73802" marT="73802" marB="73802">
                    <a:lnL>
                      <a:noFill/>
                    </a:lnL>
                    <a:lnR>
                      <a:noFill/>
                    </a:lnR>
                    <a:lnT>
                      <a:noFill/>
                    </a:lnT>
                    <a:lnB>
                      <a:noFill/>
                    </a:lnB>
                  </a:tcPr>
                </a:tc>
                <a:extLst>
                  <a:ext uri="{0D108BD9-81ED-4DB2-BD59-A6C34878D82A}">
                    <a16:rowId xmlns:a16="http://schemas.microsoft.com/office/drawing/2014/main" val="3614445466"/>
                  </a:ext>
                </a:extLst>
              </a:tr>
              <a:tr h="997797">
                <a:tc>
                  <a:txBody>
                    <a:bodyPr/>
                    <a:lstStyle/>
                    <a:p>
                      <a:pPr algn="l" fontAlgn="t"/>
                      <a:r>
                        <a:rPr lang="en-IN" sz="1400" dirty="0">
                          <a:effectLst/>
                          <a:latin typeface="var(--content-font)"/>
                        </a:rPr>
                        <a:t>Valuation</a:t>
                      </a:r>
                    </a:p>
                  </a:txBody>
                  <a:tcPr marL="73802" marR="73802" marT="73802" marB="73802">
                    <a:lnL>
                      <a:noFill/>
                    </a:lnL>
                    <a:lnR>
                      <a:noFill/>
                    </a:lnR>
                    <a:lnT>
                      <a:noFill/>
                    </a:lnT>
                    <a:lnB>
                      <a:noFill/>
                    </a:lnB>
                  </a:tcPr>
                </a:tc>
                <a:tc>
                  <a:txBody>
                    <a:bodyPr/>
                    <a:lstStyle/>
                    <a:p>
                      <a:pPr algn="l" fontAlgn="t"/>
                      <a:r>
                        <a:rPr lang="en-US" sz="1400" b="1" dirty="0">
                          <a:solidFill>
                            <a:srgbClr val="003CA3"/>
                          </a:solidFill>
                          <a:effectLst/>
                          <a:latin typeface="inherit"/>
                        </a:rPr>
                        <a:t>Valuation ratios</a:t>
                      </a:r>
                      <a:r>
                        <a:rPr lang="en-US" sz="1400" dirty="0">
                          <a:effectLst/>
                          <a:latin typeface="var(--content-font)"/>
                        </a:rPr>
                        <a:t> measure the quantity of an asset or flow (e.g., earnings) associated with ownership of a specified claim (e.g., a share or ownership of the enterprise).</a:t>
                      </a:r>
                    </a:p>
                  </a:txBody>
                  <a:tcPr marL="73802" marR="73802" marT="73802" marB="73802">
                    <a:lnL>
                      <a:noFill/>
                    </a:lnL>
                    <a:lnR>
                      <a:noFill/>
                    </a:lnR>
                    <a:lnT>
                      <a:noFill/>
                    </a:lnT>
                    <a:lnB>
                      <a:noFill/>
                    </a:lnB>
                  </a:tcPr>
                </a:tc>
                <a:extLst>
                  <a:ext uri="{0D108BD9-81ED-4DB2-BD59-A6C34878D82A}">
                    <a16:rowId xmlns:a16="http://schemas.microsoft.com/office/drawing/2014/main" val="505692964"/>
                  </a:ext>
                </a:extLst>
              </a:tr>
            </a:tbl>
          </a:graphicData>
        </a:graphic>
      </p:graphicFrame>
    </p:spTree>
    <p:extLst>
      <p:ext uri="{BB962C8B-B14F-4D97-AF65-F5344CB8AC3E}">
        <p14:creationId xmlns:p14="http://schemas.microsoft.com/office/powerpoint/2010/main" val="2174367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solidFill>
                  <a:srgbClr val="FF0000"/>
                </a:solidFill>
                <a:latin typeface="Trebuchet MS"/>
                <a:cs typeface="Trebuchet MS"/>
              </a:rPr>
              <a:t>Components of </a:t>
            </a:r>
            <a:r>
              <a:rPr lang="en-IN" spc="-5" dirty="0">
                <a:solidFill>
                  <a:srgbClr val="FF0000"/>
                </a:solidFill>
                <a:latin typeface="Trebuchet MS"/>
                <a:cs typeface="Trebuchet MS"/>
              </a:rPr>
              <a:t>Financial</a:t>
            </a:r>
            <a:r>
              <a:rPr lang="en-IN" spc="-50" dirty="0">
                <a:solidFill>
                  <a:srgbClr val="FF0000"/>
                </a:solidFill>
                <a:latin typeface="Trebuchet MS"/>
                <a:cs typeface="Trebuchet MS"/>
              </a:rPr>
              <a:t> </a:t>
            </a:r>
            <a:r>
              <a:rPr lang="en-IN" spc="-10" dirty="0">
                <a:solidFill>
                  <a:srgbClr val="FF0000"/>
                </a:solidFill>
                <a:latin typeface="Trebuchet MS"/>
                <a:cs typeface="Trebuchet MS"/>
              </a:rPr>
              <a:t>Statements</a:t>
            </a:r>
            <a:endParaRPr lang="en-IN" dirty="0"/>
          </a:p>
        </p:txBody>
      </p:sp>
      <p:sp>
        <p:nvSpPr>
          <p:cNvPr id="3" name="Content Placeholder 2"/>
          <p:cNvSpPr>
            <a:spLocks noGrp="1"/>
          </p:cNvSpPr>
          <p:nvPr>
            <p:ph idx="1"/>
          </p:nvPr>
        </p:nvSpPr>
        <p:spPr/>
        <p:txBody>
          <a:bodyPr>
            <a:normAutofit fontScale="92500" lnSpcReduction="10000"/>
          </a:bodyPr>
          <a:lstStyle/>
          <a:p>
            <a:pPr marL="139700" marR="913130" indent="0">
              <a:lnSpc>
                <a:spcPct val="100000"/>
              </a:lnSpc>
              <a:spcBef>
                <a:spcPts val="105"/>
              </a:spcBef>
              <a:buNone/>
              <a:tabLst>
                <a:tab pos="481965" algn="l"/>
              </a:tabLst>
            </a:pPr>
            <a:r>
              <a:rPr lang="en-US" b="1" spc="-5" dirty="0">
                <a:solidFill>
                  <a:srgbClr val="001F5F"/>
                </a:solidFill>
                <a:latin typeface="Trebuchet MS"/>
                <a:cs typeface="Trebuchet MS"/>
              </a:rPr>
              <a:t>Section </a:t>
            </a:r>
            <a:r>
              <a:rPr lang="en-US" b="1" dirty="0">
                <a:solidFill>
                  <a:srgbClr val="001F5F"/>
                </a:solidFill>
                <a:latin typeface="Trebuchet MS"/>
                <a:cs typeface="Trebuchet MS"/>
              </a:rPr>
              <a:t>2(40) of </a:t>
            </a:r>
            <a:r>
              <a:rPr lang="en-US" b="1" spc="-5" dirty="0">
                <a:solidFill>
                  <a:srgbClr val="001F5F"/>
                </a:solidFill>
                <a:latin typeface="Trebuchet MS"/>
                <a:cs typeface="Trebuchet MS"/>
              </a:rPr>
              <a:t>the new </a:t>
            </a:r>
            <a:r>
              <a:rPr lang="en-US" b="1" dirty="0">
                <a:solidFill>
                  <a:srgbClr val="001F5F"/>
                </a:solidFill>
                <a:latin typeface="Trebuchet MS"/>
                <a:cs typeface="Trebuchet MS"/>
              </a:rPr>
              <a:t>Companies </a:t>
            </a:r>
            <a:r>
              <a:rPr lang="en-US" b="1" spc="-5" dirty="0">
                <a:solidFill>
                  <a:srgbClr val="001F5F"/>
                </a:solidFill>
                <a:latin typeface="Trebuchet MS"/>
                <a:cs typeface="Trebuchet MS"/>
              </a:rPr>
              <a:t>act recognizes </a:t>
            </a:r>
            <a:r>
              <a:rPr lang="en-US" b="1" dirty="0">
                <a:solidFill>
                  <a:srgbClr val="001F5F"/>
                </a:solidFill>
                <a:latin typeface="Trebuchet MS"/>
                <a:cs typeface="Trebuchet MS"/>
              </a:rPr>
              <a:t>a set of  following statements as Financial </a:t>
            </a:r>
            <a:r>
              <a:rPr lang="en-US" b="1" spc="-5" dirty="0">
                <a:solidFill>
                  <a:srgbClr val="001F5F"/>
                </a:solidFill>
                <a:latin typeface="Trebuchet MS"/>
                <a:cs typeface="Trebuchet MS"/>
              </a:rPr>
              <a:t>Statements in respect </a:t>
            </a:r>
            <a:r>
              <a:rPr lang="en-US" b="1" dirty="0">
                <a:solidFill>
                  <a:srgbClr val="001F5F"/>
                </a:solidFill>
                <a:latin typeface="Trebuchet MS"/>
                <a:cs typeface="Trebuchet MS"/>
              </a:rPr>
              <a:t>of</a:t>
            </a:r>
            <a:r>
              <a:rPr lang="en-US" b="1" spc="-180" dirty="0">
                <a:solidFill>
                  <a:srgbClr val="001F5F"/>
                </a:solidFill>
                <a:latin typeface="Trebuchet MS"/>
                <a:cs typeface="Trebuchet MS"/>
              </a:rPr>
              <a:t> </a:t>
            </a:r>
            <a:r>
              <a:rPr lang="en-US" b="1" dirty="0">
                <a:solidFill>
                  <a:srgbClr val="001F5F"/>
                </a:solidFill>
                <a:latin typeface="Trebuchet MS"/>
                <a:cs typeface="Trebuchet MS"/>
              </a:rPr>
              <a:t>a  Company:</a:t>
            </a:r>
            <a:endParaRPr lang="en-US" dirty="0">
              <a:latin typeface="Trebuchet MS"/>
              <a:cs typeface="Trebuchet MS"/>
            </a:endParaRPr>
          </a:p>
          <a:p>
            <a:pPr marL="139700">
              <a:lnSpc>
                <a:spcPct val="100000"/>
              </a:lnSpc>
              <a:spcBef>
                <a:spcPts val="995"/>
              </a:spcBef>
              <a:tabLst>
                <a:tab pos="481965" algn="l"/>
              </a:tabLst>
            </a:pPr>
            <a:r>
              <a:rPr lang="en-US" b="1" spc="-5" dirty="0">
                <a:solidFill>
                  <a:srgbClr val="001F5F"/>
                </a:solidFill>
                <a:latin typeface="Trebuchet MS"/>
                <a:cs typeface="Trebuchet MS"/>
              </a:rPr>
              <a:t>Balance </a:t>
            </a:r>
            <a:r>
              <a:rPr lang="en-US" b="1" dirty="0">
                <a:solidFill>
                  <a:srgbClr val="001F5F"/>
                </a:solidFill>
                <a:latin typeface="Trebuchet MS"/>
                <a:cs typeface="Trebuchet MS"/>
              </a:rPr>
              <a:t>Sheet at the end of</a:t>
            </a:r>
            <a:r>
              <a:rPr lang="en-US" b="1" spc="-110" dirty="0">
                <a:solidFill>
                  <a:srgbClr val="001F5F"/>
                </a:solidFill>
                <a:latin typeface="Trebuchet MS"/>
                <a:cs typeface="Trebuchet MS"/>
              </a:rPr>
              <a:t> </a:t>
            </a:r>
            <a:r>
              <a:rPr lang="en-US" b="1" spc="-5" dirty="0">
                <a:solidFill>
                  <a:srgbClr val="001F5F"/>
                </a:solidFill>
                <a:latin typeface="Trebuchet MS"/>
                <a:cs typeface="Trebuchet MS"/>
              </a:rPr>
              <a:t>FY</a:t>
            </a:r>
            <a:endParaRPr lang="en-US" dirty="0">
              <a:latin typeface="Trebuchet MS"/>
              <a:cs typeface="Trebuchet MS"/>
            </a:endParaRPr>
          </a:p>
          <a:p>
            <a:pPr marL="139700">
              <a:lnSpc>
                <a:spcPct val="100000"/>
              </a:lnSpc>
              <a:spcBef>
                <a:spcPts val="994"/>
              </a:spcBef>
              <a:tabLst>
                <a:tab pos="481965" algn="l"/>
              </a:tabLst>
            </a:pPr>
            <a:r>
              <a:rPr lang="en-US" b="1" dirty="0">
                <a:solidFill>
                  <a:srgbClr val="001F5F"/>
                </a:solidFill>
                <a:latin typeface="Trebuchet MS"/>
                <a:cs typeface="Trebuchet MS"/>
              </a:rPr>
              <a:t>Profit &amp; Loss </a:t>
            </a:r>
            <a:r>
              <a:rPr lang="en-US" b="1" spc="-5" dirty="0">
                <a:solidFill>
                  <a:srgbClr val="001F5F"/>
                </a:solidFill>
                <a:latin typeface="Trebuchet MS"/>
                <a:cs typeface="Trebuchet MS"/>
              </a:rPr>
              <a:t>Account </a:t>
            </a:r>
            <a:r>
              <a:rPr lang="en-US" b="1" dirty="0">
                <a:solidFill>
                  <a:srgbClr val="001F5F"/>
                </a:solidFill>
                <a:latin typeface="Trebuchet MS"/>
                <a:cs typeface="Trebuchet MS"/>
              </a:rPr>
              <a:t>for </a:t>
            </a:r>
            <a:r>
              <a:rPr lang="en-US" b="1" spc="-5" dirty="0">
                <a:solidFill>
                  <a:srgbClr val="001F5F"/>
                </a:solidFill>
                <a:latin typeface="Trebuchet MS"/>
                <a:cs typeface="Trebuchet MS"/>
              </a:rPr>
              <a:t>the</a:t>
            </a:r>
            <a:r>
              <a:rPr lang="en-US" b="1" spc="-210" dirty="0">
                <a:solidFill>
                  <a:srgbClr val="001F5F"/>
                </a:solidFill>
                <a:latin typeface="Trebuchet MS"/>
                <a:cs typeface="Trebuchet MS"/>
              </a:rPr>
              <a:t> </a:t>
            </a:r>
            <a:r>
              <a:rPr lang="en-US" b="1" spc="-5" dirty="0">
                <a:solidFill>
                  <a:srgbClr val="001F5F"/>
                </a:solidFill>
                <a:latin typeface="Trebuchet MS"/>
                <a:cs typeface="Trebuchet MS"/>
              </a:rPr>
              <a:t>FY</a:t>
            </a:r>
            <a:endParaRPr lang="en-US" dirty="0">
              <a:latin typeface="Trebuchet MS"/>
              <a:cs typeface="Trebuchet MS"/>
            </a:endParaRPr>
          </a:p>
          <a:p>
            <a:pPr marL="139700">
              <a:lnSpc>
                <a:spcPct val="100000"/>
              </a:lnSpc>
              <a:spcBef>
                <a:spcPts val="1010"/>
              </a:spcBef>
              <a:tabLst>
                <a:tab pos="481965" algn="l"/>
              </a:tabLst>
            </a:pPr>
            <a:r>
              <a:rPr lang="en-US" b="1" dirty="0">
                <a:solidFill>
                  <a:srgbClr val="001F5F"/>
                </a:solidFill>
                <a:latin typeface="Trebuchet MS"/>
                <a:cs typeface="Trebuchet MS"/>
              </a:rPr>
              <a:t>Cash </a:t>
            </a:r>
            <a:r>
              <a:rPr lang="en-US" b="1" spc="-5" dirty="0">
                <a:solidFill>
                  <a:srgbClr val="001F5F"/>
                </a:solidFill>
                <a:latin typeface="Trebuchet MS"/>
                <a:cs typeface="Trebuchet MS"/>
              </a:rPr>
              <a:t>Flow Statement </a:t>
            </a:r>
            <a:r>
              <a:rPr lang="en-US" b="1" dirty="0">
                <a:solidFill>
                  <a:srgbClr val="001F5F"/>
                </a:solidFill>
                <a:latin typeface="Trebuchet MS"/>
                <a:cs typeface="Trebuchet MS"/>
              </a:rPr>
              <a:t>for </a:t>
            </a:r>
            <a:r>
              <a:rPr lang="en-US" b="1" spc="-5" dirty="0">
                <a:solidFill>
                  <a:srgbClr val="001F5F"/>
                </a:solidFill>
                <a:latin typeface="Trebuchet MS"/>
                <a:cs typeface="Trebuchet MS"/>
              </a:rPr>
              <a:t>the</a:t>
            </a:r>
            <a:r>
              <a:rPr lang="en-US" b="1" spc="-95" dirty="0">
                <a:solidFill>
                  <a:srgbClr val="001F5F"/>
                </a:solidFill>
                <a:latin typeface="Trebuchet MS"/>
                <a:cs typeface="Trebuchet MS"/>
              </a:rPr>
              <a:t> </a:t>
            </a:r>
            <a:r>
              <a:rPr lang="en-US" b="1" spc="-5" dirty="0">
                <a:solidFill>
                  <a:srgbClr val="001F5F"/>
                </a:solidFill>
                <a:latin typeface="Trebuchet MS"/>
                <a:cs typeface="Trebuchet MS"/>
              </a:rPr>
              <a:t>FY</a:t>
            </a:r>
            <a:endParaRPr lang="en-US" dirty="0">
              <a:latin typeface="Trebuchet MS"/>
              <a:cs typeface="Trebuchet MS"/>
            </a:endParaRPr>
          </a:p>
          <a:p>
            <a:pPr marL="139700">
              <a:lnSpc>
                <a:spcPct val="100000"/>
              </a:lnSpc>
              <a:spcBef>
                <a:spcPts val="994"/>
              </a:spcBef>
              <a:tabLst>
                <a:tab pos="481965" algn="l"/>
              </a:tabLst>
            </a:pPr>
            <a:r>
              <a:rPr lang="en-US" b="1" dirty="0">
                <a:solidFill>
                  <a:srgbClr val="001F5F"/>
                </a:solidFill>
                <a:latin typeface="Trebuchet MS"/>
                <a:cs typeface="Trebuchet MS"/>
              </a:rPr>
              <a:t>A statement </a:t>
            </a:r>
            <a:r>
              <a:rPr lang="en-US" b="1" spc="-5" dirty="0">
                <a:solidFill>
                  <a:srgbClr val="001F5F"/>
                </a:solidFill>
                <a:latin typeface="Trebuchet MS"/>
                <a:cs typeface="Trebuchet MS"/>
              </a:rPr>
              <a:t>in </a:t>
            </a:r>
            <a:r>
              <a:rPr lang="en-US" b="1" dirty="0">
                <a:solidFill>
                  <a:srgbClr val="001F5F"/>
                </a:solidFill>
                <a:latin typeface="Trebuchet MS"/>
                <a:cs typeface="Trebuchet MS"/>
              </a:rPr>
              <a:t>change </a:t>
            </a:r>
            <a:r>
              <a:rPr lang="en-US" b="1" spc="-5" dirty="0">
                <a:solidFill>
                  <a:srgbClr val="001F5F"/>
                </a:solidFill>
                <a:latin typeface="Trebuchet MS"/>
                <a:cs typeface="Trebuchet MS"/>
              </a:rPr>
              <a:t>in Equity/TNW </a:t>
            </a:r>
            <a:r>
              <a:rPr lang="en-US" b="1" dirty="0">
                <a:solidFill>
                  <a:srgbClr val="001F5F"/>
                </a:solidFill>
                <a:latin typeface="Trebuchet MS"/>
                <a:cs typeface="Trebuchet MS"/>
              </a:rPr>
              <a:t>during </a:t>
            </a:r>
            <a:r>
              <a:rPr lang="en-US" b="1" spc="-5" dirty="0">
                <a:solidFill>
                  <a:srgbClr val="001F5F"/>
                </a:solidFill>
                <a:latin typeface="Trebuchet MS"/>
                <a:cs typeface="Trebuchet MS"/>
              </a:rPr>
              <a:t>FY(If</a:t>
            </a:r>
            <a:r>
              <a:rPr lang="en-US" b="1" spc="-275" dirty="0">
                <a:solidFill>
                  <a:srgbClr val="001F5F"/>
                </a:solidFill>
                <a:latin typeface="Trebuchet MS"/>
                <a:cs typeface="Trebuchet MS"/>
              </a:rPr>
              <a:t> </a:t>
            </a:r>
            <a:r>
              <a:rPr lang="en-US" b="1" dirty="0">
                <a:solidFill>
                  <a:srgbClr val="001F5F"/>
                </a:solidFill>
                <a:latin typeface="Trebuchet MS"/>
                <a:cs typeface="Trebuchet MS"/>
              </a:rPr>
              <a:t>applicable)</a:t>
            </a:r>
            <a:endParaRPr lang="en-US" dirty="0">
              <a:latin typeface="Trebuchet MS"/>
              <a:cs typeface="Trebuchet MS"/>
            </a:endParaRPr>
          </a:p>
          <a:p>
            <a:pPr marL="139700">
              <a:lnSpc>
                <a:spcPct val="100000"/>
              </a:lnSpc>
              <a:tabLst>
                <a:tab pos="481965" algn="l"/>
              </a:tabLst>
            </a:pPr>
            <a:r>
              <a:rPr lang="en-US" b="1" dirty="0">
                <a:solidFill>
                  <a:srgbClr val="001F5F"/>
                </a:solidFill>
                <a:latin typeface="Trebuchet MS"/>
                <a:cs typeface="Trebuchet MS"/>
              </a:rPr>
              <a:t>Any explanatory </a:t>
            </a:r>
            <a:r>
              <a:rPr lang="en-US" b="1" spc="-5" dirty="0">
                <a:solidFill>
                  <a:srgbClr val="001F5F"/>
                </a:solidFill>
                <a:latin typeface="Trebuchet MS"/>
                <a:cs typeface="Trebuchet MS"/>
              </a:rPr>
              <a:t>Note </a:t>
            </a:r>
            <a:r>
              <a:rPr lang="en-US" b="1" dirty="0">
                <a:solidFill>
                  <a:srgbClr val="001F5F"/>
                </a:solidFill>
                <a:latin typeface="Trebuchet MS"/>
                <a:cs typeface="Trebuchet MS"/>
              </a:rPr>
              <a:t>annexed </a:t>
            </a:r>
            <a:r>
              <a:rPr lang="en-US" b="1" spc="-5" dirty="0">
                <a:solidFill>
                  <a:srgbClr val="001F5F"/>
                </a:solidFill>
                <a:latin typeface="Trebuchet MS"/>
                <a:cs typeface="Trebuchet MS"/>
              </a:rPr>
              <a:t>to </a:t>
            </a:r>
            <a:r>
              <a:rPr lang="en-US" b="1" dirty="0">
                <a:solidFill>
                  <a:srgbClr val="001F5F"/>
                </a:solidFill>
                <a:latin typeface="Trebuchet MS"/>
                <a:cs typeface="Trebuchet MS"/>
              </a:rPr>
              <a:t>or forming </a:t>
            </a:r>
            <a:r>
              <a:rPr lang="en-US" b="1" spc="-5" dirty="0">
                <a:solidFill>
                  <a:srgbClr val="001F5F"/>
                </a:solidFill>
                <a:latin typeface="Trebuchet MS"/>
                <a:cs typeface="Trebuchet MS"/>
              </a:rPr>
              <a:t>part thereof</a:t>
            </a:r>
            <a:r>
              <a:rPr lang="en-US" b="1" spc="-215" dirty="0">
                <a:solidFill>
                  <a:srgbClr val="001F5F"/>
                </a:solidFill>
                <a:latin typeface="Trebuchet MS"/>
                <a:cs typeface="Trebuchet MS"/>
              </a:rPr>
              <a:t> </a:t>
            </a:r>
            <a:r>
              <a:rPr lang="en-US" b="1" dirty="0">
                <a:solidFill>
                  <a:srgbClr val="001F5F"/>
                </a:solidFill>
                <a:latin typeface="Trebuchet MS"/>
                <a:cs typeface="Trebuchet MS"/>
              </a:rPr>
              <a:t>above.</a:t>
            </a:r>
            <a:endParaRPr lang="en-US" dirty="0">
              <a:latin typeface="Trebuchet MS"/>
              <a:cs typeface="Trebuchet MS"/>
            </a:endParaRPr>
          </a:p>
          <a:p>
            <a:pPr marL="139700">
              <a:lnSpc>
                <a:spcPct val="100000"/>
              </a:lnSpc>
              <a:spcBef>
                <a:spcPts val="1005"/>
              </a:spcBef>
              <a:tabLst>
                <a:tab pos="481965" algn="l"/>
              </a:tabLst>
            </a:pPr>
            <a:r>
              <a:rPr lang="en-US" b="1" spc="-20" dirty="0">
                <a:solidFill>
                  <a:srgbClr val="001F5F"/>
                </a:solidFill>
                <a:latin typeface="Trebuchet MS"/>
                <a:cs typeface="Trebuchet MS"/>
              </a:rPr>
              <a:t>Director’s </a:t>
            </a:r>
            <a:r>
              <a:rPr lang="en-US" b="1" dirty="0">
                <a:solidFill>
                  <a:srgbClr val="001F5F"/>
                </a:solidFill>
                <a:latin typeface="Trebuchet MS"/>
                <a:cs typeface="Trebuchet MS"/>
              </a:rPr>
              <a:t>Report for </a:t>
            </a:r>
            <a:r>
              <a:rPr lang="en-US" b="1" spc="-5" dirty="0">
                <a:solidFill>
                  <a:srgbClr val="001F5F"/>
                </a:solidFill>
                <a:latin typeface="Trebuchet MS"/>
                <a:cs typeface="Trebuchet MS"/>
              </a:rPr>
              <a:t>the</a:t>
            </a:r>
            <a:r>
              <a:rPr lang="en-US" b="1" spc="-25" dirty="0">
                <a:solidFill>
                  <a:srgbClr val="001F5F"/>
                </a:solidFill>
                <a:latin typeface="Trebuchet MS"/>
                <a:cs typeface="Trebuchet MS"/>
              </a:rPr>
              <a:t> </a:t>
            </a:r>
            <a:r>
              <a:rPr lang="en-US" b="1" spc="-10" dirty="0">
                <a:solidFill>
                  <a:srgbClr val="001F5F"/>
                </a:solidFill>
                <a:latin typeface="Trebuchet MS"/>
                <a:cs typeface="Trebuchet MS"/>
              </a:rPr>
              <a:t>FY</a:t>
            </a:r>
            <a:endParaRPr lang="en-US" dirty="0">
              <a:latin typeface="Trebuchet MS"/>
              <a:cs typeface="Trebuchet MS"/>
            </a:endParaRPr>
          </a:p>
        </p:txBody>
      </p:sp>
    </p:spTree>
    <p:extLst>
      <p:ext uri="{BB962C8B-B14F-4D97-AF65-F5344CB8AC3E}">
        <p14:creationId xmlns:p14="http://schemas.microsoft.com/office/powerpoint/2010/main" val="35077200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An analyst should evaluate financial ratios based on the following:</a:t>
            </a:r>
            <a:endParaRPr lang="en-IN" dirty="0"/>
          </a:p>
        </p:txBody>
      </p:sp>
      <p:sp>
        <p:nvSpPr>
          <p:cNvPr id="3" name="Content Placeholder 2"/>
          <p:cNvSpPr>
            <a:spLocks noGrp="1"/>
          </p:cNvSpPr>
          <p:nvPr>
            <p:ph idx="1"/>
          </p:nvPr>
        </p:nvSpPr>
        <p:spPr/>
        <p:txBody>
          <a:bodyPr/>
          <a:lstStyle/>
          <a:p>
            <a:r>
              <a:rPr lang="en-IN" dirty="0"/>
              <a:t>Company goals and strategy</a:t>
            </a:r>
          </a:p>
          <a:p>
            <a:r>
              <a:rPr lang="en-IN" dirty="0"/>
              <a:t>Industry norms (cross-sectional analysis).</a:t>
            </a:r>
          </a:p>
          <a:p>
            <a:r>
              <a:rPr lang="en-IN" dirty="0"/>
              <a:t>Economic conditions.</a:t>
            </a:r>
          </a:p>
        </p:txBody>
      </p:sp>
    </p:spTree>
    <p:extLst>
      <p:ext uri="{BB962C8B-B14F-4D97-AF65-F5344CB8AC3E}">
        <p14:creationId xmlns:p14="http://schemas.microsoft.com/office/powerpoint/2010/main" val="24324034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ctr"/>
            <a:r>
              <a:rPr lang="en-IN" cap="all" dirty="0"/>
              <a:t>ACTIVITY RATIOS</a:t>
            </a:r>
          </a:p>
        </p:txBody>
      </p:sp>
      <p:sp>
        <p:nvSpPr>
          <p:cNvPr id="3" name="Content Placeholder 2"/>
          <p:cNvSpPr>
            <a:spLocks noGrp="1"/>
          </p:cNvSpPr>
          <p:nvPr>
            <p:ph idx="1"/>
          </p:nvPr>
        </p:nvSpPr>
        <p:spPr/>
        <p:txBody>
          <a:bodyPr>
            <a:normAutofit/>
          </a:bodyPr>
          <a:lstStyle/>
          <a:p>
            <a:r>
              <a:rPr lang="en-US" dirty="0"/>
              <a:t>Activity ratios are also known as </a:t>
            </a:r>
            <a:r>
              <a:rPr lang="en-US" b="1" dirty="0"/>
              <a:t>asset utilization ratios</a:t>
            </a:r>
            <a:r>
              <a:rPr lang="en-US" dirty="0"/>
              <a:t> or </a:t>
            </a:r>
            <a:r>
              <a:rPr lang="en-US" b="1" dirty="0"/>
              <a:t>operating efficiency ratios</a:t>
            </a:r>
            <a:r>
              <a:rPr lang="en-US" dirty="0"/>
              <a:t>. </a:t>
            </a:r>
          </a:p>
          <a:p>
            <a:r>
              <a:rPr lang="en-US" dirty="0"/>
              <a:t>This category is intended to measure how well a company manages various activities, particularly how efficiently it manages its various assets. </a:t>
            </a:r>
            <a:endParaRPr lang="en-IN" dirty="0"/>
          </a:p>
        </p:txBody>
      </p:sp>
    </p:spTree>
    <p:extLst>
      <p:ext uri="{BB962C8B-B14F-4D97-AF65-F5344CB8AC3E}">
        <p14:creationId xmlns:p14="http://schemas.microsoft.com/office/powerpoint/2010/main" val="16417119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Activity ratios are analyzed as indicators of ongoing operational performance how effectively assets are used by a company.</a:t>
            </a:r>
          </a:p>
          <a:p>
            <a:r>
              <a:rPr lang="en-US" dirty="0"/>
              <a:t> These ratios reflect the efficient management of both working capital and longer term assets. </a:t>
            </a:r>
          </a:p>
          <a:p>
            <a:r>
              <a:rPr lang="en-US" dirty="0"/>
              <a:t>As noted, efficiency has a direct impact on liquidity (the ability of a company to meet its short-term obligations), so some activity ratios are also useful in assessing liquidity.</a:t>
            </a:r>
            <a:endParaRPr lang="en-IN" dirty="0"/>
          </a:p>
          <a:p>
            <a:endParaRPr lang="en-IN" dirty="0"/>
          </a:p>
        </p:txBody>
      </p:sp>
    </p:spTree>
    <p:extLst>
      <p:ext uri="{BB962C8B-B14F-4D97-AF65-F5344CB8AC3E}">
        <p14:creationId xmlns:p14="http://schemas.microsoft.com/office/powerpoint/2010/main" val="16938676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27361807"/>
              </p:ext>
            </p:extLst>
          </p:nvPr>
        </p:nvGraphicFramePr>
        <p:xfrm>
          <a:off x="838201" y="365124"/>
          <a:ext cx="10771908" cy="6382041"/>
        </p:xfrm>
        <a:graphic>
          <a:graphicData uri="http://schemas.openxmlformats.org/drawingml/2006/table">
            <a:tbl>
              <a:tblPr/>
              <a:tblGrid>
                <a:gridCol w="3590636">
                  <a:extLst>
                    <a:ext uri="{9D8B030D-6E8A-4147-A177-3AD203B41FA5}">
                      <a16:colId xmlns:a16="http://schemas.microsoft.com/office/drawing/2014/main" val="457173454"/>
                    </a:ext>
                  </a:extLst>
                </a:gridCol>
                <a:gridCol w="3590636">
                  <a:extLst>
                    <a:ext uri="{9D8B030D-6E8A-4147-A177-3AD203B41FA5}">
                      <a16:colId xmlns:a16="http://schemas.microsoft.com/office/drawing/2014/main" val="2782836228"/>
                    </a:ext>
                  </a:extLst>
                </a:gridCol>
                <a:gridCol w="3590636">
                  <a:extLst>
                    <a:ext uri="{9D8B030D-6E8A-4147-A177-3AD203B41FA5}">
                      <a16:colId xmlns:a16="http://schemas.microsoft.com/office/drawing/2014/main" val="4030823747"/>
                    </a:ext>
                  </a:extLst>
                </a:gridCol>
              </a:tblGrid>
              <a:tr h="944889">
                <a:tc>
                  <a:txBody>
                    <a:bodyPr/>
                    <a:lstStyle/>
                    <a:p>
                      <a:pPr algn="l" fontAlgn="b"/>
                      <a:r>
                        <a:rPr lang="en-IN" sz="1400" b="1" dirty="0">
                          <a:effectLst/>
                          <a:latin typeface="var(--content-font)"/>
                        </a:rPr>
                        <a:t>Activity Ratios</a:t>
                      </a:r>
                    </a:p>
                  </a:txBody>
                  <a:tcPr marL="75754" marR="75754" marT="75754" marB="75754" anchor="b">
                    <a:lnL>
                      <a:noFill/>
                    </a:lnL>
                    <a:lnR>
                      <a:noFill/>
                    </a:lnR>
                    <a:lnT>
                      <a:noFill/>
                    </a:lnT>
                    <a:lnB w="19050" cap="flat" cmpd="sng" algn="ctr">
                      <a:solidFill>
                        <a:srgbClr val="53565A"/>
                      </a:solidFill>
                      <a:prstDash val="solid"/>
                      <a:round/>
                      <a:headEnd type="none" w="med" len="med"/>
                      <a:tailEnd type="none" w="med" len="med"/>
                    </a:lnB>
                  </a:tcPr>
                </a:tc>
                <a:tc>
                  <a:txBody>
                    <a:bodyPr/>
                    <a:lstStyle/>
                    <a:p>
                      <a:pPr algn="l" fontAlgn="b"/>
                      <a:r>
                        <a:rPr lang="en-IN" sz="1400" b="1">
                          <a:effectLst/>
                          <a:latin typeface="var(--content-font)"/>
                        </a:rPr>
                        <a:t>Numerator</a:t>
                      </a:r>
                    </a:p>
                  </a:txBody>
                  <a:tcPr marL="75754" marR="75754" marT="75754" marB="75754" anchor="b">
                    <a:lnL>
                      <a:noFill/>
                    </a:lnL>
                    <a:lnR>
                      <a:noFill/>
                    </a:lnR>
                    <a:lnT>
                      <a:noFill/>
                    </a:lnT>
                    <a:lnB w="19050" cap="flat" cmpd="sng" algn="ctr">
                      <a:solidFill>
                        <a:srgbClr val="53565A"/>
                      </a:solidFill>
                      <a:prstDash val="solid"/>
                      <a:round/>
                      <a:headEnd type="none" w="med" len="med"/>
                      <a:tailEnd type="none" w="med" len="med"/>
                    </a:lnB>
                  </a:tcPr>
                </a:tc>
                <a:tc>
                  <a:txBody>
                    <a:bodyPr/>
                    <a:lstStyle/>
                    <a:p>
                      <a:pPr algn="l" fontAlgn="b"/>
                      <a:r>
                        <a:rPr lang="en-IN" sz="1400" b="1">
                          <a:effectLst/>
                          <a:latin typeface="var(--content-font)"/>
                        </a:rPr>
                        <a:t>Denominator</a:t>
                      </a:r>
                    </a:p>
                  </a:txBody>
                  <a:tcPr marL="75754" marR="75754" marT="75754" marB="75754" anchor="b">
                    <a:lnL>
                      <a:noFill/>
                    </a:lnL>
                    <a:lnR>
                      <a:noFill/>
                    </a:lnR>
                    <a:lnT>
                      <a:noFill/>
                    </a:lnT>
                    <a:lnB w="19050" cap="flat" cmpd="sng" algn="ctr">
                      <a:solidFill>
                        <a:srgbClr val="53565A"/>
                      </a:solidFill>
                      <a:prstDash val="solid"/>
                      <a:round/>
                      <a:headEnd type="none" w="med" len="med"/>
                      <a:tailEnd type="none" w="med" len="med"/>
                    </a:lnB>
                  </a:tcPr>
                </a:tc>
                <a:extLst>
                  <a:ext uri="{0D108BD9-81ED-4DB2-BD59-A6C34878D82A}">
                    <a16:rowId xmlns:a16="http://schemas.microsoft.com/office/drawing/2014/main" val="784056251"/>
                  </a:ext>
                </a:extLst>
              </a:tr>
              <a:tr h="1497421">
                <a:tc>
                  <a:txBody>
                    <a:bodyPr/>
                    <a:lstStyle/>
                    <a:p>
                      <a:pPr algn="l" fontAlgn="t"/>
                      <a:r>
                        <a:rPr lang="en-IN" sz="1400" b="1" dirty="0">
                          <a:effectLst/>
                          <a:latin typeface="var(--content-font)"/>
                        </a:rPr>
                        <a:t>Inventory turnover</a:t>
                      </a:r>
                      <a:endParaRPr lang="en-IN" sz="1400" dirty="0">
                        <a:effectLst/>
                        <a:latin typeface="var(--content-font)"/>
                      </a:endParaRPr>
                    </a:p>
                  </a:txBody>
                  <a:tcPr marL="75754" marR="75754" marT="75754" marB="75754">
                    <a:lnL>
                      <a:noFill/>
                    </a:lnL>
                    <a:lnR>
                      <a:noFill/>
                    </a:lnR>
                    <a:lnT w="19050" cap="flat" cmpd="sng" algn="ctr">
                      <a:solidFill>
                        <a:srgbClr val="53565A"/>
                      </a:solidFill>
                      <a:prstDash val="solid"/>
                      <a:round/>
                      <a:headEnd type="none" w="med" len="med"/>
                      <a:tailEnd type="none" w="med" len="med"/>
                    </a:lnT>
                    <a:lnB>
                      <a:noFill/>
                    </a:lnB>
                  </a:tcPr>
                </a:tc>
                <a:tc>
                  <a:txBody>
                    <a:bodyPr/>
                    <a:lstStyle/>
                    <a:p>
                      <a:pPr algn="l" fontAlgn="t"/>
                      <a:r>
                        <a:rPr lang="en-US" sz="1400" dirty="0">
                          <a:effectLst/>
                          <a:latin typeface="var(--content-font)"/>
                        </a:rPr>
                        <a:t>Cost of sales or cost of goods sold                                              /</a:t>
                      </a:r>
                    </a:p>
                  </a:txBody>
                  <a:tcPr marL="75754" marR="75754" marT="75754" marB="75754">
                    <a:lnL>
                      <a:noFill/>
                    </a:lnL>
                    <a:lnR>
                      <a:noFill/>
                    </a:lnR>
                    <a:lnT w="19050" cap="flat" cmpd="sng" algn="ctr">
                      <a:solidFill>
                        <a:srgbClr val="53565A"/>
                      </a:solidFill>
                      <a:prstDash val="solid"/>
                      <a:round/>
                      <a:headEnd type="none" w="med" len="med"/>
                      <a:tailEnd type="none" w="med" len="med"/>
                    </a:lnT>
                    <a:lnB>
                      <a:noFill/>
                    </a:lnB>
                  </a:tcPr>
                </a:tc>
                <a:tc>
                  <a:txBody>
                    <a:bodyPr/>
                    <a:lstStyle/>
                    <a:p>
                      <a:pPr algn="l" fontAlgn="t"/>
                      <a:r>
                        <a:rPr lang="en-IN" sz="1400">
                          <a:effectLst/>
                          <a:latin typeface="var(--content-font)"/>
                        </a:rPr>
                        <a:t>Average inventory</a:t>
                      </a:r>
                    </a:p>
                  </a:txBody>
                  <a:tcPr marL="75754" marR="75754" marT="75754" marB="75754">
                    <a:lnL>
                      <a:noFill/>
                    </a:lnL>
                    <a:lnR>
                      <a:noFill/>
                    </a:lnR>
                    <a:lnT w="19050" cap="flat" cmpd="sng" algn="ctr">
                      <a:solidFill>
                        <a:srgbClr val="53565A"/>
                      </a:solidFill>
                      <a:prstDash val="solid"/>
                      <a:round/>
                      <a:headEnd type="none" w="med" len="med"/>
                      <a:tailEnd type="none" w="med" len="med"/>
                    </a:lnT>
                    <a:lnB>
                      <a:noFill/>
                    </a:lnB>
                  </a:tcPr>
                </a:tc>
                <a:extLst>
                  <a:ext uri="{0D108BD9-81ED-4DB2-BD59-A6C34878D82A}">
                    <a16:rowId xmlns:a16="http://schemas.microsoft.com/office/drawing/2014/main" val="897746462"/>
                  </a:ext>
                </a:extLst>
              </a:tr>
              <a:tr h="1497421">
                <a:tc>
                  <a:txBody>
                    <a:bodyPr/>
                    <a:lstStyle/>
                    <a:p>
                      <a:pPr algn="l" fontAlgn="t"/>
                      <a:r>
                        <a:rPr lang="en-US" sz="1400" b="1">
                          <a:effectLst/>
                          <a:latin typeface="var(--content-font)"/>
                        </a:rPr>
                        <a:t>Days of inventory on hand </a:t>
                      </a:r>
                      <a:r>
                        <a:rPr lang="en-US" sz="1400">
                          <a:effectLst/>
                          <a:latin typeface="var(--content-font)"/>
                        </a:rPr>
                        <a:t>(DOH)</a:t>
                      </a:r>
                    </a:p>
                  </a:txBody>
                  <a:tcPr marL="75754" marR="75754" marT="75754" marB="75754">
                    <a:lnL>
                      <a:noFill/>
                    </a:lnL>
                    <a:lnR>
                      <a:noFill/>
                    </a:lnR>
                    <a:lnT>
                      <a:noFill/>
                    </a:lnT>
                    <a:lnB>
                      <a:noFill/>
                    </a:lnB>
                  </a:tcPr>
                </a:tc>
                <a:tc>
                  <a:txBody>
                    <a:bodyPr/>
                    <a:lstStyle/>
                    <a:p>
                      <a:pPr algn="l" fontAlgn="t"/>
                      <a:r>
                        <a:rPr lang="en-US" sz="1400" dirty="0">
                          <a:effectLst/>
                          <a:latin typeface="var(--content-font)"/>
                        </a:rPr>
                        <a:t>Number of days in period            /</a:t>
                      </a:r>
                    </a:p>
                  </a:txBody>
                  <a:tcPr marL="75754" marR="75754" marT="75754" marB="75754">
                    <a:lnL>
                      <a:noFill/>
                    </a:lnL>
                    <a:lnR>
                      <a:noFill/>
                    </a:lnR>
                    <a:lnT>
                      <a:noFill/>
                    </a:lnT>
                    <a:lnB>
                      <a:noFill/>
                    </a:lnB>
                  </a:tcPr>
                </a:tc>
                <a:tc>
                  <a:txBody>
                    <a:bodyPr/>
                    <a:lstStyle/>
                    <a:p>
                      <a:pPr algn="l" fontAlgn="t"/>
                      <a:r>
                        <a:rPr lang="en-IN" sz="1400">
                          <a:effectLst/>
                          <a:latin typeface="var(--content-font)"/>
                        </a:rPr>
                        <a:t>Inventory turnover</a:t>
                      </a:r>
                    </a:p>
                  </a:txBody>
                  <a:tcPr marL="75754" marR="75754" marT="75754" marB="75754">
                    <a:lnL>
                      <a:noFill/>
                    </a:lnL>
                    <a:lnR>
                      <a:noFill/>
                    </a:lnR>
                    <a:lnT>
                      <a:noFill/>
                    </a:lnT>
                    <a:lnB>
                      <a:noFill/>
                    </a:lnB>
                  </a:tcPr>
                </a:tc>
                <a:extLst>
                  <a:ext uri="{0D108BD9-81ED-4DB2-BD59-A6C34878D82A}">
                    <a16:rowId xmlns:a16="http://schemas.microsoft.com/office/drawing/2014/main" val="2939176343"/>
                  </a:ext>
                </a:extLst>
              </a:tr>
              <a:tr h="944889">
                <a:tc>
                  <a:txBody>
                    <a:bodyPr/>
                    <a:lstStyle/>
                    <a:p>
                      <a:pPr algn="l" fontAlgn="t"/>
                      <a:r>
                        <a:rPr lang="en-IN" sz="1400" b="1" dirty="0">
                          <a:effectLst/>
                          <a:latin typeface="var(--content-font)"/>
                        </a:rPr>
                        <a:t>Receivables turnover</a:t>
                      </a:r>
                      <a:endParaRPr lang="en-IN" sz="1400" dirty="0">
                        <a:effectLst/>
                        <a:latin typeface="var(--content-font)"/>
                      </a:endParaRPr>
                    </a:p>
                  </a:txBody>
                  <a:tcPr marL="75754" marR="75754" marT="75754" marB="75754">
                    <a:lnL>
                      <a:noFill/>
                    </a:lnL>
                    <a:lnR>
                      <a:noFill/>
                    </a:lnR>
                    <a:lnT>
                      <a:noFill/>
                    </a:lnT>
                    <a:lnB>
                      <a:noFill/>
                    </a:lnB>
                  </a:tcPr>
                </a:tc>
                <a:tc>
                  <a:txBody>
                    <a:bodyPr/>
                    <a:lstStyle/>
                    <a:p>
                      <a:pPr algn="l" fontAlgn="t"/>
                      <a:r>
                        <a:rPr lang="en-IN" sz="1400" dirty="0">
                          <a:effectLst/>
                          <a:latin typeface="var(--content-font)"/>
                        </a:rPr>
                        <a:t>Revenue                                      /</a:t>
                      </a:r>
                    </a:p>
                  </a:txBody>
                  <a:tcPr marL="75754" marR="75754" marT="75754" marB="75754">
                    <a:lnL>
                      <a:noFill/>
                    </a:lnL>
                    <a:lnR>
                      <a:noFill/>
                    </a:lnR>
                    <a:lnT>
                      <a:noFill/>
                    </a:lnT>
                    <a:lnB>
                      <a:noFill/>
                    </a:lnB>
                  </a:tcPr>
                </a:tc>
                <a:tc>
                  <a:txBody>
                    <a:bodyPr/>
                    <a:lstStyle/>
                    <a:p>
                      <a:pPr algn="l" fontAlgn="t"/>
                      <a:r>
                        <a:rPr lang="en-IN" sz="1400" dirty="0">
                          <a:effectLst/>
                          <a:latin typeface="var(--content-font)"/>
                        </a:rPr>
                        <a:t>Average receivables</a:t>
                      </a:r>
                    </a:p>
                  </a:txBody>
                  <a:tcPr marL="75754" marR="75754" marT="75754" marB="75754">
                    <a:lnL>
                      <a:noFill/>
                    </a:lnL>
                    <a:lnR>
                      <a:noFill/>
                    </a:lnR>
                    <a:lnT>
                      <a:noFill/>
                    </a:lnT>
                    <a:lnB>
                      <a:noFill/>
                    </a:lnB>
                  </a:tcPr>
                </a:tc>
                <a:extLst>
                  <a:ext uri="{0D108BD9-81ED-4DB2-BD59-A6C34878D82A}">
                    <a16:rowId xmlns:a16="http://schemas.microsoft.com/office/drawing/2014/main" val="851684051"/>
                  </a:ext>
                </a:extLst>
              </a:tr>
              <a:tr h="1497421">
                <a:tc>
                  <a:txBody>
                    <a:bodyPr/>
                    <a:lstStyle/>
                    <a:p>
                      <a:pPr algn="l" fontAlgn="t"/>
                      <a:r>
                        <a:rPr lang="en-US" sz="1400" b="1" dirty="0">
                          <a:effectLst/>
                          <a:latin typeface="var(--content-font)"/>
                        </a:rPr>
                        <a:t>Days of sales outstanding </a:t>
                      </a:r>
                      <a:r>
                        <a:rPr lang="en-US" sz="1400" dirty="0">
                          <a:effectLst/>
                          <a:latin typeface="var(--content-font)"/>
                        </a:rPr>
                        <a:t>(DSO)</a:t>
                      </a:r>
                    </a:p>
                  </a:txBody>
                  <a:tcPr marL="75754" marR="75754" marT="75754" marB="75754">
                    <a:lnL>
                      <a:noFill/>
                    </a:lnL>
                    <a:lnR>
                      <a:noFill/>
                    </a:lnR>
                    <a:lnT>
                      <a:noFill/>
                    </a:lnT>
                    <a:lnB>
                      <a:noFill/>
                    </a:lnB>
                  </a:tcPr>
                </a:tc>
                <a:tc>
                  <a:txBody>
                    <a:bodyPr/>
                    <a:lstStyle/>
                    <a:p>
                      <a:pPr algn="l" fontAlgn="t"/>
                      <a:r>
                        <a:rPr lang="en-US" sz="1400" dirty="0">
                          <a:effectLst/>
                          <a:latin typeface="var(--content-font)"/>
                        </a:rPr>
                        <a:t>Number of days in period            /</a:t>
                      </a:r>
                    </a:p>
                  </a:txBody>
                  <a:tcPr marL="75754" marR="75754" marT="75754" marB="75754">
                    <a:lnL>
                      <a:noFill/>
                    </a:lnL>
                    <a:lnR>
                      <a:noFill/>
                    </a:lnR>
                    <a:lnT>
                      <a:noFill/>
                    </a:lnT>
                    <a:lnB>
                      <a:noFill/>
                    </a:lnB>
                  </a:tcPr>
                </a:tc>
                <a:tc>
                  <a:txBody>
                    <a:bodyPr/>
                    <a:lstStyle/>
                    <a:p>
                      <a:pPr algn="l" fontAlgn="t"/>
                      <a:r>
                        <a:rPr lang="en-IN" sz="1400" dirty="0">
                          <a:effectLst/>
                          <a:latin typeface="var(--content-font)"/>
                        </a:rPr>
                        <a:t>Receivables turnover</a:t>
                      </a:r>
                    </a:p>
                  </a:txBody>
                  <a:tcPr marL="75754" marR="75754" marT="75754" marB="75754">
                    <a:lnL>
                      <a:noFill/>
                    </a:lnL>
                    <a:lnR>
                      <a:noFill/>
                    </a:lnR>
                    <a:lnT>
                      <a:noFill/>
                    </a:lnT>
                    <a:lnB>
                      <a:noFill/>
                    </a:lnB>
                  </a:tcPr>
                </a:tc>
                <a:extLst>
                  <a:ext uri="{0D108BD9-81ED-4DB2-BD59-A6C34878D82A}">
                    <a16:rowId xmlns:a16="http://schemas.microsoft.com/office/drawing/2014/main" val="3214407438"/>
                  </a:ext>
                </a:extLst>
              </a:tr>
            </a:tbl>
          </a:graphicData>
        </a:graphic>
      </p:graphicFrame>
    </p:spTree>
    <p:extLst>
      <p:ext uri="{BB962C8B-B14F-4D97-AF65-F5344CB8AC3E}">
        <p14:creationId xmlns:p14="http://schemas.microsoft.com/office/powerpoint/2010/main" val="32560456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73289"/>
              </p:ext>
            </p:extLst>
          </p:nvPr>
        </p:nvGraphicFramePr>
        <p:xfrm>
          <a:off x="512619" y="831274"/>
          <a:ext cx="10841181" cy="5832760"/>
        </p:xfrm>
        <a:graphic>
          <a:graphicData uri="http://schemas.openxmlformats.org/drawingml/2006/table">
            <a:tbl>
              <a:tblPr/>
              <a:tblGrid>
                <a:gridCol w="3613727">
                  <a:extLst>
                    <a:ext uri="{9D8B030D-6E8A-4147-A177-3AD203B41FA5}">
                      <a16:colId xmlns:a16="http://schemas.microsoft.com/office/drawing/2014/main" val="1951580108"/>
                    </a:ext>
                  </a:extLst>
                </a:gridCol>
                <a:gridCol w="3613727">
                  <a:extLst>
                    <a:ext uri="{9D8B030D-6E8A-4147-A177-3AD203B41FA5}">
                      <a16:colId xmlns:a16="http://schemas.microsoft.com/office/drawing/2014/main" val="2178039709"/>
                    </a:ext>
                  </a:extLst>
                </a:gridCol>
                <a:gridCol w="3613727">
                  <a:extLst>
                    <a:ext uri="{9D8B030D-6E8A-4147-A177-3AD203B41FA5}">
                      <a16:colId xmlns:a16="http://schemas.microsoft.com/office/drawing/2014/main" val="888372496"/>
                    </a:ext>
                  </a:extLst>
                </a:gridCol>
              </a:tblGrid>
              <a:tr h="1166552">
                <a:tc>
                  <a:txBody>
                    <a:bodyPr/>
                    <a:lstStyle/>
                    <a:p>
                      <a:pPr algn="l" fontAlgn="t"/>
                      <a:r>
                        <a:rPr lang="en-IN" b="1">
                          <a:effectLst/>
                          <a:latin typeface="var(--content-font)"/>
                        </a:rPr>
                        <a:t>Payables turnover</a:t>
                      </a:r>
                      <a:endParaRPr lang="en-IN">
                        <a:effectLst/>
                        <a:latin typeface="var(--content-font)"/>
                      </a:endParaRPr>
                    </a:p>
                  </a:txBody>
                  <a:tcPr marL="95250" marR="95250" marT="95250" marB="95250">
                    <a:lnL>
                      <a:noFill/>
                    </a:lnL>
                    <a:lnR>
                      <a:noFill/>
                    </a:lnR>
                    <a:lnT>
                      <a:noFill/>
                    </a:lnT>
                    <a:lnB>
                      <a:noFill/>
                    </a:lnB>
                  </a:tcPr>
                </a:tc>
                <a:tc>
                  <a:txBody>
                    <a:bodyPr/>
                    <a:lstStyle/>
                    <a:p>
                      <a:pPr algn="l" fontAlgn="t"/>
                      <a:r>
                        <a:rPr lang="en-IN" dirty="0">
                          <a:effectLst/>
                          <a:latin typeface="var(--content-font)"/>
                        </a:rPr>
                        <a:t>Purchases              /</a:t>
                      </a:r>
                    </a:p>
                  </a:txBody>
                  <a:tcPr marL="95250" marR="95250" marT="95250" marB="95250">
                    <a:lnL>
                      <a:noFill/>
                    </a:lnL>
                    <a:lnR>
                      <a:noFill/>
                    </a:lnR>
                    <a:lnT>
                      <a:noFill/>
                    </a:lnT>
                    <a:lnB>
                      <a:noFill/>
                    </a:lnB>
                  </a:tcPr>
                </a:tc>
                <a:tc>
                  <a:txBody>
                    <a:bodyPr/>
                    <a:lstStyle/>
                    <a:p>
                      <a:pPr algn="l" fontAlgn="t"/>
                      <a:r>
                        <a:rPr lang="en-IN" dirty="0">
                          <a:effectLst/>
                          <a:latin typeface="var(--content-font)"/>
                        </a:rPr>
                        <a:t>Average trade payables</a:t>
                      </a:r>
                    </a:p>
                  </a:txBody>
                  <a:tcPr marL="95250" marR="95250" marT="95250" marB="95250">
                    <a:lnL>
                      <a:noFill/>
                    </a:lnL>
                    <a:lnR>
                      <a:noFill/>
                    </a:lnR>
                    <a:lnT>
                      <a:noFill/>
                    </a:lnT>
                    <a:lnB>
                      <a:noFill/>
                    </a:lnB>
                  </a:tcPr>
                </a:tc>
                <a:extLst>
                  <a:ext uri="{0D108BD9-81ED-4DB2-BD59-A6C34878D82A}">
                    <a16:rowId xmlns:a16="http://schemas.microsoft.com/office/drawing/2014/main" val="4160904120"/>
                  </a:ext>
                </a:extLst>
              </a:tr>
              <a:tr h="1166552">
                <a:tc>
                  <a:txBody>
                    <a:bodyPr/>
                    <a:lstStyle/>
                    <a:p>
                      <a:pPr algn="l" fontAlgn="t"/>
                      <a:r>
                        <a:rPr lang="en-US" b="1" dirty="0">
                          <a:effectLst/>
                          <a:latin typeface="var(--content-font)"/>
                        </a:rPr>
                        <a:t>Number of days of payables</a:t>
                      </a:r>
                      <a:endParaRPr lang="en-US" dirty="0">
                        <a:effectLst/>
                        <a:latin typeface="var(--content-font)"/>
                      </a:endParaRPr>
                    </a:p>
                  </a:txBody>
                  <a:tcPr marL="95250" marR="95250" marT="95250" marB="95250">
                    <a:lnL>
                      <a:noFill/>
                    </a:lnL>
                    <a:lnR>
                      <a:noFill/>
                    </a:lnR>
                    <a:lnT>
                      <a:noFill/>
                    </a:lnT>
                    <a:lnB>
                      <a:noFill/>
                    </a:lnB>
                  </a:tcPr>
                </a:tc>
                <a:tc>
                  <a:txBody>
                    <a:bodyPr/>
                    <a:lstStyle/>
                    <a:p>
                      <a:pPr algn="l" fontAlgn="t"/>
                      <a:r>
                        <a:rPr lang="en-US" dirty="0">
                          <a:effectLst/>
                          <a:latin typeface="var(--content-font)"/>
                        </a:rPr>
                        <a:t>Number of days in period    /</a:t>
                      </a:r>
                    </a:p>
                  </a:txBody>
                  <a:tcPr marL="95250" marR="95250" marT="95250" marB="95250">
                    <a:lnL>
                      <a:noFill/>
                    </a:lnL>
                    <a:lnR>
                      <a:noFill/>
                    </a:lnR>
                    <a:lnT>
                      <a:noFill/>
                    </a:lnT>
                    <a:lnB>
                      <a:noFill/>
                    </a:lnB>
                  </a:tcPr>
                </a:tc>
                <a:tc>
                  <a:txBody>
                    <a:bodyPr/>
                    <a:lstStyle/>
                    <a:p>
                      <a:pPr algn="l" fontAlgn="t"/>
                      <a:r>
                        <a:rPr lang="en-IN">
                          <a:effectLst/>
                          <a:latin typeface="var(--content-font)"/>
                        </a:rPr>
                        <a:t>Payables turnover</a:t>
                      </a:r>
                    </a:p>
                  </a:txBody>
                  <a:tcPr marL="95250" marR="95250" marT="95250" marB="95250">
                    <a:lnL>
                      <a:noFill/>
                    </a:lnL>
                    <a:lnR>
                      <a:noFill/>
                    </a:lnR>
                    <a:lnT>
                      <a:noFill/>
                    </a:lnT>
                    <a:lnB>
                      <a:noFill/>
                    </a:lnB>
                  </a:tcPr>
                </a:tc>
                <a:extLst>
                  <a:ext uri="{0D108BD9-81ED-4DB2-BD59-A6C34878D82A}">
                    <a16:rowId xmlns:a16="http://schemas.microsoft.com/office/drawing/2014/main" val="479642948"/>
                  </a:ext>
                </a:extLst>
              </a:tr>
              <a:tr h="1166552">
                <a:tc>
                  <a:txBody>
                    <a:bodyPr/>
                    <a:lstStyle/>
                    <a:p>
                      <a:pPr algn="l" fontAlgn="t"/>
                      <a:r>
                        <a:rPr lang="en-IN" b="1">
                          <a:effectLst/>
                          <a:latin typeface="var(--content-font)"/>
                        </a:rPr>
                        <a:t>Working capital turnover</a:t>
                      </a:r>
                      <a:endParaRPr lang="en-IN">
                        <a:effectLst/>
                        <a:latin typeface="var(--content-font)"/>
                      </a:endParaRPr>
                    </a:p>
                  </a:txBody>
                  <a:tcPr marL="95250" marR="95250" marT="95250" marB="95250">
                    <a:lnL>
                      <a:noFill/>
                    </a:lnL>
                    <a:lnR>
                      <a:noFill/>
                    </a:lnR>
                    <a:lnT>
                      <a:noFill/>
                    </a:lnT>
                    <a:lnB>
                      <a:noFill/>
                    </a:lnB>
                  </a:tcPr>
                </a:tc>
                <a:tc>
                  <a:txBody>
                    <a:bodyPr/>
                    <a:lstStyle/>
                    <a:p>
                      <a:pPr algn="l" fontAlgn="t"/>
                      <a:r>
                        <a:rPr lang="en-IN" dirty="0">
                          <a:effectLst/>
                          <a:latin typeface="var(--content-font)"/>
                        </a:rPr>
                        <a:t>Revenue                     /</a:t>
                      </a:r>
                    </a:p>
                  </a:txBody>
                  <a:tcPr marL="95250" marR="95250" marT="95250" marB="95250">
                    <a:lnL>
                      <a:noFill/>
                    </a:lnL>
                    <a:lnR>
                      <a:noFill/>
                    </a:lnR>
                    <a:lnT>
                      <a:noFill/>
                    </a:lnT>
                    <a:lnB>
                      <a:noFill/>
                    </a:lnB>
                  </a:tcPr>
                </a:tc>
                <a:tc>
                  <a:txBody>
                    <a:bodyPr/>
                    <a:lstStyle/>
                    <a:p>
                      <a:pPr algn="l" fontAlgn="t"/>
                      <a:r>
                        <a:rPr lang="en-IN">
                          <a:effectLst/>
                          <a:latin typeface="var(--content-font)"/>
                        </a:rPr>
                        <a:t>Average working capital</a:t>
                      </a:r>
                    </a:p>
                  </a:txBody>
                  <a:tcPr marL="95250" marR="95250" marT="95250" marB="95250">
                    <a:lnL>
                      <a:noFill/>
                    </a:lnL>
                    <a:lnR>
                      <a:noFill/>
                    </a:lnR>
                    <a:lnT>
                      <a:noFill/>
                    </a:lnT>
                    <a:lnB>
                      <a:noFill/>
                    </a:lnB>
                  </a:tcPr>
                </a:tc>
                <a:extLst>
                  <a:ext uri="{0D108BD9-81ED-4DB2-BD59-A6C34878D82A}">
                    <a16:rowId xmlns:a16="http://schemas.microsoft.com/office/drawing/2014/main" val="824974364"/>
                  </a:ext>
                </a:extLst>
              </a:tr>
              <a:tr h="1166552">
                <a:tc>
                  <a:txBody>
                    <a:bodyPr/>
                    <a:lstStyle/>
                    <a:p>
                      <a:pPr algn="l" fontAlgn="t"/>
                      <a:r>
                        <a:rPr lang="en-IN" b="1">
                          <a:effectLst/>
                          <a:latin typeface="var(--content-font)"/>
                        </a:rPr>
                        <a:t>Fixed asset turnover</a:t>
                      </a:r>
                      <a:endParaRPr lang="en-IN">
                        <a:effectLst/>
                        <a:latin typeface="var(--content-font)"/>
                      </a:endParaRPr>
                    </a:p>
                  </a:txBody>
                  <a:tcPr marL="95250" marR="95250" marT="95250" marB="95250">
                    <a:lnL>
                      <a:noFill/>
                    </a:lnL>
                    <a:lnR>
                      <a:noFill/>
                    </a:lnR>
                    <a:lnT>
                      <a:noFill/>
                    </a:lnT>
                    <a:lnB>
                      <a:noFill/>
                    </a:lnB>
                  </a:tcPr>
                </a:tc>
                <a:tc>
                  <a:txBody>
                    <a:bodyPr/>
                    <a:lstStyle/>
                    <a:p>
                      <a:pPr algn="l" fontAlgn="t"/>
                      <a:r>
                        <a:rPr lang="en-IN" dirty="0">
                          <a:effectLst/>
                          <a:latin typeface="var(--content-font)"/>
                        </a:rPr>
                        <a:t>Revenue                     /</a:t>
                      </a:r>
                    </a:p>
                  </a:txBody>
                  <a:tcPr marL="95250" marR="95250" marT="95250" marB="95250">
                    <a:lnL>
                      <a:noFill/>
                    </a:lnL>
                    <a:lnR>
                      <a:noFill/>
                    </a:lnR>
                    <a:lnT>
                      <a:noFill/>
                    </a:lnT>
                    <a:lnB>
                      <a:noFill/>
                    </a:lnB>
                  </a:tcPr>
                </a:tc>
                <a:tc>
                  <a:txBody>
                    <a:bodyPr/>
                    <a:lstStyle/>
                    <a:p>
                      <a:pPr algn="l" fontAlgn="t"/>
                      <a:r>
                        <a:rPr lang="en-IN">
                          <a:effectLst/>
                          <a:latin typeface="var(--content-font)"/>
                        </a:rPr>
                        <a:t>Average net fixed assets</a:t>
                      </a:r>
                    </a:p>
                  </a:txBody>
                  <a:tcPr marL="95250" marR="95250" marT="95250" marB="95250">
                    <a:lnL>
                      <a:noFill/>
                    </a:lnL>
                    <a:lnR>
                      <a:noFill/>
                    </a:lnR>
                    <a:lnT>
                      <a:noFill/>
                    </a:lnT>
                    <a:lnB>
                      <a:noFill/>
                    </a:lnB>
                  </a:tcPr>
                </a:tc>
                <a:extLst>
                  <a:ext uri="{0D108BD9-81ED-4DB2-BD59-A6C34878D82A}">
                    <a16:rowId xmlns:a16="http://schemas.microsoft.com/office/drawing/2014/main" val="1579202427"/>
                  </a:ext>
                </a:extLst>
              </a:tr>
              <a:tr h="1166552">
                <a:tc>
                  <a:txBody>
                    <a:bodyPr/>
                    <a:lstStyle/>
                    <a:p>
                      <a:pPr algn="l" fontAlgn="t"/>
                      <a:r>
                        <a:rPr lang="en-IN" b="1">
                          <a:effectLst/>
                          <a:latin typeface="var(--content-font)"/>
                        </a:rPr>
                        <a:t>Total asset turnover</a:t>
                      </a:r>
                      <a:endParaRPr lang="en-IN">
                        <a:effectLst/>
                        <a:latin typeface="var(--content-font)"/>
                      </a:endParaRPr>
                    </a:p>
                  </a:txBody>
                  <a:tcPr marL="95250" marR="95250" marT="95250" marB="95250">
                    <a:lnL>
                      <a:noFill/>
                    </a:lnL>
                    <a:lnR>
                      <a:noFill/>
                    </a:lnR>
                    <a:lnT>
                      <a:noFill/>
                    </a:lnT>
                    <a:lnB>
                      <a:noFill/>
                    </a:lnB>
                  </a:tcPr>
                </a:tc>
                <a:tc>
                  <a:txBody>
                    <a:bodyPr/>
                    <a:lstStyle/>
                    <a:p>
                      <a:pPr algn="l" fontAlgn="t"/>
                      <a:r>
                        <a:rPr lang="en-IN" dirty="0">
                          <a:effectLst/>
                          <a:latin typeface="var(--content-font)"/>
                        </a:rPr>
                        <a:t>Revenue                     /</a:t>
                      </a:r>
                    </a:p>
                  </a:txBody>
                  <a:tcPr marL="95250" marR="95250" marT="95250" marB="95250">
                    <a:lnL>
                      <a:noFill/>
                    </a:lnL>
                    <a:lnR>
                      <a:noFill/>
                    </a:lnR>
                    <a:lnT>
                      <a:noFill/>
                    </a:lnT>
                    <a:lnB>
                      <a:noFill/>
                    </a:lnB>
                  </a:tcPr>
                </a:tc>
                <a:tc>
                  <a:txBody>
                    <a:bodyPr/>
                    <a:lstStyle/>
                    <a:p>
                      <a:pPr algn="l" fontAlgn="t"/>
                      <a:r>
                        <a:rPr lang="en-IN" dirty="0">
                          <a:effectLst/>
                          <a:latin typeface="var(--content-font)"/>
                        </a:rPr>
                        <a:t>Average total assets</a:t>
                      </a:r>
                    </a:p>
                  </a:txBody>
                  <a:tcPr marL="95250" marR="95250" marT="95250" marB="95250">
                    <a:lnL>
                      <a:noFill/>
                    </a:lnL>
                    <a:lnR>
                      <a:noFill/>
                    </a:lnR>
                    <a:lnT>
                      <a:noFill/>
                    </a:lnT>
                    <a:lnB>
                      <a:noFill/>
                    </a:lnB>
                  </a:tcPr>
                </a:tc>
                <a:extLst>
                  <a:ext uri="{0D108BD9-81ED-4DB2-BD59-A6C34878D82A}">
                    <a16:rowId xmlns:a16="http://schemas.microsoft.com/office/drawing/2014/main" val="4062039077"/>
                  </a:ext>
                </a:extLst>
              </a:tr>
            </a:tbl>
          </a:graphicData>
        </a:graphic>
      </p:graphicFrame>
    </p:spTree>
    <p:extLst>
      <p:ext uri="{BB962C8B-B14F-4D97-AF65-F5344CB8AC3E}">
        <p14:creationId xmlns:p14="http://schemas.microsoft.com/office/powerpoint/2010/main" val="35718867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Activity ratios measure how efficiently the company utilizes assets. They generally combine information from the income statement in the numerator with balance sheet items in the denominator.</a:t>
            </a:r>
            <a:endParaRPr lang="en-IN" dirty="0"/>
          </a:p>
        </p:txBody>
      </p:sp>
    </p:spTree>
    <p:extLst>
      <p:ext uri="{BB962C8B-B14F-4D97-AF65-F5344CB8AC3E}">
        <p14:creationId xmlns:p14="http://schemas.microsoft.com/office/powerpoint/2010/main" val="4502977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Inventory turnover lies at the heart of operations for many entities. It indicates the resources tied up in inventory (i.e., the carrying costs) and can, therefore, be used to indicate inventory management effectiveness.</a:t>
            </a:r>
          </a:p>
          <a:p>
            <a:r>
              <a:rPr lang="en-US" dirty="0"/>
              <a:t> A higher inventory turnover ratio implies a shorter period that inventory is held, and thus a lower DOH. In general, inventory turnover and DOH should be benchmarked against industry norms.</a:t>
            </a:r>
            <a:endParaRPr lang="en-IN" dirty="0"/>
          </a:p>
        </p:txBody>
      </p:sp>
    </p:spTree>
    <p:extLst>
      <p:ext uri="{BB962C8B-B14F-4D97-AF65-F5344CB8AC3E}">
        <p14:creationId xmlns:p14="http://schemas.microsoft.com/office/powerpoint/2010/main" val="39039080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fontAlgn="base"/>
            <a:endParaRPr lang="en-US" dirty="0"/>
          </a:p>
          <a:p>
            <a:pPr fontAlgn="base"/>
            <a:r>
              <a:rPr lang="en-US" dirty="0"/>
              <a:t>A high inventory turnover ratio relative to industry norms might indicate highly effective inventory management. </a:t>
            </a:r>
          </a:p>
          <a:p>
            <a:pPr fontAlgn="base"/>
            <a:r>
              <a:rPr lang="en-US" dirty="0"/>
              <a:t>Alternatively, a high inventory turnover ratio (and commensurately low DOH) could possibly indicate the company does not carry adequate inventory, so shortages could potentially hurt revenue.</a:t>
            </a:r>
          </a:p>
          <a:p>
            <a:pPr marL="0" indent="0" fontAlgn="base">
              <a:buNone/>
            </a:pPr>
            <a:endParaRPr lang="en-US" dirty="0"/>
          </a:p>
        </p:txBody>
      </p:sp>
    </p:spTree>
    <p:extLst>
      <p:ext uri="{BB962C8B-B14F-4D97-AF65-F5344CB8AC3E}">
        <p14:creationId xmlns:p14="http://schemas.microsoft.com/office/powerpoint/2010/main" val="28337144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fontAlgn="base"/>
            <a:r>
              <a:rPr lang="en-US" dirty="0"/>
              <a:t>To assess which explanation is more likely, the analyst can compare the company’s revenue growth with that of the industry. </a:t>
            </a:r>
          </a:p>
          <a:p>
            <a:pPr fontAlgn="base"/>
            <a:r>
              <a:rPr lang="en-US" dirty="0"/>
              <a:t>Slower growth combined with higher inventory turnover could indicate inadequate inventory levels. </a:t>
            </a:r>
          </a:p>
          <a:p>
            <a:pPr fontAlgn="base"/>
            <a:r>
              <a:rPr lang="en-US" dirty="0"/>
              <a:t>Revenue growth at or above the industry’s growth supports the interpretation that the higher turnover reflects greater inventory management efficiency.</a:t>
            </a:r>
          </a:p>
        </p:txBody>
      </p:sp>
    </p:spTree>
    <p:extLst>
      <p:ext uri="{BB962C8B-B14F-4D97-AF65-F5344CB8AC3E}">
        <p14:creationId xmlns:p14="http://schemas.microsoft.com/office/powerpoint/2010/main" val="28301420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fontAlgn="base"/>
            <a:r>
              <a:rPr lang="en-US" dirty="0"/>
              <a:t>A low inventory turnover ratio (and commensurately high DOH) relative to the rest of the industry could be an indicator of slow-moving inventory, perhaps due to technological obsolescence or a change in fashion. Again, comparing the company’s sales growth with the industry can offer insight.</a:t>
            </a:r>
          </a:p>
          <a:p>
            <a:endParaRPr lang="en-IN" dirty="0"/>
          </a:p>
        </p:txBody>
      </p:sp>
    </p:spTree>
    <p:extLst>
      <p:ext uri="{BB962C8B-B14F-4D97-AF65-F5344CB8AC3E}">
        <p14:creationId xmlns:p14="http://schemas.microsoft.com/office/powerpoint/2010/main" val="2296604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pPr marL="482600" marR="273685" indent="-342900">
              <a:lnSpc>
                <a:spcPct val="100000"/>
              </a:lnSpc>
              <a:tabLst>
                <a:tab pos="481965" algn="l"/>
              </a:tabLst>
            </a:pPr>
            <a:r>
              <a:rPr lang="en-US" b="1" spc="-5" dirty="0">
                <a:solidFill>
                  <a:srgbClr val="001F5F"/>
                </a:solidFill>
                <a:latin typeface="Trebuchet MS"/>
                <a:cs typeface="Trebuchet MS"/>
              </a:rPr>
              <a:t>As </a:t>
            </a:r>
            <a:r>
              <a:rPr lang="en-US" b="1" dirty="0">
                <a:solidFill>
                  <a:srgbClr val="001F5F"/>
                </a:solidFill>
                <a:latin typeface="Trebuchet MS"/>
                <a:cs typeface="Trebuchet MS"/>
              </a:rPr>
              <a:t>per latest Companies </a:t>
            </a:r>
            <a:r>
              <a:rPr lang="en-US" b="1" spc="-5" dirty="0">
                <a:solidFill>
                  <a:srgbClr val="001F5F"/>
                </a:solidFill>
                <a:latin typeface="Trebuchet MS"/>
                <a:cs typeface="Trebuchet MS"/>
              </a:rPr>
              <a:t>Act </a:t>
            </a:r>
            <a:r>
              <a:rPr lang="en-US" b="1" dirty="0">
                <a:solidFill>
                  <a:srgbClr val="001F5F"/>
                </a:solidFill>
                <a:latin typeface="Trebuchet MS"/>
                <a:cs typeface="Trebuchet MS"/>
              </a:rPr>
              <a:t>2013, </a:t>
            </a:r>
            <a:r>
              <a:rPr lang="en-US" b="1" spc="-5" dirty="0">
                <a:solidFill>
                  <a:srgbClr val="001F5F"/>
                </a:solidFill>
                <a:latin typeface="Trebuchet MS"/>
                <a:cs typeface="Trebuchet MS"/>
              </a:rPr>
              <a:t>Financial </a:t>
            </a:r>
            <a:r>
              <a:rPr lang="en-US" b="1" spc="-45" dirty="0">
                <a:solidFill>
                  <a:srgbClr val="001F5F"/>
                </a:solidFill>
                <a:latin typeface="Trebuchet MS"/>
                <a:cs typeface="Trebuchet MS"/>
              </a:rPr>
              <a:t>Year </a:t>
            </a:r>
            <a:r>
              <a:rPr lang="en-US" b="1" dirty="0">
                <a:solidFill>
                  <a:srgbClr val="001F5F"/>
                </a:solidFill>
                <a:latin typeface="Trebuchet MS"/>
                <a:cs typeface="Trebuchet MS"/>
              </a:rPr>
              <a:t>of any</a:t>
            </a:r>
            <a:r>
              <a:rPr lang="en-US" b="1" spc="-270" dirty="0">
                <a:solidFill>
                  <a:srgbClr val="001F5F"/>
                </a:solidFill>
                <a:latin typeface="Trebuchet MS"/>
                <a:cs typeface="Trebuchet MS"/>
              </a:rPr>
              <a:t> </a:t>
            </a:r>
            <a:r>
              <a:rPr lang="en-US" b="1" dirty="0">
                <a:solidFill>
                  <a:srgbClr val="001F5F"/>
                </a:solidFill>
                <a:latin typeface="Trebuchet MS"/>
                <a:cs typeface="Trebuchet MS"/>
              </a:rPr>
              <a:t>Company  will end as on </a:t>
            </a:r>
            <a:r>
              <a:rPr lang="en-US" b="1" spc="5" dirty="0">
                <a:solidFill>
                  <a:srgbClr val="001F5F"/>
                </a:solidFill>
                <a:latin typeface="Trebuchet MS"/>
                <a:cs typeface="Trebuchet MS"/>
              </a:rPr>
              <a:t>31</a:t>
            </a:r>
            <a:r>
              <a:rPr lang="en-US" b="1" spc="7" baseline="25641" dirty="0">
                <a:solidFill>
                  <a:srgbClr val="001F5F"/>
                </a:solidFill>
                <a:latin typeface="Trebuchet MS"/>
                <a:cs typeface="Trebuchet MS"/>
              </a:rPr>
              <a:t>st </a:t>
            </a:r>
            <a:r>
              <a:rPr lang="en-US" b="1" spc="-5" dirty="0">
                <a:solidFill>
                  <a:srgbClr val="001F5F"/>
                </a:solidFill>
                <a:latin typeface="Trebuchet MS"/>
                <a:cs typeface="Trebuchet MS"/>
              </a:rPr>
              <a:t>March </a:t>
            </a:r>
            <a:r>
              <a:rPr lang="en-US" b="1" dirty="0">
                <a:solidFill>
                  <a:srgbClr val="001F5F"/>
                </a:solidFill>
                <a:latin typeface="Trebuchet MS"/>
                <a:cs typeface="Trebuchet MS"/>
              </a:rPr>
              <a:t>only(to match with </a:t>
            </a:r>
            <a:r>
              <a:rPr lang="en-US" b="1" spc="-5" dirty="0">
                <a:solidFill>
                  <a:srgbClr val="001F5F"/>
                </a:solidFill>
                <a:latin typeface="Trebuchet MS"/>
                <a:cs typeface="Trebuchet MS"/>
              </a:rPr>
              <a:t>ITR) </a:t>
            </a:r>
            <a:r>
              <a:rPr lang="en-US" b="1" dirty="0">
                <a:solidFill>
                  <a:srgbClr val="001F5F"/>
                </a:solidFill>
                <a:latin typeface="Trebuchet MS"/>
                <a:cs typeface="Trebuchet MS"/>
              </a:rPr>
              <a:t>as against any  quarter end </a:t>
            </a:r>
            <a:r>
              <a:rPr lang="en-US" b="1" spc="-5" dirty="0">
                <a:solidFill>
                  <a:srgbClr val="001F5F"/>
                </a:solidFill>
                <a:latin typeface="Trebuchet MS"/>
                <a:cs typeface="Trebuchet MS"/>
              </a:rPr>
              <a:t>earlier </a:t>
            </a:r>
            <a:r>
              <a:rPr lang="en-US" b="1" dirty="0">
                <a:solidFill>
                  <a:srgbClr val="001F5F"/>
                </a:solidFill>
                <a:latin typeface="Trebuchet MS"/>
                <a:cs typeface="Trebuchet MS"/>
              </a:rPr>
              <a:t>as allowed as per </a:t>
            </a:r>
            <a:r>
              <a:rPr lang="en-US" b="1" spc="-5" dirty="0">
                <a:solidFill>
                  <a:srgbClr val="001F5F"/>
                </a:solidFill>
                <a:latin typeface="Trebuchet MS"/>
                <a:cs typeface="Trebuchet MS"/>
              </a:rPr>
              <a:t>Old </a:t>
            </a:r>
            <a:r>
              <a:rPr lang="en-US" b="1" dirty="0">
                <a:solidFill>
                  <a:srgbClr val="001F5F"/>
                </a:solidFill>
                <a:latin typeface="Trebuchet MS"/>
                <a:cs typeface="Trebuchet MS"/>
              </a:rPr>
              <a:t>Co. </a:t>
            </a:r>
            <a:r>
              <a:rPr lang="en-US" b="1" spc="-5" dirty="0">
                <a:solidFill>
                  <a:srgbClr val="001F5F"/>
                </a:solidFill>
                <a:latin typeface="Trebuchet MS"/>
                <a:cs typeface="Trebuchet MS"/>
              </a:rPr>
              <a:t>Act</a:t>
            </a:r>
            <a:r>
              <a:rPr lang="en-US" b="1" spc="-270" dirty="0">
                <a:solidFill>
                  <a:srgbClr val="001F5F"/>
                </a:solidFill>
                <a:latin typeface="Trebuchet MS"/>
                <a:cs typeface="Trebuchet MS"/>
              </a:rPr>
              <a:t> </a:t>
            </a:r>
            <a:r>
              <a:rPr lang="en-US" b="1" dirty="0">
                <a:solidFill>
                  <a:srgbClr val="001F5F"/>
                </a:solidFill>
                <a:latin typeface="Trebuchet MS"/>
                <a:cs typeface="Trebuchet MS"/>
              </a:rPr>
              <a:t>1956</a:t>
            </a:r>
            <a:endParaRPr lang="en-US" dirty="0">
              <a:latin typeface="Trebuchet MS"/>
              <a:cs typeface="Trebuchet MS"/>
            </a:endParaRPr>
          </a:p>
        </p:txBody>
      </p:sp>
    </p:spTree>
    <p:extLst>
      <p:ext uri="{BB962C8B-B14F-4D97-AF65-F5344CB8AC3E}">
        <p14:creationId xmlns:p14="http://schemas.microsoft.com/office/powerpoint/2010/main" val="6353814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ctr"/>
            <a:r>
              <a:rPr lang="en-IN" dirty="0"/>
              <a:t>Receivables Turnover and DSO</a:t>
            </a:r>
          </a:p>
        </p:txBody>
      </p:sp>
      <p:sp>
        <p:nvSpPr>
          <p:cNvPr id="3" name="Content Placeholder 2"/>
          <p:cNvSpPr>
            <a:spLocks noGrp="1"/>
          </p:cNvSpPr>
          <p:nvPr>
            <p:ph idx="1"/>
          </p:nvPr>
        </p:nvSpPr>
        <p:spPr/>
        <p:txBody>
          <a:bodyPr/>
          <a:lstStyle/>
          <a:p>
            <a:r>
              <a:rPr lang="en-US" dirty="0"/>
              <a:t>The number of DSO represents the elapsed time between a sale and cash collection, reflecting how fast the company collects cash from customers to whom it offers credit. </a:t>
            </a:r>
          </a:p>
          <a:p>
            <a:endParaRPr lang="en-IN" dirty="0"/>
          </a:p>
        </p:txBody>
      </p:sp>
    </p:spTree>
    <p:extLst>
      <p:ext uri="{BB962C8B-B14F-4D97-AF65-F5344CB8AC3E}">
        <p14:creationId xmlns:p14="http://schemas.microsoft.com/office/powerpoint/2010/main" val="7044480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US" dirty="0"/>
              <a:t>A relatively high receivables turnover ratio (and commensurately low DSO) might indicate highly efficient credit and collection.</a:t>
            </a:r>
          </a:p>
          <a:p>
            <a:r>
              <a:rPr lang="en-US" dirty="0"/>
              <a:t> Alternatively, a high receivables turnover ratio could indicate that the company’s credit or collection policies are too stringent, suggesting the possibility of sales being lost to competitors offering more lenient terms. </a:t>
            </a:r>
          </a:p>
        </p:txBody>
      </p:sp>
    </p:spTree>
    <p:extLst>
      <p:ext uri="{BB962C8B-B14F-4D97-AF65-F5344CB8AC3E}">
        <p14:creationId xmlns:p14="http://schemas.microsoft.com/office/powerpoint/2010/main" val="39472729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a:bodyPr>
          <a:lstStyle/>
          <a:p>
            <a:r>
              <a:rPr lang="en-US" dirty="0"/>
              <a:t>A relatively low receivables turnover ratio would typically raise questions about the efficiency of the company’s credit and collections procedures. </a:t>
            </a:r>
          </a:p>
          <a:p>
            <a:r>
              <a:rPr lang="en-US" dirty="0"/>
              <a:t>As with inventory management, comparison of the company’s sales growth relative to the industry can help the analyst assess whether sales are being lost due to stringent credit policies. </a:t>
            </a:r>
          </a:p>
          <a:p>
            <a:r>
              <a:rPr lang="en-US" dirty="0"/>
              <a:t>In addition, comparing the company’s estimates of uncollectible accounts receivable and actual credit losses with past experience and with peer companies can help assess whether low turnover reflects credit management issues. Companies often provide details of receivables aging (how much receivables have been outstanding by age).</a:t>
            </a:r>
            <a:endParaRPr lang="en-IN" dirty="0"/>
          </a:p>
        </p:txBody>
      </p:sp>
    </p:spTree>
    <p:extLst>
      <p:ext uri="{BB962C8B-B14F-4D97-AF65-F5344CB8AC3E}">
        <p14:creationId xmlns:p14="http://schemas.microsoft.com/office/powerpoint/2010/main" val="35372883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Payables Turnover and the Number of Days of Payables</a:t>
            </a:r>
            <a:br>
              <a:rPr lang="en-US" dirty="0"/>
            </a:br>
            <a:endParaRPr lang="en-IN" dirty="0"/>
          </a:p>
        </p:txBody>
      </p:sp>
      <p:sp>
        <p:nvSpPr>
          <p:cNvPr id="3" name="Content Placeholder 2"/>
          <p:cNvSpPr>
            <a:spLocks noGrp="1"/>
          </p:cNvSpPr>
          <p:nvPr>
            <p:ph idx="1"/>
          </p:nvPr>
        </p:nvSpPr>
        <p:spPr/>
        <p:txBody>
          <a:bodyPr/>
          <a:lstStyle/>
          <a:p>
            <a:r>
              <a:rPr lang="en-US" dirty="0"/>
              <a:t>The number of days of payables reflects the average number of days the company takes to pay its suppliers, and the payables turnover ratio measures how many times per year the company theoretically pays off all its creditors. </a:t>
            </a:r>
          </a:p>
        </p:txBody>
      </p:sp>
    </p:spTree>
    <p:extLst>
      <p:ext uri="{BB962C8B-B14F-4D97-AF65-F5344CB8AC3E}">
        <p14:creationId xmlns:p14="http://schemas.microsoft.com/office/powerpoint/2010/main" val="17019292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US" dirty="0"/>
              <a:t>A payables turnover ratio that is high (low days payable) relative to the industry could indicate that the company is not making full use of available credit facilities; alternatively, it could result from a company taking advantage of early payment discounts.</a:t>
            </a:r>
          </a:p>
          <a:p>
            <a:pPr marL="0" indent="0">
              <a:buNone/>
            </a:pPr>
            <a:endParaRPr lang="en-IN" dirty="0"/>
          </a:p>
        </p:txBody>
      </p:sp>
    </p:spTree>
    <p:extLst>
      <p:ext uri="{BB962C8B-B14F-4D97-AF65-F5344CB8AC3E}">
        <p14:creationId xmlns:p14="http://schemas.microsoft.com/office/powerpoint/2010/main" val="14971319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An excessively low turnover ratio (high days payable) could indicate trouble making payments on time, or alternatively, exploitation of lenient supplier terms. </a:t>
            </a:r>
          </a:p>
          <a:p>
            <a:r>
              <a:rPr lang="en-US" dirty="0"/>
              <a:t>This is another example where it is useful to look simultaneously at other ratios.</a:t>
            </a:r>
          </a:p>
          <a:p>
            <a:r>
              <a:rPr lang="en-US" dirty="0"/>
              <a:t> If liquidity ratios indicate that the company has sufficient cash and other short-term assets to pay obligations and yet the days payable ratio is relatively high, the analyst would favor the lenient supplier credit and collection policies as an explanation</a:t>
            </a:r>
            <a:endParaRPr lang="en-IN" dirty="0"/>
          </a:p>
        </p:txBody>
      </p:sp>
    </p:spTree>
    <p:extLst>
      <p:ext uri="{BB962C8B-B14F-4D97-AF65-F5344CB8AC3E}">
        <p14:creationId xmlns:p14="http://schemas.microsoft.com/office/powerpoint/2010/main" val="12369526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ctr"/>
            <a:r>
              <a:rPr lang="en-IN" dirty="0"/>
              <a:t>Working Capital Turnover</a:t>
            </a:r>
          </a:p>
        </p:txBody>
      </p:sp>
      <p:sp>
        <p:nvSpPr>
          <p:cNvPr id="3" name="Content Placeholder 2"/>
          <p:cNvSpPr>
            <a:spLocks noGrp="1"/>
          </p:cNvSpPr>
          <p:nvPr>
            <p:ph idx="1"/>
          </p:nvPr>
        </p:nvSpPr>
        <p:spPr/>
        <p:txBody>
          <a:bodyPr/>
          <a:lstStyle/>
          <a:p>
            <a:r>
              <a:rPr lang="en-US" b="1" dirty="0"/>
              <a:t>Working capital</a:t>
            </a:r>
            <a:r>
              <a:rPr lang="en-US" dirty="0"/>
              <a:t> is defined as current assets minus current liabilities. Working capital turnover indicates how efficiently the company generates revenue with its working capital. </a:t>
            </a:r>
          </a:p>
          <a:p>
            <a:r>
              <a:rPr lang="en-US" dirty="0"/>
              <a:t>For example, a working capital turnover ratio of 4.0 indicates that the company generates €4 of revenue for every €1 of working capital. </a:t>
            </a:r>
            <a:endParaRPr lang="en-IN" dirty="0"/>
          </a:p>
        </p:txBody>
      </p:sp>
    </p:spTree>
    <p:extLst>
      <p:ext uri="{BB962C8B-B14F-4D97-AF65-F5344CB8AC3E}">
        <p14:creationId xmlns:p14="http://schemas.microsoft.com/office/powerpoint/2010/main" val="42382616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A high working capital turnover ratio indicates greater efficiency (i.e., the company is generating a high level of revenues relative to working capital). For some companies, working capital can be near zero or negative, rendering this ratio incapable of being interpreted. The following two ratios are more useful in those circumstances.</a:t>
            </a:r>
            <a:endParaRPr lang="en-IN" dirty="0"/>
          </a:p>
        </p:txBody>
      </p:sp>
    </p:spTree>
    <p:extLst>
      <p:ext uri="{BB962C8B-B14F-4D97-AF65-F5344CB8AC3E}">
        <p14:creationId xmlns:p14="http://schemas.microsoft.com/office/powerpoint/2010/main" val="19412798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ctr"/>
            <a:r>
              <a:rPr lang="en-IN" dirty="0"/>
              <a:t>Fixed Asset Turnover</a:t>
            </a:r>
          </a:p>
        </p:txBody>
      </p:sp>
      <p:sp>
        <p:nvSpPr>
          <p:cNvPr id="3" name="Content Placeholder 2"/>
          <p:cNvSpPr>
            <a:spLocks noGrp="1"/>
          </p:cNvSpPr>
          <p:nvPr>
            <p:ph idx="1"/>
          </p:nvPr>
        </p:nvSpPr>
        <p:spPr/>
        <p:txBody>
          <a:bodyPr>
            <a:normAutofit/>
          </a:bodyPr>
          <a:lstStyle/>
          <a:p>
            <a:r>
              <a:rPr lang="en-US" dirty="0"/>
              <a:t>This ratio measures how efficiently the company generates revenues from its investments in fixed assets. </a:t>
            </a:r>
          </a:p>
          <a:p>
            <a:r>
              <a:rPr lang="en-US" dirty="0"/>
              <a:t>Generally, a higher fixed asset turnover ratio indicates more efficient use of fixed assets in generating revenue. </a:t>
            </a:r>
          </a:p>
        </p:txBody>
      </p:sp>
    </p:spTree>
    <p:extLst>
      <p:ext uri="{BB962C8B-B14F-4D97-AF65-F5344CB8AC3E}">
        <p14:creationId xmlns:p14="http://schemas.microsoft.com/office/powerpoint/2010/main" val="280688917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US" dirty="0"/>
              <a:t>A low ratio can indicate inefficiency, a capital-intensive business environment, or a new business not yet operating at full capacity—in which case the analyst will not be able to link the ratio directly to efficiency. In addition, asset turnover can be affected by factors other than a company’s efficiency. </a:t>
            </a:r>
          </a:p>
        </p:txBody>
      </p:sp>
    </p:spTree>
    <p:extLst>
      <p:ext uri="{BB962C8B-B14F-4D97-AF65-F5344CB8AC3E}">
        <p14:creationId xmlns:p14="http://schemas.microsoft.com/office/powerpoint/2010/main" val="1563337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pc="-35" dirty="0">
                <a:solidFill>
                  <a:srgbClr val="C00000"/>
                </a:solidFill>
                <a:latin typeface="Trebuchet MS"/>
                <a:cs typeface="Trebuchet MS"/>
              </a:rPr>
              <a:t>Lender’s </a:t>
            </a:r>
            <a:r>
              <a:rPr lang="en-IN" spc="-20" dirty="0">
                <a:solidFill>
                  <a:srgbClr val="C00000"/>
                </a:solidFill>
                <a:latin typeface="Trebuchet MS"/>
                <a:cs typeface="Trebuchet MS"/>
              </a:rPr>
              <a:t>Perspective</a:t>
            </a:r>
            <a:endParaRPr lang="en-IN" dirty="0"/>
          </a:p>
        </p:txBody>
      </p:sp>
      <p:sp>
        <p:nvSpPr>
          <p:cNvPr id="3" name="Content Placeholder 2"/>
          <p:cNvSpPr>
            <a:spLocks noGrp="1"/>
          </p:cNvSpPr>
          <p:nvPr>
            <p:ph idx="1"/>
          </p:nvPr>
        </p:nvSpPr>
        <p:spPr/>
        <p:txBody>
          <a:bodyPr>
            <a:normAutofit fontScale="92500" lnSpcReduction="10000"/>
          </a:bodyPr>
          <a:lstStyle/>
          <a:p>
            <a:pPr marL="355600" marR="5080" indent="-342900">
              <a:lnSpc>
                <a:spcPct val="100000"/>
              </a:lnSpc>
              <a:spcBef>
                <a:spcPts val="100"/>
              </a:spcBef>
            </a:pPr>
            <a:r>
              <a:rPr lang="en-US" b="1" spc="-10" dirty="0">
                <a:solidFill>
                  <a:srgbClr val="6F2F9F"/>
                </a:solidFill>
                <a:latin typeface="Trebuchet MS"/>
                <a:cs typeface="Trebuchet MS"/>
              </a:rPr>
              <a:t>Meaningful </a:t>
            </a:r>
            <a:r>
              <a:rPr lang="en-US" b="1" dirty="0">
                <a:solidFill>
                  <a:srgbClr val="6F2F9F"/>
                </a:solidFill>
                <a:latin typeface="Trebuchet MS"/>
                <a:cs typeface="Trebuchet MS"/>
              </a:rPr>
              <a:t>&amp; </a:t>
            </a:r>
            <a:r>
              <a:rPr lang="en-US" b="1" spc="-5" dirty="0">
                <a:solidFill>
                  <a:srgbClr val="6F2F9F"/>
                </a:solidFill>
                <a:latin typeface="Trebuchet MS"/>
                <a:cs typeface="Trebuchet MS"/>
              </a:rPr>
              <a:t>critical </a:t>
            </a:r>
            <a:r>
              <a:rPr lang="en-US" b="1" dirty="0">
                <a:solidFill>
                  <a:srgbClr val="6F2F9F"/>
                </a:solidFill>
                <a:latin typeface="Trebuchet MS"/>
                <a:cs typeface="Trebuchet MS"/>
              </a:rPr>
              <a:t>analysis </a:t>
            </a:r>
            <a:r>
              <a:rPr lang="en-US" b="1" spc="-5" dirty="0">
                <a:solidFill>
                  <a:srgbClr val="6F2F9F"/>
                </a:solidFill>
                <a:latin typeface="Trebuchet MS"/>
                <a:cs typeface="Trebuchet MS"/>
              </a:rPr>
              <a:t>of Financial </a:t>
            </a:r>
            <a:r>
              <a:rPr lang="en-US" b="1" spc="-50" dirty="0">
                <a:solidFill>
                  <a:srgbClr val="6F2F9F"/>
                </a:solidFill>
                <a:latin typeface="Trebuchet MS"/>
                <a:cs typeface="Trebuchet MS"/>
              </a:rPr>
              <a:t>statements  </a:t>
            </a:r>
            <a:r>
              <a:rPr lang="en-US" b="1" dirty="0">
                <a:solidFill>
                  <a:srgbClr val="6F2F9F"/>
                </a:solidFill>
                <a:latin typeface="Trebuchet MS"/>
                <a:cs typeface="Trebuchet MS"/>
              </a:rPr>
              <a:t>helps</a:t>
            </a:r>
            <a:r>
              <a:rPr lang="en-US" b="1" spc="-10" dirty="0">
                <a:solidFill>
                  <a:srgbClr val="6F2F9F"/>
                </a:solidFill>
                <a:latin typeface="Trebuchet MS"/>
                <a:cs typeface="Trebuchet MS"/>
              </a:rPr>
              <a:t> </a:t>
            </a:r>
            <a:r>
              <a:rPr lang="en-US" b="1" spc="-5" dirty="0">
                <a:solidFill>
                  <a:srgbClr val="6F2F9F"/>
                </a:solidFill>
                <a:latin typeface="Trebuchet MS"/>
                <a:cs typeface="Trebuchet MS"/>
              </a:rPr>
              <a:t>to</a:t>
            </a:r>
            <a:endParaRPr lang="en-US" dirty="0">
              <a:latin typeface="Trebuchet MS"/>
              <a:cs typeface="Trebuchet MS"/>
            </a:endParaRPr>
          </a:p>
          <a:p>
            <a:pPr marL="12700" marR="7620" indent="0">
              <a:lnSpc>
                <a:spcPct val="100000"/>
              </a:lnSpc>
              <a:spcBef>
                <a:spcPts val="994"/>
              </a:spcBef>
              <a:buNone/>
            </a:pPr>
            <a:r>
              <a:rPr lang="en-US" b="1" spc="-5" dirty="0">
                <a:solidFill>
                  <a:srgbClr val="6F2F9F"/>
                </a:solidFill>
                <a:latin typeface="Trebuchet MS"/>
                <a:cs typeface="Trebuchet MS"/>
              </a:rPr>
              <a:t>    Assess the prospects of the </a:t>
            </a:r>
            <a:r>
              <a:rPr lang="en-US" b="1" dirty="0">
                <a:solidFill>
                  <a:srgbClr val="6F2F9F"/>
                </a:solidFill>
                <a:latin typeface="Trebuchet MS"/>
                <a:cs typeface="Trebuchet MS"/>
              </a:rPr>
              <a:t>Enterprise both from </a:t>
            </a:r>
            <a:r>
              <a:rPr lang="en-US" b="1" spc="-105" dirty="0">
                <a:solidFill>
                  <a:srgbClr val="6F2F9F"/>
                </a:solidFill>
                <a:latin typeface="Trebuchet MS"/>
                <a:cs typeface="Trebuchet MS"/>
              </a:rPr>
              <a:t>short  </a:t>
            </a:r>
            <a:r>
              <a:rPr lang="en-US" b="1" spc="-5" dirty="0">
                <a:solidFill>
                  <a:srgbClr val="6F2F9F"/>
                </a:solidFill>
                <a:latin typeface="Trebuchet MS"/>
                <a:cs typeface="Trebuchet MS"/>
              </a:rPr>
              <a:t>term </a:t>
            </a:r>
            <a:r>
              <a:rPr lang="en-US" b="1" dirty="0">
                <a:solidFill>
                  <a:srgbClr val="6F2F9F"/>
                </a:solidFill>
                <a:latin typeface="Trebuchet MS"/>
                <a:cs typeface="Trebuchet MS"/>
              </a:rPr>
              <a:t>&amp;      long </a:t>
            </a:r>
            <a:r>
              <a:rPr lang="en-US" b="1" spc="-5" dirty="0">
                <a:solidFill>
                  <a:srgbClr val="6F2F9F"/>
                </a:solidFill>
                <a:latin typeface="Trebuchet MS"/>
                <a:cs typeface="Trebuchet MS"/>
              </a:rPr>
              <a:t>term </a:t>
            </a:r>
            <a:r>
              <a:rPr lang="en-US" b="1" spc="-25" dirty="0">
                <a:solidFill>
                  <a:srgbClr val="6F2F9F"/>
                </a:solidFill>
                <a:latin typeface="Trebuchet MS"/>
                <a:cs typeface="Trebuchet MS"/>
              </a:rPr>
              <a:t>Lender’s</a:t>
            </a:r>
            <a:r>
              <a:rPr lang="en-US" b="1" spc="-5" dirty="0">
                <a:solidFill>
                  <a:srgbClr val="6F2F9F"/>
                </a:solidFill>
                <a:latin typeface="Trebuchet MS"/>
                <a:cs typeface="Trebuchet MS"/>
              </a:rPr>
              <a:t> </a:t>
            </a:r>
            <a:r>
              <a:rPr lang="en-US" b="1" spc="-15" dirty="0">
                <a:solidFill>
                  <a:srgbClr val="6F2F9F"/>
                </a:solidFill>
                <a:latin typeface="Trebuchet MS"/>
                <a:cs typeface="Trebuchet MS"/>
              </a:rPr>
              <a:t>Perspective</a:t>
            </a:r>
            <a:endParaRPr lang="en-US" dirty="0">
              <a:latin typeface="Trebuchet MS"/>
              <a:cs typeface="Trebuchet MS"/>
            </a:endParaRPr>
          </a:p>
          <a:p>
            <a:pPr marL="355600" marR="5080" indent="-342900">
              <a:lnSpc>
                <a:spcPct val="100000"/>
              </a:lnSpc>
              <a:spcBef>
                <a:spcPts val="1010"/>
              </a:spcBef>
            </a:pPr>
            <a:r>
              <a:rPr lang="en-US" b="1" spc="-10" dirty="0">
                <a:solidFill>
                  <a:srgbClr val="6F2F9F"/>
                </a:solidFill>
                <a:latin typeface="Trebuchet MS"/>
                <a:cs typeface="Trebuchet MS"/>
              </a:rPr>
              <a:t>Concerned </a:t>
            </a:r>
            <a:r>
              <a:rPr lang="en-US" b="1" dirty="0">
                <a:solidFill>
                  <a:srgbClr val="6F2F9F"/>
                </a:solidFill>
                <a:latin typeface="Trebuchet MS"/>
                <a:cs typeface="Trebuchet MS"/>
              </a:rPr>
              <a:t>about short </a:t>
            </a:r>
            <a:r>
              <a:rPr lang="en-US" b="1" spc="-5" dirty="0">
                <a:solidFill>
                  <a:srgbClr val="6F2F9F"/>
                </a:solidFill>
                <a:latin typeface="Trebuchet MS"/>
                <a:cs typeface="Trebuchet MS"/>
              </a:rPr>
              <a:t>term liquidity </a:t>
            </a:r>
            <a:r>
              <a:rPr lang="en-US" b="1" dirty="0">
                <a:solidFill>
                  <a:srgbClr val="6F2F9F"/>
                </a:solidFill>
                <a:latin typeface="Trebuchet MS"/>
                <a:cs typeface="Trebuchet MS"/>
              </a:rPr>
              <a:t>as well as </a:t>
            </a:r>
            <a:r>
              <a:rPr lang="en-US" b="1" spc="-120" dirty="0">
                <a:solidFill>
                  <a:srgbClr val="6F2F9F"/>
                </a:solidFill>
                <a:latin typeface="Trebuchet MS"/>
                <a:cs typeface="Trebuchet MS"/>
              </a:rPr>
              <a:t>Debt  </a:t>
            </a:r>
            <a:r>
              <a:rPr lang="en-US" b="1" spc="-5" dirty="0">
                <a:solidFill>
                  <a:srgbClr val="6F2F9F"/>
                </a:solidFill>
                <a:latin typeface="Trebuchet MS"/>
                <a:cs typeface="Trebuchet MS"/>
              </a:rPr>
              <a:t>Equity structure/ </a:t>
            </a:r>
            <a:r>
              <a:rPr lang="en-US" b="1" dirty="0">
                <a:solidFill>
                  <a:srgbClr val="6F2F9F"/>
                </a:solidFill>
                <a:latin typeface="Trebuchet MS"/>
                <a:cs typeface="Trebuchet MS"/>
              </a:rPr>
              <a:t>long </a:t>
            </a:r>
            <a:r>
              <a:rPr lang="en-US" b="1" spc="-5" dirty="0">
                <a:solidFill>
                  <a:srgbClr val="6F2F9F"/>
                </a:solidFill>
                <a:latin typeface="Trebuchet MS"/>
                <a:cs typeface="Trebuchet MS"/>
              </a:rPr>
              <a:t>term Solvency </a:t>
            </a:r>
            <a:r>
              <a:rPr lang="en-US" b="1" dirty="0">
                <a:solidFill>
                  <a:srgbClr val="6F2F9F"/>
                </a:solidFill>
                <a:latin typeface="Trebuchet MS"/>
                <a:cs typeface="Trebuchet MS"/>
              </a:rPr>
              <a:t>&amp; long </a:t>
            </a:r>
            <a:r>
              <a:rPr lang="en-US" b="1" spc="-5" dirty="0">
                <a:solidFill>
                  <a:srgbClr val="6F2F9F"/>
                </a:solidFill>
                <a:latin typeface="Trebuchet MS"/>
                <a:cs typeface="Trebuchet MS"/>
              </a:rPr>
              <a:t>term </a:t>
            </a:r>
            <a:r>
              <a:rPr lang="en-US" b="1" dirty="0">
                <a:solidFill>
                  <a:srgbClr val="6F2F9F"/>
                </a:solidFill>
                <a:latin typeface="Trebuchet MS"/>
                <a:cs typeface="Trebuchet MS"/>
              </a:rPr>
              <a:t>Debt  servicing capability </a:t>
            </a:r>
            <a:r>
              <a:rPr lang="en-US" b="1" spc="-5" dirty="0">
                <a:solidFill>
                  <a:srgbClr val="6F2F9F"/>
                </a:solidFill>
                <a:latin typeface="Trebuchet MS"/>
                <a:cs typeface="Trebuchet MS"/>
              </a:rPr>
              <a:t>of the</a:t>
            </a:r>
            <a:r>
              <a:rPr lang="en-US" b="1" spc="-30" dirty="0">
                <a:solidFill>
                  <a:srgbClr val="6F2F9F"/>
                </a:solidFill>
                <a:latin typeface="Trebuchet MS"/>
                <a:cs typeface="Trebuchet MS"/>
              </a:rPr>
              <a:t> </a:t>
            </a:r>
            <a:r>
              <a:rPr lang="en-US" b="1" dirty="0">
                <a:solidFill>
                  <a:srgbClr val="6F2F9F"/>
                </a:solidFill>
                <a:latin typeface="Trebuchet MS"/>
                <a:cs typeface="Trebuchet MS"/>
              </a:rPr>
              <a:t>Enterprise</a:t>
            </a:r>
            <a:endParaRPr lang="en-US" dirty="0">
              <a:latin typeface="Trebuchet MS"/>
              <a:cs typeface="Trebuchet MS"/>
            </a:endParaRPr>
          </a:p>
          <a:p>
            <a:pPr marL="355600" marR="6985" indent="-342900">
              <a:lnSpc>
                <a:spcPct val="100000"/>
              </a:lnSpc>
              <a:spcBef>
                <a:spcPts val="994"/>
              </a:spcBef>
            </a:pPr>
            <a:r>
              <a:rPr lang="en-US" b="1" spc="-5" dirty="0">
                <a:solidFill>
                  <a:srgbClr val="6F2F9F"/>
                </a:solidFill>
                <a:latin typeface="Trebuchet MS"/>
                <a:cs typeface="Trebuchet MS"/>
              </a:rPr>
              <a:t>More importantly </a:t>
            </a:r>
            <a:r>
              <a:rPr lang="en-US" b="1" dirty="0">
                <a:solidFill>
                  <a:srgbClr val="6F2F9F"/>
                </a:solidFill>
                <a:latin typeface="Trebuchet MS"/>
                <a:cs typeface="Trebuchet MS"/>
              </a:rPr>
              <a:t>looking upon </a:t>
            </a:r>
            <a:r>
              <a:rPr lang="en-US" b="1" spc="-5" dirty="0">
                <a:solidFill>
                  <a:srgbClr val="6F2F9F"/>
                </a:solidFill>
                <a:latin typeface="Trebuchet MS"/>
                <a:cs typeface="Trebuchet MS"/>
              </a:rPr>
              <a:t>safety of </a:t>
            </a:r>
            <a:r>
              <a:rPr lang="en-US" b="1" spc="-110" dirty="0">
                <a:solidFill>
                  <a:srgbClr val="6F2F9F"/>
                </a:solidFill>
                <a:latin typeface="Trebuchet MS"/>
                <a:cs typeface="Trebuchet MS"/>
              </a:rPr>
              <a:t>their  </a:t>
            </a:r>
            <a:r>
              <a:rPr lang="en-US" b="1" spc="-5" dirty="0">
                <a:solidFill>
                  <a:srgbClr val="6F2F9F"/>
                </a:solidFill>
                <a:latin typeface="Trebuchet MS"/>
                <a:cs typeface="Trebuchet MS"/>
              </a:rPr>
              <a:t>Exposure(Existing or</a:t>
            </a:r>
            <a:r>
              <a:rPr lang="en-US" b="1" spc="5" dirty="0">
                <a:solidFill>
                  <a:srgbClr val="6F2F9F"/>
                </a:solidFill>
                <a:latin typeface="Trebuchet MS"/>
                <a:cs typeface="Trebuchet MS"/>
              </a:rPr>
              <a:t> </a:t>
            </a:r>
            <a:r>
              <a:rPr lang="en-US" b="1" spc="-5" dirty="0">
                <a:solidFill>
                  <a:srgbClr val="6F2F9F"/>
                </a:solidFill>
                <a:latin typeface="Trebuchet MS"/>
                <a:cs typeface="Trebuchet MS"/>
              </a:rPr>
              <a:t>Proposed)</a:t>
            </a:r>
            <a:endParaRPr lang="en-US" dirty="0">
              <a:latin typeface="Trebuchet MS"/>
              <a:cs typeface="Trebuchet MS"/>
            </a:endParaRPr>
          </a:p>
          <a:p>
            <a:pPr marL="355600" marR="6985" indent="-342900">
              <a:lnSpc>
                <a:spcPct val="100000"/>
              </a:lnSpc>
            </a:pPr>
            <a:r>
              <a:rPr lang="en-US" b="1" spc="-5" dirty="0">
                <a:solidFill>
                  <a:srgbClr val="6F2F9F"/>
                </a:solidFill>
                <a:latin typeface="Trebuchet MS"/>
                <a:cs typeface="Trebuchet MS"/>
              </a:rPr>
              <a:t>Banks earnings expected out </a:t>
            </a:r>
            <a:r>
              <a:rPr lang="en-US" b="1" dirty="0">
                <a:solidFill>
                  <a:srgbClr val="6F2F9F"/>
                </a:solidFill>
                <a:latin typeface="Trebuchet MS"/>
                <a:cs typeface="Trebuchet MS"/>
              </a:rPr>
              <a:t>of </a:t>
            </a:r>
            <a:r>
              <a:rPr lang="en-US" b="1" spc="-5" dirty="0">
                <a:solidFill>
                  <a:srgbClr val="6F2F9F"/>
                </a:solidFill>
                <a:latin typeface="Trebuchet MS"/>
                <a:cs typeface="Trebuchet MS"/>
              </a:rPr>
              <a:t>this Exposure by </a:t>
            </a:r>
            <a:r>
              <a:rPr lang="en-US" b="1" dirty="0">
                <a:solidFill>
                  <a:srgbClr val="6F2F9F"/>
                </a:solidFill>
                <a:latin typeface="Trebuchet MS"/>
                <a:cs typeface="Trebuchet MS"/>
              </a:rPr>
              <a:t>way </a:t>
            </a:r>
            <a:r>
              <a:rPr lang="en-US" b="1" spc="-254" dirty="0">
                <a:solidFill>
                  <a:srgbClr val="6F2F9F"/>
                </a:solidFill>
                <a:latin typeface="Trebuchet MS"/>
                <a:cs typeface="Trebuchet MS"/>
              </a:rPr>
              <a:t>of  </a:t>
            </a:r>
            <a:r>
              <a:rPr lang="en-US" b="1" spc="-5" dirty="0">
                <a:solidFill>
                  <a:srgbClr val="6F2F9F"/>
                </a:solidFill>
                <a:latin typeface="Trebuchet MS"/>
                <a:cs typeface="Trebuchet MS"/>
              </a:rPr>
              <a:t>interest/ Commission/</a:t>
            </a:r>
            <a:r>
              <a:rPr lang="en-US" b="1" dirty="0">
                <a:solidFill>
                  <a:srgbClr val="6F2F9F"/>
                </a:solidFill>
                <a:latin typeface="Trebuchet MS"/>
                <a:cs typeface="Trebuchet MS"/>
              </a:rPr>
              <a:t> </a:t>
            </a:r>
            <a:r>
              <a:rPr lang="en-US" b="1" spc="-5" dirty="0">
                <a:solidFill>
                  <a:srgbClr val="6F2F9F"/>
                </a:solidFill>
                <a:latin typeface="Trebuchet MS"/>
                <a:cs typeface="Trebuchet MS"/>
              </a:rPr>
              <a:t>charges</a:t>
            </a:r>
            <a:endParaRPr lang="en-US" dirty="0">
              <a:latin typeface="Trebuchet MS"/>
              <a:cs typeface="Trebuchet MS"/>
            </a:endParaRPr>
          </a:p>
        </p:txBody>
      </p:sp>
    </p:spTree>
    <p:extLst>
      <p:ext uri="{BB962C8B-B14F-4D97-AF65-F5344CB8AC3E}">
        <p14:creationId xmlns:p14="http://schemas.microsoft.com/office/powerpoint/2010/main" val="71962300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The fixed asset turnover ratio would be lower for a company whose assets are newer (and, therefore, less depreciated and so reflected in the financial statements at a higher carrying value) than the ratio for a company with older assets (that are thus more depreciated and so reflected at a lower carrying value). </a:t>
            </a:r>
          </a:p>
          <a:p>
            <a:r>
              <a:rPr lang="en-US" dirty="0"/>
              <a:t>The fixed asset ratio can be erratic because, although revenue may have a steady growth rate, increases in fixed assets may not follow a smooth pattern; so, every year-to-year change in the ratio does not necessarily indicate important changes in the company’s efficiency.</a:t>
            </a:r>
            <a:endParaRPr lang="en-IN" dirty="0"/>
          </a:p>
        </p:txBody>
      </p:sp>
    </p:spTree>
    <p:extLst>
      <p:ext uri="{BB962C8B-B14F-4D97-AF65-F5344CB8AC3E}">
        <p14:creationId xmlns:p14="http://schemas.microsoft.com/office/powerpoint/2010/main" val="32034880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ctr"/>
            <a:r>
              <a:rPr lang="en-IN" dirty="0"/>
              <a:t>Total Asset Turnover</a:t>
            </a:r>
          </a:p>
        </p:txBody>
      </p:sp>
      <p:sp>
        <p:nvSpPr>
          <p:cNvPr id="3" name="Content Placeholder 2"/>
          <p:cNvSpPr>
            <a:spLocks noGrp="1"/>
          </p:cNvSpPr>
          <p:nvPr>
            <p:ph idx="1"/>
          </p:nvPr>
        </p:nvSpPr>
        <p:spPr/>
        <p:txBody>
          <a:bodyPr/>
          <a:lstStyle/>
          <a:p>
            <a:r>
              <a:rPr lang="en-US" dirty="0"/>
              <a:t>The total asset turnover ratio measures the company’s overall ability to generate revenues with a given level of assets. </a:t>
            </a:r>
          </a:p>
          <a:p>
            <a:r>
              <a:rPr lang="en-US" dirty="0"/>
              <a:t>A ratio of 1.20 would indicate that the company is generating €1.20 of revenues for every €1 of average assets. A higher ratio indicates greater efficiency. </a:t>
            </a:r>
          </a:p>
          <a:p>
            <a:r>
              <a:rPr lang="en-US" dirty="0"/>
              <a:t>Because this ratio includes both fixed and current assets, inefficient working capital management can distort overall interpretations. It is therefore helpful to analyze working capital and fixed asset turnover ratios separately.</a:t>
            </a:r>
            <a:endParaRPr lang="en-IN" dirty="0"/>
          </a:p>
        </p:txBody>
      </p:sp>
    </p:spTree>
    <p:extLst>
      <p:ext uri="{BB962C8B-B14F-4D97-AF65-F5344CB8AC3E}">
        <p14:creationId xmlns:p14="http://schemas.microsoft.com/office/powerpoint/2010/main" val="36378093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A low asset turnover ratio can be an indicator of inefficiency or of relative capital intensity of the business. The ratio also reflects strategic decisions by management—for example, the decision whether to use a more labor-intensive (and less capital-intensive) approach to its business or a more capital-intensive (and less labor-intensive) approach.</a:t>
            </a:r>
            <a:endParaRPr lang="en-IN" dirty="0"/>
          </a:p>
        </p:txBody>
      </p:sp>
    </p:spTree>
    <p:extLst>
      <p:ext uri="{BB962C8B-B14F-4D97-AF65-F5344CB8AC3E}">
        <p14:creationId xmlns:p14="http://schemas.microsoft.com/office/powerpoint/2010/main" val="26092305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ctr"/>
            <a:r>
              <a:rPr lang="en-IN" cap="all" dirty="0"/>
              <a:t>LIQUIDITY RATIOS</a:t>
            </a:r>
          </a:p>
        </p:txBody>
      </p:sp>
      <p:sp>
        <p:nvSpPr>
          <p:cNvPr id="3" name="Content Placeholder 2"/>
          <p:cNvSpPr>
            <a:spLocks noGrp="1"/>
          </p:cNvSpPr>
          <p:nvPr>
            <p:ph idx="1"/>
          </p:nvPr>
        </p:nvSpPr>
        <p:spPr/>
        <p:txBody>
          <a:bodyPr/>
          <a:lstStyle/>
          <a:p>
            <a:r>
              <a:rPr lang="en-US" dirty="0"/>
              <a:t>Liquidity analysis, which focuses on cash flows, measures a company’s ability to meet its short-term obligations. </a:t>
            </a:r>
          </a:p>
          <a:p>
            <a:r>
              <a:rPr lang="en-US" dirty="0"/>
              <a:t>Liquidity measures how quickly assets are converted into cash. Liquidity ratios also measure the ability to pay off short-term obligations. </a:t>
            </a:r>
          </a:p>
          <a:p>
            <a:r>
              <a:rPr lang="en-US" dirty="0"/>
              <a:t>In day-to-day operations, liquidity management is typically achieved through efficient use of assets. In the medium term, liquidity in the non-financial sector is also addressed by managing the structure of liabilities.</a:t>
            </a:r>
            <a:endParaRPr lang="en-IN" dirty="0"/>
          </a:p>
        </p:txBody>
      </p:sp>
    </p:spTree>
    <p:extLst>
      <p:ext uri="{BB962C8B-B14F-4D97-AF65-F5344CB8AC3E}">
        <p14:creationId xmlns:p14="http://schemas.microsoft.com/office/powerpoint/2010/main" val="335542755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The level of liquidity needed differs from one industry to another. A particular company’s liquidity position may vary according to the anticipated need for funds at any given time.</a:t>
            </a:r>
          </a:p>
          <a:p>
            <a:r>
              <a:rPr lang="en-US" dirty="0"/>
              <a:t> Judging whether a company has adequate liquidity requires analysis of its historical funding requirements, current liquidity position, anticipated future funding needs, and options for reducing funding needs or attracting additional funds</a:t>
            </a:r>
            <a:endParaRPr lang="en-IN" dirty="0"/>
          </a:p>
        </p:txBody>
      </p:sp>
    </p:spTree>
    <p:extLst>
      <p:ext uri="{BB962C8B-B14F-4D97-AF65-F5344CB8AC3E}">
        <p14:creationId xmlns:p14="http://schemas.microsoft.com/office/powerpoint/2010/main" val="27849791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 These liquidity ratios reflect a company’s position at a point in time </a:t>
            </a:r>
          </a:p>
          <a:p>
            <a:r>
              <a:rPr lang="en-US" dirty="0"/>
              <a:t>The current, quick, and cash ratios reflect three measures of a company’s ability to pay current liabilities. </a:t>
            </a:r>
          </a:p>
          <a:p>
            <a:r>
              <a:rPr lang="en-US" dirty="0"/>
              <a:t>Each uses a progressively stricter definition of liquid assets.</a:t>
            </a:r>
            <a:endParaRPr lang="en-IN" dirty="0"/>
          </a:p>
        </p:txBody>
      </p:sp>
    </p:spTree>
    <p:extLst>
      <p:ext uri="{BB962C8B-B14F-4D97-AF65-F5344CB8AC3E}">
        <p14:creationId xmlns:p14="http://schemas.microsoft.com/office/powerpoint/2010/main" val="38210971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The </a:t>
            </a:r>
            <a:r>
              <a:rPr lang="en-US" b="1" dirty="0"/>
              <a:t>defensive interval ratio</a:t>
            </a:r>
            <a:r>
              <a:rPr lang="en-US" dirty="0"/>
              <a:t> measures how long a company can pay its daily cash expenditures using only its existing liquid assets, without additional cash flow coming in.</a:t>
            </a:r>
            <a:endParaRPr lang="en-IN" dirty="0"/>
          </a:p>
        </p:txBody>
      </p:sp>
    </p:spTree>
    <p:extLst>
      <p:ext uri="{BB962C8B-B14F-4D97-AF65-F5344CB8AC3E}">
        <p14:creationId xmlns:p14="http://schemas.microsoft.com/office/powerpoint/2010/main" val="10380294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The </a:t>
            </a:r>
            <a:r>
              <a:rPr lang="en-US" b="1" dirty="0"/>
              <a:t>cash conversion cycle</a:t>
            </a:r>
            <a:r>
              <a:rPr lang="en-US" dirty="0"/>
              <a:t>, a financial metric not in ratio form, measures the length of time required for a company to go from cash paid (used in its operations) to cash received (as a result of its operations).</a:t>
            </a:r>
            <a:endParaRPr lang="en-IN" dirty="0"/>
          </a:p>
        </p:txBody>
      </p:sp>
    </p:spTree>
    <p:extLst>
      <p:ext uri="{BB962C8B-B14F-4D97-AF65-F5344CB8AC3E}">
        <p14:creationId xmlns:p14="http://schemas.microsoft.com/office/powerpoint/2010/main" val="12129701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76705441"/>
              </p:ext>
            </p:extLst>
          </p:nvPr>
        </p:nvGraphicFramePr>
        <p:xfrm>
          <a:off x="457200" y="554182"/>
          <a:ext cx="10896600" cy="5846618"/>
        </p:xfrm>
        <a:graphic>
          <a:graphicData uri="http://schemas.openxmlformats.org/drawingml/2006/table">
            <a:tbl>
              <a:tblPr/>
              <a:tblGrid>
                <a:gridCol w="3632200">
                  <a:extLst>
                    <a:ext uri="{9D8B030D-6E8A-4147-A177-3AD203B41FA5}">
                      <a16:colId xmlns:a16="http://schemas.microsoft.com/office/drawing/2014/main" val="208588359"/>
                    </a:ext>
                  </a:extLst>
                </a:gridCol>
                <a:gridCol w="3632200">
                  <a:extLst>
                    <a:ext uri="{9D8B030D-6E8A-4147-A177-3AD203B41FA5}">
                      <a16:colId xmlns:a16="http://schemas.microsoft.com/office/drawing/2014/main" val="514969535"/>
                    </a:ext>
                  </a:extLst>
                </a:gridCol>
                <a:gridCol w="3632200">
                  <a:extLst>
                    <a:ext uri="{9D8B030D-6E8A-4147-A177-3AD203B41FA5}">
                      <a16:colId xmlns:a16="http://schemas.microsoft.com/office/drawing/2014/main" val="2061423347"/>
                    </a:ext>
                  </a:extLst>
                </a:gridCol>
              </a:tblGrid>
              <a:tr h="863545">
                <a:tc>
                  <a:txBody>
                    <a:bodyPr/>
                    <a:lstStyle/>
                    <a:p>
                      <a:pPr algn="l" fontAlgn="b"/>
                      <a:r>
                        <a:rPr lang="en-IN" b="1">
                          <a:effectLst/>
                          <a:latin typeface="var(--content-font)"/>
                        </a:rPr>
                        <a:t>Liquidity Ratios</a:t>
                      </a:r>
                    </a:p>
                  </a:txBody>
                  <a:tcPr marL="95250" marR="95250" marT="95250" marB="95250" anchor="b">
                    <a:lnL>
                      <a:noFill/>
                    </a:lnL>
                    <a:lnR>
                      <a:noFill/>
                    </a:lnR>
                    <a:lnT>
                      <a:noFill/>
                    </a:lnT>
                    <a:lnB w="19050" cap="flat" cmpd="sng" algn="ctr">
                      <a:solidFill>
                        <a:srgbClr val="53565A"/>
                      </a:solidFill>
                      <a:prstDash val="solid"/>
                      <a:round/>
                      <a:headEnd type="none" w="med" len="med"/>
                      <a:tailEnd type="none" w="med" len="med"/>
                    </a:lnB>
                  </a:tcPr>
                </a:tc>
                <a:tc>
                  <a:txBody>
                    <a:bodyPr/>
                    <a:lstStyle/>
                    <a:p>
                      <a:pPr algn="l" fontAlgn="b"/>
                      <a:r>
                        <a:rPr lang="en-IN" b="1">
                          <a:effectLst/>
                          <a:latin typeface="var(--content-font)"/>
                        </a:rPr>
                        <a:t>Numerator</a:t>
                      </a:r>
                    </a:p>
                  </a:txBody>
                  <a:tcPr marL="95250" marR="95250" marT="95250" marB="95250" anchor="b">
                    <a:lnL>
                      <a:noFill/>
                    </a:lnL>
                    <a:lnR>
                      <a:noFill/>
                    </a:lnR>
                    <a:lnT>
                      <a:noFill/>
                    </a:lnT>
                    <a:lnB w="19050" cap="flat" cmpd="sng" algn="ctr">
                      <a:solidFill>
                        <a:srgbClr val="53565A"/>
                      </a:solidFill>
                      <a:prstDash val="solid"/>
                      <a:round/>
                      <a:headEnd type="none" w="med" len="med"/>
                      <a:tailEnd type="none" w="med" len="med"/>
                    </a:lnB>
                  </a:tcPr>
                </a:tc>
                <a:tc>
                  <a:txBody>
                    <a:bodyPr/>
                    <a:lstStyle/>
                    <a:p>
                      <a:pPr algn="l" fontAlgn="b"/>
                      <a:r>
                        <a:rPr lang="en-IN" b="1">
                          <a:effectLst/>
                          <a:latin typeface="var(--content-font)"/>
                        </a:rPr>
                        <a:t>Denominator</a:t>
                      </a:r>
                    </a:p>
                  </a:txBody>
                  <a:tcPr marL="95250" marR="95250" marT="95250" marB="95250" anchor="b">
                    <a:lnL>
                      <a:noFill/>
                    </a:lnL>
                    <a:lnR>
                      <a:noFill/>
                    </a:lnR>
                    <a:lnT>
                      <a:noFill/>
                    </a:lnT>
                    <a:lnB w="19050" cap="flat" cmpd="sng" algn="ctr">
                      <a:solidFill>
                        <a:srgbClr val="53565A"/>
                      </a:solidFill>
                      <a:prstDash val="solid"/>
                      <a:round/>
                      <a:headEnd type="none" w="med" len="med"/>
                      <a:tailEnd type="none" w="med" len="med"/>
                    </a:lnB>
                  </a:tcPr>
                </a:tc>
                <a:extLst>
                  <a:ext uri="{0D108BD9-81ED-4DB2-BD59-A6C34878D82A}">
                    <a16:rowId xmlns:a16="http://schemas.microsoft.com/office/drawing/2014/main" val="1512702875"/>
                  </a:ext>
                </a:extLst>
              </a:tr>
              <a:tr h="863545">
                <a:tc>
                  <a:txBody>
                    <a:bodyPr/>
                    <a:lstStyle/>
                    <a:p>
                      <a:pPr algn="l" fontAlgn="t"/>
                      <a:r>
                        <a:rPr lang="en-IN">
                          <a:effectLst/>
                          <a:latin typeface="var(--content-font)"/>
                        </a:rPr>
                        <a:t>Current ratio</a:t>
                      </a:r>
                    </a:p>
                  </a:txBody>
                  <a:tcPr marL="95250" marR="95250" marT="95250" marB="95250">
                    <a:lnL>
                      <a:noFill/>
                    </a:lnL>
                    <a:lnR>
                      <a:noFill/>
                    </a:lnR>
                    <a:lnT w="19050" cap="flat" cmpd="sng" algn="ctr">
                      <a:solidFill>
                        <a:srgbClr val="53565A"/>
                      </a:solidFill>
                      <a:prstDash val="solid"/>
                      <a:round/>
                      <a:headEnd type="none" w="med" len="med"/>
                      <a:tailEnd type="none" w="med" len="med"/>
                    </a:lnT>
                    <a:lnB>
                      <a:noFill/>
                    </a:lnB>
                  </a:tcPr>
                </a:tc>
                <a:tc>
                  <a:txBody>
                    <a:bodyPr/>
                    <a:lstStyle/>
                    <a:p>
                      <a:pPr algn="l" fontAlgn="t"/>
                      <a:r>
                        <a:rPr lang="en-IN">
                          <a:effectLst/>
                          <a:latin typeface="var(--content-font)"/>
                        </a:rPr>
                        <a:t>Current assets</a:t>
                      </a:r>
                    </a:p>
                  </a:txBody>
                  <a:tcPr marL="95250" marR="95250" marT="95250" marB="95250">
                    <a:lnL>
                      <a:noFill/>
                    </a:lnL>
                    <a:lnR>
                      <a:noFill/>
                    </a:lnR>
                    <a:lnT w="19050" cap="flat" cmpd="sng" algn="ctr">
                      <a:solidFill>
                        <a:srgbClr val="53565A"/>
                      </a:solidFill>
                      <a:prstDash val="solid"/>
                      <a:round/>
                      <a:headEnd type="none" w="med" len="med"/>
                      <a:tailEnd type="none" w="med" len="med"/>
                    </a:lnT>
                    <a:lnB>
                      <a:noFill/>
                    </a:lnB>
                  </a:tcPr>
                </a:tc>
                <a:tc>
                  <a:txBody>
                    <a:bodyPr/>
                    <a:lstStyle/>
                    <a:p>
                      <a:pPr algn="l" fontAlgn="t"/>
                      <a:r>
                        <a:rPr lang="en-IN">
                          <a:effectLst/>
                          <a:latin typeface="var(--content-font)"/>
                        </a:rPr>
                        <a:t>Current liabilities</a:t>
                      </a:r>
                    </a:p>
                  </a:txBody>
                  <a:tcPr marL="95250" marR="95250" marT="95250" marB="95250">
                    <a:lnL>
                      <a:noFill/>
                    </a:lnL>
                    <a:lnR>
                      <a:noFill/>
                    </a:lnR>
                    <a:lnT w="19050" cap="flat" cmpd="sng" algn="ctr">
                      <a:solidFill>
                        <a:srgbClr val="53565A"/>
                      </a:solidFill>
                      <a:prstDash val="solid"/>
                      <a:round/>
                      <a:headEnd type="none" w="med" len="med"/>
                      <a:tailEnd type="none" w="med" len="med"/>
                    </a:lnT>
                    <a:lnB>
                      <a:noFill/>
                    </a:lnB>
                  </a:tcPr>
                </a:tc>
                <a:extLst>
                  <a:ext uri="{0D108BD9-81ED-4DB2-BD59-A6C34878D82A}">
                    <a16:rowId xmlns:a16="http://schemas.microsoft.com/office/drawing/2014/main" val="2452718187"/>
                  </a:ext>
                </a:extLst>
              </a:tr>
              <a:tr h="1373176">
                <a:tc>
                  <a:txBody>
                    <a:bodyPr/>
                    <a:lstStyle/>
                    <a:p>
                      <a:pPr algn="l" fontAlgn="t"/>
                      <a:r>
                        <a:rPr lang="en-IN">
                          <a:effectLst/>
                          <a:latin typeface="var(--content-font)"/>
                        </a:rPr>
                        <a:t>Quick ratio</a:t>
                      </a:r>
                    </a:p>
                  </a:txBody>
                  <a:tcPr marL="95250" marR="95250" marT="95250" marB="95250">
                    <a:lnL>
                      <a:noFill/>
                    </a:lnL>
                    <a:lnR>
                      <a:noFill/>
                    </a:lnR>
                    <a:lnT>
                      <a:noFill/>
                    </a:lnT>
                    <a:lnB>
                      <a:noFill/>
                    </a:lnB>
                  </a:tcPr>
                </a:tc>
                <a:tc>
                  <a:txBody>
                    <a:bodyPr/>
                    <a:lstStyle/>
                    <a:p>
                      <a:pPr algn="l" fontAlgn="t"/>
                      <a:r>
                        <a:rPr lang="en-US">
                          <a:effectLst/>
                          <a:latin typeface="var(--content-font)"/>
                        </a:rPr>
                        <a:t>Cash + Short-term marketable investments + Receivables</a:t>
                      </a:r>
                    </a:p>
                  </a:txBody>
                  <a:tcPr marL="95250" marR="95250" marT="95250" marB="95250">
                    <a:lnL>
                      <a:noFill/>
                    </a:lnL>
                    <a:lnR>
                      <a:noFill/>
                    </a:lnR>
                    <a:lnT>
                      <a:noFill/>
                    </a:lnT>
                    <a:lnB>
                      <a:noFill/>
                    </a:lnB>
                  </a:tcPr>
                </a:tc>
                <a:tc>
                  <a:txBody>
                    <a:bodyPr/>
                    <a:lstStyle/>
                    <a:p>
                      <a:pPr algn="l" fontAlgn="t"/>
                      <a:r>
                        <a:rPr lang="en-IN">
                          <a:effectLst/>
                          <a:latin typeface="var(--content-font)"/>
                        </a:rPr>
                        <a:t>Current liabilities</a:t>
                      </a:r>
                    </a:p>
                  </a:txBody>
                  <a:tcPr marL="95250" marR="95250" marT="95250" marB="95250">
                    <a:lnL>
                      <a:noFill/>
                    </a:lnL>
                    <a:lnR>
                      <a:noFill/>
                    </a:lnR>
                    <a:lnT>
                      <a:noFill/>
                    </a:lnT>
                    <a:lnB>
                      <a:noFill/>
                    </a:lnB>
                  </a:tcPr>
                </a:tc>
                <a:extLst>
                  <a:ext uri="{0D108BD9-81ED-4DB2-BD59-A6C34878D82A}">
                    <a16:rowId xmlns:a16="http://schemas.microsoft.com/office/drawing/2014/main" val="3264896391"/>
                  </a:ext>
                </a:extLst>
              </a:tr>
              <a:tr h="1373176">
                <a:tc>
                  <a:txBody>
                    <a:bodyPr/>
                    <a:lstStyle/>
                    <a:p>
                      <a:pPr algn="l" fontAlgn="t"/>
                      <a:r>
                        <a:rPr lang="en-IN" dirty="0">
                          <a:effectLst/>
                          <a:latin typeface="var(--content-font)"/>
                        </a:rPr>
                        <a:t>Cash ratio</a:t>
                      </a:r>
                    </a:p>
                  </a:txBody>
                  <a:tcPr marL="95250" marR="95250" marT="95250" marB="95250">
                    <a:lnL>
                      <a:noFill/>
                    </a:lnL>
                    <a:lnR>
                      <a:noFill/>
                    </a:lnR>
                    <a:lnT>
                      <a:noFill/>
                    </a:lnT>
                    <a:lnB>
                      <a:noFill/>
                    </a:lnB>
                  </a:tcPr>
                </a:tc>
                <a:tc>
                  <a:txBody>
                    <a:bodyPr/>
                    <a:lstStyle/>
                    <a:p>
                      <a:pPr algn="l" fontAlgn="t"/>
                      <a:r>
                        <a:rPr lang="en-IN">
                          <a:effectLst/>
                          <a:latin typeface="var(--content-font)"/>
                        </a:rPr>
                        <a:t>Cash + Short-term marketable investments</a:t>
                      </a:r>
                    </a:p>
                  </a:txBody>
                  <a:tcPr marL="95250" marR="95250" marT="95250" marB="95250">
                    <a:lnL>
                      <a:noFill/>
                    </a:lnL>
                    <a:lnR>
                      <a:noFill/>
                    </a:lnR>
                    <a:lnT>
                      <a:noFill/>
                    </a:lnT>
                    <a:lnB>
                      <a:noFill/>
                    </a:lnB>
                  </a:tcPr>
                </a:tc>
                <a:tc>
                  <a:txBody>
                    <a:bodyPr/>
                    <a:lstStyle/>
                    <a:p>
                      <a:pPr algn="l" fontAlgn="t"/>
                      <a:r>
                        <a:rPr lang="en-IN">
                          <a:effectLst/>
                          <a:latin typeface="var(--content-font)"/>
                        </a:rPr>
                        <a:t>Current liabilities</a:t>
                      </a:r>
                    </a:p>
                  </a:txBody>
                  <a:tcPr marL="95250" marR="95250" marT="95250" marB="95250">
                    <a:lnL>
                      <a:noFill/>
                    </a:lnL>
                    <a:lnR>
                      <a:noFill/>
                    </a:lnR>
                    <a:lnT>
                      <a:noFill/>
                    </a:lnT>
                    <a:lnB>
                      <a:noFill/>
                    </a:lnB>
                  </a:tcPr>
                </a:tc>
                <a:extLst>
                  <a:ext uri="{0D108BD9-81ED-4DB2-BD59-A6C34878D82A}">
                    <a16:rowId xmlns:a16="http://schemas.microsoft.com/office/drawing/2014/main" val="3055604045"/>
                  </a:ext>
                </a:extLst>
              </a:tr>
              <a:tr h="1373176">
                <a:tc>
                  <a:txBody>
                    <a:bodyPr/>
                    <a:lstStyle/>
                    <a:p>
                      <a:pPr algn="l" fontAlgn="t"/>
                      <a:r>
                        <a:rPr lang="en-IN" dirty="0">
                          <a:effectLst/>
                          <a:latin typeface="var(--content-font)"/>
                        </a:rPr>
                        <a:t>Defensive interval ratio</a:t>
                      </a:r>
                    </a:p>
                  </a:txBody>
                  <a:tcPr marL="95250" marR="95250" marT="95250" marB="95250">
                    <a:lnL>
                      <a:noFill/>
                    </a:lnL>
                    <a:lnR>
                      <a:noFill/>
                    </a:lnR>
                    <a:lnT>
                      <a:noFill/>
                    </a:lnT>
                    <a:lnB w="19050" cap="flat" cmpd="sng" algn="ctr">
                      <a:solidFill>
                        <a:srgbClr val="53565A"/>
                      </a:solidFill>
                      <a:prstDash val="solid"/>
                      <a:round/>
                      <a:headEnd type="none" w="med" len="med"/>
                      <a:tailEnd type="none" w="med" len="med"/>
                    </a:lnB>
                  </a:tcPr>
                </a:tc>
                <a:tc>
                  <a:txBody>
                    <a:bodyPr/>
                    <a:lstStyle/>
                    <a:p>
                      <a:pPr algn="l" fontAlgn="t"/>
                      <a:r>
                        <a:rPr lang="en-US">
                          <a:effectLst/>
                          <a:latin typeface="var(--content-font)"/>
                        </a:rPr>
                        <a:t>Cash + Short-term marketable investments + Receivables</a:t>
                      </a:r>
                    </a:p>
                  </a:txBody>
                  <a:tcPr marL="95250" marR="95250" marT="95250" marB="95250">
                    <a:lnL>
                      <a:noFill/>
                    </a:lnL>
                    <a:lnR>
                      <a:noFill/>
                    </a:lnR>
                    <a:lnT>
                      <a:noFill/>
                    </a:lnT>
                    <a:lnB w="19050" cap="flat" cmpd="sng" algn="ctr">
                      <a:solidFill>
                        <a:srgbClr val="53565A"/>
                      </a:solidFill>
                      <a:prstDash val="solid"/>
                      <a:round/>
                      <a:headEnd type="none" w="med" len="med"/>
                      <a:tailEnd type="none" w="med" len="med"/>
                    </a:lnB>
                  </a:tcPr>
                </a:tc>
                <a:tc>
                  <a:txBody>
                    <a:bodyPr/>
                    <a:lstStyle/>
                    <a:p>
                      <a:pPr algn="l" fontAlgn="t"/>
                      <a:r>
                        <a:rPr lang="en-IN" dirty="0">
                          <a:effectLst/>
                          <a:latin typeface="var(--content-font)"/>
                        </a:rPr>
                        <a:t>Daily cash expenditures</a:t>
                      </a:r>
                    </a:p>
                  </a:txBody>
                  <a:tcPr marL="95250" marR="95250" marT="95250" marB="95250">
                    <a:lnL>
                      <a:noFill/>
                    </a:lnL>
                    <a:lnR>
                      <a:noFill/>
                    </a:lnR>
                    <a:lnT>
                      <a:noFill/>
                    </a:lnT>
                    <a:lnB w="19050" cap="flat" cmpd="sng" algn="ctr">
                      <a:solidFill>
                        <a:srgbClr val="53565A"/>
                      </a:solidFill>
                      <a:prstDash val="solid"/>
                      <a:round/>
                      <a:headEnd type="none" w="med" len="med"/>
                      <a:tailEnd type="none" w="med" len="med"/>
                    </a:lnB>
                  </a:tcPr>
                </a:tc>
                <a:extLst>
                  <a:ext uri="{0D108BD9-81ED-4DB2-BD59-A6C34878D82A}">
                    <a16:rowId xmlns:a16="http://schemas.microsoft.com/office/drawing/2014/main" val="2940462612"/>
                  </a:ext>
                </a:extLst>
              </a:tr>
            </a:tbl>
          </a:graphicData>
        </a:graphic>
      </p:graphicFrame>
    </p:spTree>
    <p:extLst>
      <p:ext uri="{BB962C8B-B14F-4D97-AF65-F5344CB8AC3E}">
        <p14:creationId xmlns:p14="http://schemas.microsoft.com/office/powerpoint/2010/main" val="8748614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10000"/>
          </a:bodyPr>
          <a:lstStyle/>
          <a:p>
            <a:pPr fontAlgn="ctr"/>
            <a:r>
              <a:rPr lang="en-US" dirty="0"/>
              <a:t>Current Ratio</a:t>
            </a:r>
          </a:p>
          <a:p>
            <a:pPr fontAlgn="base"/>
            <a:r>
              <a:rPr lang="en-US" dirty="0"/>
              <a:t>This ratio expresses current assets in relation to current liabilities. A higher ratio indicates a higher level of liquidity (i.e., a greater ability to meet short-term obligations). A current ratio of 1.0 would indicate that the book value of its current assets exactly equals the book value of its current liabilities.</a:t>
            </a:r>
          </a:p>
          <a:p>
            <a:pPr fontAlgn="base"/>
            <a:r>
              <a:rPr lang="en-US" dirty="0"/>
              <a:t>A lower ratio indicates less liquidity, implying a greater reliance on operating cash flow and outside financing to meet short-term obligations. Liquidity affects the company’s capacity to take on debt. The current ratio implicitly assumes that inventories and accounts receivable are indeed liquid (which is presumably not the case when related turnover ratios are low).</a:t>
            </a:r>
          </a:p>
          <a:p>
            <a:pPr fontAlgn="ctr"/>
            <a:endParaRPr lang="en-US" dirty="0"/>
          </a:p>
        </p:txBody>
      </p:sp>
    </p:spTree>
    <p:extLst>
      <p:ext uri="{BB962C8B-B14F-4D97-AF65-F5344CB8AC3E}">
        <p14:creationId xmlns:p14="http://schemas.microsoft.com/office/powerpoint/2010/main" val="2621895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0" spc="-10" dirty="0">
                <a:solidFill>
                  <a:srgbClr val="FF0000"/>
                </a:solidFill>
                <a:latin typeface="Arial"/>
                <a:cs typeface="Arial"/>
              </a:rPr>
              <a:t>WHY</a:t>
            </a:r>
            <a:r>
              <a:rPr lang="en-IN" b="0" spc="-150" dirty="0">
                <a:solidFill>
                  <a:srgbClr val="FF0000"/>
                </a:solidFill>
                <a:latin typeface="Arial"/>
                <a:cs typeface="Arial"/>
              </a:rPr>
              <a:t> </a:t>
            </a:r>
            <a:r>
              <a:rPr lang="en-IN" b="0" spc="10" dirty="0">
                <a:solidFill>
                  <a:srgbClr val="FF0000"/>
                </a:solidFill>
                <a:latin typeface="Arial"/>
                <a:cs typeface="Arial"/>
              </a:rPr>
              <a:t>ANALYSIS?</a:t>
            </a:r>
            <a:endParaRPr lang="en-IN" dirty="0"/>
          </a:p>
        </p:txBody>
      </p:sp>
      <p:sp>
        <p:nvSpPr>
          <p:cNvPr id="3" name="Content Placeholder 2"/>
          <p:cNvSpPr>
            <a:spLocks noGrp="1"/>
          </p:cNvSpPr>
          <p:nvPr>
            <p:ph idx="1"/>
          </p:nvPr>
        </p:nvSpPr>
        <p:spPr/>
        <p:txBody>
          <a:bodyPr>
            <a:normAutofit/>
          </a:bodyPr>
          <a:lstStyle/>
          <a:p>
            <a:pPr marL="299085" indent="-287020">
              <a:lnSpc>
                <a:spcPct val="100000"/>
              </a:lnSpc>
              <a:spcBef>
                <a:spcPts val="1090"/>
              </a:spcBef>
              <a:buClr>
                <a:srgbClr val="1CACE3"/>
              </a:buClr>
              <a:buSzPct val="80000"/>
              <a:buFont typeface="Wingdings"/>
              <a:buChar char=""/>
              <a:tabLst>
                <a:tab pos="299720" algn="l"/>
              </a:tabLst>
            </a:pPr>
            <a:r>
              <a:rPr lang="en-US" sz="2000" b="1" spc="-130" dirty="0">
                <a:solidFill>
                  <a:srgbClr val="001F5F"/>
                </a:solidFill>
                <a:latin typeface="Trebuchet MS"/>
                <a:cs typeface="Trebuchet MS"/>
              </a:rPr>
              <a:t>To </a:t>
            </a:r>
            <a:r>
              <a:rPr lang="en-US" sz="2000" b="1" dirty="0">
                <a:solidFill>
                  <a:srgbClr val="001F5F"/>
                </a:solidFill>
                <a:latin typeface="Trebuchet MS"/>
                <a:cs typeface="Trebuchet MS"/>
              </a:rPr>
              <a:t>know </a:t>
            </a:r>
            <a:r>
              <a:rPr lang="en-US" sz="2000" b="1" spc="-5" dirty="0">
                <a:solidFill>
                  <a:srgbClr val="001F5F"/>
                </a:solidFill>
                <a:latin typeface="Trebuchet MS"/>
                <a:cs typeface="Trebuchet MS"/>
              </a:rPr>
              <a:t>the </a:t>
            </a:r>
            <a:r>
              <a:rPr lang="en-US" sz="2000" b="1" dirty="0">
                <a:solidFill>
                  <a:srgbClr val="001F5F"/>
                </a:solidFill>
                <a:latin typeface="Trebuchet MS"/>
                <a:cs typeface="Trebuchet MS"/>
              </a:rPr>
              <a:t>Profit or</a:t>
            </a:r>
            <a:r>
              <a:rPr lang="en-US" sz="2000" b="1" spc="70" dirty="0">
                <a:solidFill>
                  <a:srgbClr val="001F5F"/>
                </a:solidFill>
                <a:latin typeface="Trebuchet MS"/>
                <a:cs typeface="Trebuchet MS"/>
              </a:rPr>
              <a:t> </a:t>
            </a:r>
            <a:r>
              <a:rPr lang="en-US" sz="2000" b="1" dirty="0">
                <a:solidFill>
                  <a:srgbClr val="001F5F"/>
                </a:solidFill>
                <a:latin typeface="Trebuchet MS"/>
                <a:cs typeface="Trebuchet MS"/>
              </a:rPr>
              <a:t>Loss</a:t>
            </a:r>
            <a:endParaRPr lang="en-US" sz="2000" dirty="0">
              <a:latin typeface="Trebuchet MS"/>
              <a:cs typeface="Trebuchet MS"/>
            </a:endParaRPr>
          </a:p>
          <a:p>
            <a:pPr marL="299085" indent="-287020">
              <a:lnSpc>
                <a:spcPct val="100000"/>
              </a:lnSpc>
              <a:spcBef>
                <a:spcPts val="994"/>
              </a:spcBef>
              <a:buClr>
                <a:srgbClr val="1CACE3"/>
              </a:buClr>
              <a:buSzPct val="80000"/>
              <a:buFont typeface="Wingdings"/>
              <a:buChar char=""/>
              <a:tabLst>
                <a:tab pos="299720" algn="l"/>
              </a:tabLst>
            </a:pPr>
            <a:r>
              <a:rPr lang="en-US" sz="2000" b="1" spc="-130" dirty="0">
                <a:solidFill>
                  <a:srgbClr val="001F5F"/>
                </a:solidFill>
                <a:latin typeface="Trebuchet MS"/>
                <a:cs typeface="Trebuchet MS"/>
              </a:rPr>
              <a:t>To </a:t>
            </a:r>
            <a:r>
              <a:rPr lang="en-US" sz="2000" b="1" dirty="0">
                <a:solidFill>
                  <a:srgbClr val="001F5F"/>
                </a:solidFill>
                <a:latin typeface="Trebuchet MS"/>
                <a:cs typeface="Trebuchet MS"/>
              </a:rPr>
              <a:t>know Net</a:t>
            </a:r>
            <a:r>
              <a:rPr lang="en-US" sz="2000" b="1" spc="90" dirty="0">
                <a:solidFill>
                  <a:srgbClr val="001F5F"/>
                </a:solidFill>
                <a:latin typeface="Trebuchet MS"/>
                <a:cs typeface="Trebuchet MS"/>
              </a:rPr>
              <a:t> </a:t>
            </a:r>
            <a:r>
              <a:rPr lang="en-US" sz="2000" b="1" spc="-10" dirty="0">
                <a:solidFill>
                  <a:srgbClr val="001F5F"/>
                </a:solidFill>
                <a:latin typeface="Trebuchet MS"/>
                <a:cs typeface="Trebuchet MS"/>
              </a:rPr>
              <a:t>Worth</a:t>
            </a:r>
            <a:endParaRPr lang="en-US" sz="2000" dirty="0">
              <a:latin typeface="Trebuchet MS"/>
              <a:cs typeface="Trebuchet MS"/>
            </a:endParaRPr>
          </a:p>
          <a:p>
            <a:pPr marL="299085" indent="-287020">
              <a:lnSpc>
                <a:spcPct val="100000"/>
              </a:lnSpc>
              <a:buClr>
                <a:srgbClr val="1CACE3"/>
              </a:buClr>
              <a:buSzPct val="80000"/>
              <a:buFont typeface="Wingdings"/>
              <a:buChar char=""/>
              <a:tabLst>
                <a:tab pos="299720" algn="l"/>
              </a:tabLst>
            </a:pPr>
            <a:r>
              <a:rPr lang="en-US" sz="2000" b="1" spc="-130" dirty="0">
                <a:solidFill>
                  <a:srgbClr val="001F5F"/>
                </a:solidFill>
                <a:latin typeface="Trebuchet MS"/>
                <a:cs typeface="Trebuchet MS"/>
              </a:rPr>
              <a:t>To </a:t>
            </a:r>
            <a:r>
              <a:rPr lang="en-US" sz="2000" b="1" dirty="0">
                <a:solidFill>
                  <a:srgbClr val="001F5F"/>
                </a:solidFill>
                <a:latin typeface="Trebuchet MS"/>
                <a:cs typeface="Trebuchet MS"/>
              </a:rPr>
              <a:t>know </a:t>
            </a:r>
            <a:r>
              <a:rPr lang="en-US" sz="2000" b="1" spc="-5" dirty="0">
                <a:solidFill>
                  <a:srgbClr val="001F5F"/>
                </a:solidFill>
                <a:latin typeface="Trebuchet MS"/>
                <a:cs typeface="Trebuchet MS"/>
              </a:rPr>
              <a:t>the Source </a:t>
            </a:r>
            <a:r>
              <a:rPr lang="en-US" sz="2000" b="1" dirty="0">
                <a:solidFill>
                  <a:srgbClr val="001F5F"/>
                </a:solidFill>
                <a:latin typeface="Trebuchet MS"/>
                <a:cs typeface="Trebuchet MS"/>
              </a:rPr>
              <a:t>of </a:t>
            </a:r>
            <a:r>
              <a:rPr lang="en-US" sz="2000" b="1" spc="-20" dirty="0">
                <a:solidFill>
                  <a:srgbClr val="001F5F"/>
                </a:solidFill>
                <a:latin typeface="Trebuchet MS"/>
                <a:cs typeface="Trebuchet MS"/>
              </a:rPr>
              <a:t>Funds </a:t>
            </a:r>
            <a:r>
              <a:rPr lang="en-US" sz="2000" b="1" dirty="0">
                <a:solidFill>
                  <a:srgbClr val="001F5F"/>
                </a:solidFill>
                <a:latin typeface="Trebuchet MS"/>
                <a:cs typeface="Trebuchet MS"/>
              </a:rPr>
              <a:t>&amp; </a:t>
            </a:r>
            <a:r>
              <a:rPr lang="en-US" sz="2000" b="1" spc="-5" dirty="0">
                <a:solidFill>
                  <a:srgbClr val="001F5F"/>
                </a:solidFill>
                <a:latin typeface="Trebuchet MS"/>
                <a:cs typeface="Trebuchet MS"/>
              </a:rPr>
              <a:t>their </a:t>
            </a:r>
            <a:r>
              <a:rPr lang="en-US" sz="2000" b="1" dirty="0">
                <a:solidFill>
                  <a:srgbClr val="001F5F"/>
                </a:solidFill>
                <a:latin typeface="Trebuchet MS"/>
                <a:cs typeface="Trebuchet MS"/>
              </a:rPr>
              <a:t>Deployment as</a:t>
            </a:r>
            <a:r>
              <a:rPr lang="en-US" sz="2000" b="1" spc="-70" dirty="0">
                <a:solidFill>
                  <a:srgbClr val="001F5F"/>
                </a:solidFill>
                <a:latin typeface="Trebuchet MS"/>
                <a:cs typeface="Trebuchet MS"/>
              </a:rPr>
              <a:t> </a:t>
            </a:r>
            <a:r>
              <a:rPr lang="en-US" sz="2000" b="1" dirty="0">
                <a:solidFill>
                  <a:srgbClr val="001F5F"/>
                </a:solidFill>
                <a:latin typeface="Trebuchet MS"/>
                <a:cs typeface="Trebuchet MS"/>
              </a:rPr>
              <a:t>Assets</a:t>
            </a:r>
            <a:endParaRPr lang="en-US" sz="2000" dirty="0">
              <a:latin typeface="Trebuchet MS"/>
              <a:cs typeface="Trebuchet MS"/>
            </a:endParaRPr>
          </a:p>
          <a:p>
            <a:pPr marL="299085" indent="-287020">
              <a:lnSpc>
                <a:spcPct val="100000"/>
              </a:lnSpc>
              <a:spcBef>
                <a:spcPts val="1010"/>
              </a:spcBef>
              <a:buClr>
                <a:srgbClr val="1CACE3"/>
              </a:buClr>
              <a:buSzPct val="80000"/>
              <a:buFont typeface="Wingdings"/>
              <a:buChar char=""/>
              <a:tabLst>
                <a:tab pos="299720" algn="l"/>
              </a:tabLst>
            </a:pPr>
            <a:r>
              <a:rPr lang="en-US" sz="2000" b="1" spc="-130" dirty="0">
                <a:solidFill>
                  <a:srgbClr val="001F5F"/>
                </a:solidFill>
                <a:latin typeface="Trebuchet MS"/>
                <a:cs typeface="Trebuchet MS"/>
              </a:rPr>
              <a:t>To </a:t>
            </a:r>
            <a:r>
              <a:rPr lang="en-US" sz="2000" b="1" dirty="0">
                <a:solidFill>
                  <a:srgbClr val="001F5F"/>
                </a:solidFill>
                <a:latin typeface="Trebuchet MS"/>
                <a:cs typeface="Trebuchet MS"/>
              </a:rPr>
              <a:t>know </a:t>
            </a:r>
            <a:r>
              <a:rPr lang="en-US" sz="2000" b="1" spc="-5" dirty="0">
                <a:solidFill>
                  <a:srgbClr val="001F5F"/>
                </a:solidFill>
                <a:latin typeface="Trebuchet MS"/>
                <a:cs typeface="Trebuchet MS"/>
              </a:rPr>
              <a:t>the </a:t>
            </a:r>
            <a:r>
              <a:rPr lang="en-US" sz="2000" b="1" spc="-55" dirty="0">
                <a:solidFill>
                  <a:srgbClr val="001F5F"/>
                </a:solidFill>
                <a:latin typeface="Trebuchet MS"/>
                <a:cs typeface="Trebuchet MS"/>
              </a:rPr>
              <a:t>True </a:t>
            </a:r>
            <a:r>
              <a:rPr lang="en-US" sz="2000" b="1" dirty="0">
                <a:solidFill>
                  <a:srgbClr val="001F5F"/>
                </a:solidFill>
                <a:latin typeface="Trebuchet MS"/>
                <a:cs typeface="Trebuchet MS"/>
              </a:rPr>
              <a:t>&amp; </a:t>
            </a:r>
            <a:r>
              <a:rPr lang="en-US" sz="2000" b="1" spc="-25" dirty="0">
                <a:solidFill>
                  <a:srgbClr val="001F5F"/>
                </a:solidFill>
                <a:latin typeface="Trebuchet MS"/>
                <a:cs typeface="Trebuchet MS"/>
              </a:rPr>
              <a:t>Fair </a:t>
            </a:r>
            <a:r>
              <a:rPr lang="en-US" sz="2000" b="1" spc="10" dirty="0">
                <a:solidFill>
                  <a:srgbClr val="001F5F"/>
                </a:solidFill>
                <a:latin typeface="Trebuchet MS"/>
                <a:cs typeface="Trebuchet MS"/>
              </a:rPr>
              <a:t>view </a:t>
            </a:r>
            <a:r>
              <a:rPr lang="en-US" sz="2000" b="1" dirty="0">
                <a:solidFill>
                  <a:srgbClr val="001F5F"/>
                </a:solidFill>
                <a:latin typeface="Trebuchet MS"/>
                <a:cs typeface="Trebuchet MS"/>
              </a:rPr>
              <a:t>of </a:t>
            </a:r>
            <a:r>
              <a:rPr lang="en-US" sz="2000" b="1" spc="-5" dirty="0">
                <a:solidFill>
                  <a:srgbClr val="001F5F"/>
                </a:solidFill>
                <a:latin typeface="Trebuchet MS"/>
                <a:cs typeface="Trebuchet MS"/>
              </a:rPr>
              <a:t>the </a:t>
            </a:r>
            <a:r>
              <a:rPr lang="en-US" sz="2000" b="1" dirty="0">
                <a:solidFill>
                  <a:srgbClr val="001F5F"/>
                </a:solidFill>
                <a:latin typeface="Trebuchet MS"/>
                <a:cs typeface="Trebuchet MS"/>
              </a:rPr>
              <a:t>affairs of </a:t>
            </a:r>
            <a:r>
              <a:rPr lang="en-US" sz="2000" b="1" spc="-5" dirty="0">
                <a:solidFill>
                  <a:srgbClr val="001F5F"/>
                </a:solidFill>
                <a:latin typeface="Trebuchet MS"/>
                <a:cs typeface="Trebuchet MS"/>
              </a:rPr>
              <a:t>the</a:t>
            </a:r>
            <a:r>
              <a:rPr lang="en-US" sz="2000" b="1" spc="40" dirty="0">
                <a:solidFill>
                  <a:srgbClr val="001F5F"/>
                </a:solidFill>
                <a:latin typeface="Trebuchet MS"/>
                <a:cs typeface="Trebuchet MS"/>
              </a:rPr>
              <a:t> </a:t>
            </a:r>
            <a:r>
              <a:rPr lang="en-US" sz="2000" b="1" dirty="0">
                <a:solidFill>
                  <a:srgbClr val="001F5F"/>
                </a:solidFill>
                <a:latin typeface="Trebuchet MS"/>
                <a:cs typeface="Trebuchet MS"/>
              </a:rPr>
              <a:t>Company</a:t>
            </a:r>
            <a:endParaRPr lang="en-US" sz="2000" dirty="0">
              <a:latin typeface="Trebuchet MS"/>
              <a:cs typeface="Trebuchet MS"/>
            </a:endParaRPr>
          </a:p>
        </p:txBody>
      </p:sp>
    </p:spTree>
    <p:extLst>
      <p:ext uri="{BB962C8B-B14F-4D97-AF65-F5344CB8AC3E}">
        <p14:creationId xmlns:p14="http://schemas.microsoft.com/office/powerpoint/2010/main" val="105183532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85000" lnSpcReduction="20000"/>
          </a:bodyPr>
          <a:lstStyle/>
          <a:p>
            <a:pPr fontAlgn="ctr"/>
            <a:r>
              <a:rPr lang="en-US" dirty="0"/>
              <a:t>Quick Ratio</a:t>
            </a:r>
          </a:p>
          <a:p>
            <a:pPr fontAlgn="base"/>
            <a:r>
              <a:rPr lang="en-US" dirty="0"/>
              <a:t>The quick ratio is more conservative than the current ratio because it includes only the more liquid current assets (sometimes referred to as “quick assets”) in relation to current liabilities. Like the current ratio, a higher quick ratio indicates greater liquidity.</a:t>
            </a:r>
          </a:p>
          <a:p>
            <a:pPr fontAlgn="base"/>
            <a:r>
              <a:rPr lang="en-US" dirty="0"/>
              <a:t>The quick ratio reflects the fact that certain current assets—such as prepaid expenses, some taxes, and employee-related prepayments—represent costs of the current period that have been paid in advance and cannot usually be converted back into cash. This ratio also reflects the fact that inventory might not be easily and quickly converted into cash, and furthermore, that a company would probably not be able to sell all of its inventory for an amount equal to its carrying value, especially if it were required to sell the inventory quickly. In situations where inventories are illiquid (as indicated, for example, by low inventory turnover ratios), the quick ratio may be a better indicator of liquidity than is the current ratio.</a:t>
            </a:r>
          </a:p>
          <a:p>
            <a:endParaRPr lang="en-IN" dirty="0"/>
          </a:p>
        </p:txBody>
      </p:sp>
    </p:spTree>
    <p:extLst>
      <p:ext uri="{BB962C8B-B14F-4D97-AF65-F5344CB8AC3E}">
        <p14:creationId xmlns:p14="http://schemas.microsoft.com/office/powerpoint/2010/main" val="183272045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fontAlgn="ctr"/>
            <a:r>
              <a:rPr lang="en-US" dirty="0"/>
              <a:t>Cash Ratio</a:t>
            </a:r>
          </a:p>
          <a:p>
            <a:pPr fontAlgn="base"/>
            <a:r>
              <a:rPr lang="en-US" dirty="0"/>
              <a:t>The cash ratio normally represents a reliable measure of an entity’s liquidity in a crisis situation. Only highly marketable short-term investments and cash are included. In a general market crisis, the fair value of marketable securities could decrease significantly as a result of market factors, in which case even this ratio might not provide reliable information.</a:t>
            </a:r>
          </a:p>
        </p:txBody>
      </p:sp>
    </p:spTree>
    <p:extLst>
      <p:ext uri="{BB962C8B-B14F-4D97-AF65-F5344CB8AC3E}">
        <p14:creationId xmlns:p14="http://schemas.microsoft.com/office/powerpoint/2010/main" val="190044630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lnSpcReduction="10000"/>
          </a:bodyPr>
          <a:lstStyle/>
          <a:p>
            <a:pPr fontAlgn="ctr"/>
            <a:r>
              <a:rPr lang="en-US" dirty="0"/>
              <a:t>Defensive Interval Ratio</a:t>
            </a:r>
          </a:p>
          <a:p>
            <a:pPr fontAlgn="base"/>
            <a:r>
              <a:rPr lang="en-US" dirty="0"/>
              <a:t>This ratio measures how long the company can continue to pay its expenses from its existing liquid assets without receiving any additional cash inflow. A defensive interval ratio of 50 would indicate that the company can continue to pay its operating expenses for 50 days before running out of quick assets, assuming no additional cash inflows. A higher defensive interval ratio indicates greater liquidity. If a company’s defensive interval ratio is very low relative to peer companies or to the company’s own history, the analyst would want to ascertain whether there is sufficient cash inflow expected to mitigate the low defensive interval ratio.</a:t>
            </a:r>
          </a:p>
          <a:p>
            <a:endParaRPr lang="en-IN" dirty="0"/>
          </a:p>
          <a:p>
            <a:pPr marL="0" indent="0">
              <a:buNone/>
            </a:pPr>
            <a:endParaRPr lang="en-IN" dirty="0"/>
          </a:p>
        </p:txBody>
      </p:sp>
    </p:spTree>
    <p:extLst>
      <p:ext uri="{BB962C8B-B14F-4D97-AF65-F5344CB8AC3E}">
        <p14:creationId xmlns:p14="http://schemas.microsoft.com/office/powerpoint/2010/main" val="76003357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Cash Conversion Cycle (Net Operating Cycle)</a:t>
            </a:r>
            <a:endParaRPr lang="en-IN" dirty="0"/>
          </a:p>
        </p:txBody>
      </p:sp>
      <p:sp>
        <p:nvSpPr>
          <p:cNvPr id="3" name="Content Placeholder 2"/>
          <p:cNvSpPr>
            <a:spLocks noGrp="1"/>
          </p:cNvSpPr>
          <p:nvPr>
            <p:ph idx="1"/>
          </p:nvPr>
        </p:nvSpPr>
        <p:spPr/>
        <p:txBody>
          <a:bodyPr>
            <a:normAutofit/>
          </a:bodyPr>
          <a:lstStyle/>
          <a:p>
            <a:pPr fontAlgn="base"/>
            <a:r>
              <a:rPr lang="en-US" dirty="0"/>
              <a:t>This metric indicates the amount of time that elapses from the point when a company invests in working capital until the point at which the company collects cash.</a:t>
            </a:r>
            <a:endParaRPr lang="en-IN" dirty="0"/>
          </a:p>
        </p:txBody>
      </p:sp>
    </p:spTree>
    <p:extLst>
      <p:ext uri="{BB962C8B-B14F-4D97-AF65-F5344CB8AC3E}">
        <p14:creationId xmlns:p14="http://schemas.microsoft.com/office/powerpoint/2010/main" val="53307295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fontAlgn="base"/>
            <a:r>
              <a:rPr lang="en-US" dirty="0"/>
              <a:t>In the typical course of events, a merchandising company acquires inventory on credit, incurring accounts payable. The company then sells that inventory on credit, increasing accounts receivable. Afterwards, it pays out cash to settle its accounts payable, and it collects cash in settlement of its accounts receivable. </a:t>
            </a:r>
          </a:p>
          <a:p>
            <a:pPr fontAlgn="base"/>
            <a:r>
              <a:rPr lang="en-US" dirty="0"/>
              <a:t>The time between the outlay of cash and the collection of cash is called the “cash conversion cycle.”</a:t>
            </a:r>
            <a:endParaRPr lang="en-IN" dirty="0"/>
          </a:p>
        </p:txBody>
      </p:sp>
    </p:spTree>
    <p:extLst>
      <p:ext uri="{BB962C8B-B14F-4D97-AF65-F5344CB8AC3E}">
        <p14:creationId xmlns:p14="http://schemas.microsoft.com/office/powerpoint/2010/main" val="77292060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A shorter cash conversion cycle indicates greater liquidity. A short cash conversion cycle implies that the company only needs to finance its inventory and accounts receivable for a short period of time. A longer cash conversion cycle indicates lower liquidity; it implies that the company must finance its inventory and accounts receivable for a longer period of time, possibly indicating a need for a higher level of capital to fund current assets. </a:t>
            </a:r>
            <a:endParaRPr lang="en-IN" dirty="0"/>
          </a:p>
          <a:p>
            <a:endParaRPr lang="en-IN" dirty="0"/>
          </a:p>
        </p:txBody>
      </p:sp>
    </p:spTree>
    <p:extLst>
      <p:ext uri="{BB962C8B-B14F-4D97-AF65-F5344CB8AC3E}">
        <p14:creationId xmlns:p14="http://schemas.microsoft.com/office/powerpoint/2010/main" val="314601800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all" dirty="0"/>
              <a:t>SOLVENCY RATIOS</a:t>
            </a:r>
            <a:endParaRPr lang="en-IN" dirty="0"/>
          </a:p>
        </p:txBody>
      </p:sp>
      <p:sp>
        <p:nvSpPr>
          <p:cNvPr id="3" name="Content Placeholder 2"/>
          <p:cNvSpPr>
            <a:spLocks noGrp="1"/>
          </p:cNvSpPr>
          <p:nvPr>
            <p:ph idx="1"/>
          </p:nvPr>
        </p:nvSpPr>
        <p:spPr/>
        <p:txBody>
          <a:bodyPr>
            <a:normAutofit/>
          </a:bodyPr>
          <a:lstStyle/>
          <a:p>
            <a:pPr fontAlgn="base"/>
            <a:r>
              <a:rPr lang="en-US" b="1" dirty="0"/>
              <a:t>Solvency</a:t>
            </a:r>
            <a:r>
              <a:rPr lang="en-US" dirty="0"/>
              <a:t> refers to a company’s ability to fulfill its long-term debt obligations. Assessment of a company’s ability to pay its long-term obligations (i.e., to make interest and principal payments) generally includes an in-depth analysis of the components of its financial structure. </a:t>
            </a:r>
          </a:p>
          <a:p>
            <a:pPr fontAlgn="base"/>
            <a:r>
              <a:rPr lang="en-US" dirty="0"/>
              <a:t>Solvency ratios provide information regarding the relative amount of debt in the company’s capital structure and the adequacy of earnings and cash flow to cover interest expenses and other fixed charges (such as lease or rental payments) as they come due.</a:t>
            </a:r>
          </a:p>
          <a:p>
            <a:endParaRPr lang="en-IN" dirty="0"/>
          </a:p>
        </p:txBody>
      </p:sp>
    </p:spTree>
    <p:extLst>
      <p:ext uri="{BB962C8B-B14F-4D97-AF65-F5344CB8AC3E}">
        <p14:creationId xmlns:p14="http://schemas.microsoft.com/office/powerpoint/2010/main" val="25612882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A company’s relative solvency is fundamental to valuation of its debt securities and its creditworthiness. Finally, understanding a company’s use of debt can provide analysts with insight into the company’s future business prospects because management’s decisions about financing may signal their beliefs about a company’s future.</a:t>
            </a:r>
            <a:endParaRPr lang="en-IN" dirty="0"/>
          </a:p>
        </p:txBody>
      </p:sp>
    </p:spTree>
    <p:extLst>
      <p:ext uri="{BB962C8B-B14F-4D97-AF65-F5344CB8AC3E}">
        <p14:creationId xmlns:p14="http://schemas.microsoft.com/office/powerpoint/2010/main" val="310016976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Solvency ratios are primarily of two types. </a:t>
            </a:r>
          </a:p>
          <a:p>
            <a:r>
              <a:rPr lang="en-US" dirty="0"/>
              <a:t>Debt ratios, the first type, focus on the balance sheet and measure the amount of debt capital relative to equity capital. </a:t>
            </a:r>
          </a:p>
          <a:p>
            <a:r>
              <a:rPr lang="en-US" dirty="0"/>
              <a:t>Coverage ratios, the second type, focus on the income statement and measure the ability of a company to cover its debt payments. </a:t>
            </a:r>
            <a:endParaRPr lang="en-IN" dirty="0"/>
          </a:p>
        </p:txBody>
      </p:sp>
    </p:spTree>
    <p:extLst>
      <p:ext uri="{BB962C8B-B14F-4D97-AF65-F5344CB8AC3E}">
        <p14:creationId xmlns:p14="http://schemas.microsoft.com/office/powerpoint/2010/main" val="220438901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84846828"/>
              </p:ext>
            </p:extLst>
          </p:nvPr>
        </p:nvGraphicFramePr>
        <p:xfrm>
          <a:off x="838200" y="1357746"/>
          <a:ext cx="10515600" cy="4407578"/>
        </p:xfrm>
        <a:graphic>
          <a:graphicData uri="http://schemas.openxmlformats.org/drawingml/2006/table">
            <a:tbl>
              <a:tblPr/>
              <a:tblGrid>
                <a:gridCol w="3505200">
                  <a:extLst>
                    <a:ext uri="{9D8B030D-6E8A-4147-A177-3AD203B41FA5}">
                      <a16:colId xmlns:a16="http://schemas.microsoft.com/office/drawing/2014/main" val="302305559"/>
                    </a:ext>
                  </a:extLst>
                </a:gridCol>
                <a:gridCol w="3505200">
                  <a:extLst>
                    <a:ext uri="{9D8B030D-6E8A-4147-A177-3AD203B41FA5}">
                      <a16:colId xmlns:a16="http://schemas.microsoft.com/office/drawing/2014/main" val="2756762810"/>
                    </a:ext>
                  </a:extLst>
                </a:gridCol>
                <a:gridCol w="3505200">
                  <a:extLst>
                    <a:ext uri="{9D8B030D-6E8A-4147-A177-3AD203B41FA5}">
                      <a16:colId xmlns:a16="http://schemas.microsoft.com/office/drawing/2014/main" val="3316030808"/>
                    </a:ext>
                  </a:extLst>
                </a:gridCol>
              </a:tblGrid>
              <a:tr h="580696">
                <a:tc>
                  <a:txBody>
                    <a:bodyPr/>
                    <a:lstStyle/>
                    <a:p>
                      <a:pPr algn="l" fontAlgn="b"/>
                      <a:r>
                        <a:rPr lang="en-IN" b="1">
                          <a:effectLst/>
                          <a:latin typeface="var(--content-font)"/>
                        </a:rPr>
                        <a:t>Solvency Ratios</a:t>
                      </a:r>
                    </a:p>
                  </a:txBody>
                  <a:tcPr marL="95250" marR="95250" marT="95250" marB="95250" anchor="b">
                    <a:lnL>
                      <a:noFill/>
                    </a:lnL>
                    <a:lnR>
                      <a:noFill/>
                    </a:lnR>
                    <a:lnT>
                      <a:noFill/>
                    </a:lnT>
                    <a:lnB w="19050" cap="flat" cmpd="sng" algn="ctr">
                      <a:solidFill>
                        <a:srgbClr val="53565A"/>
                      </a:solidFill>
                      <a:prstDash val="solid"/>
                      <a:round/>
                      <a:headEnd type="none" w="med" len="med"/>
                      <a:tailEnd type="none" w="med" len="med"/>
                    </a:lnB>
                  </a:tcPr>
                </a:tc>
                <a:tc>
                  <a:txBody>
                    <a:bodyPr/>
                    <a:lstStyle/>
                    <a:p>
                      <a:pPr algn="l" fontAlgn="b"/>
                      <a:r>
                        <a:rPr lang="en-IN" b="1">
                          <a:effectLst/>
                          <a:latin typeface="var(--content-font)"/>
                        </a:rPr>
                        <a:t>Numerator</a:t>
                      </a:r>
                    </a:p>
                  </a:txBody>
                  <a:tcPr marL="95250" marR="95250" marT="95250" marB="95250" anchor="b">
                    <a:lnL>
                      <a:noFill/>
                    </a:lnL>
                    <a:lnR>
                      <a:noFill/>
                    </a:lnR>
                    <a:lnT>
                      <a:noFill/>
                    </a:lnT>
                    <a:lnB w="19050" cap="flat" cmpd="sng" algn="ctr">
                      <a:solidFill>
                        <a:srgbClr val="53565A"/>
                      </a:solidFill>
                      <a:prstDash val="solid"/>
                      <a:round/>
                      <a:headEnd type="none" w="med" len="med"/>
                      <a:tailEnd type="none" w="med" len="med"/>
                    </a:lnB>
                  </a:tcPr>
                </a:tc>
                <a:tc>
                  <a:txBody>
                    <a:bodyPr/>
                    <a:lstStyle/>
                    <a:p>
                      <a:pPr algn="l" fontAlgn="b"/>
                      <a:r>
                        <a:rPr lang="en-IN" b="1">
                          <a:effectLst/>
                          <a:latin typeface="var(--content-font)"/>
                        </a:rPr>
                        <a:t>Denominator</a:t>
                      </a:r>
                    </a:p>
                  </a:txBody>
                  <a:tcPr marL="95250" marR="95250" marT="95250" marB="95250" anchor="b">
                    <a:lnL>
                      <a:noFill/>
                    </a:lnL>
                    <a:lnR>
                      <a:noFill/>
                    </a:lnR>
                    <a:lnT>
                      <a:noFill/>
                    </a:lnT>
                    <a:lnB w="19050" cap="flat" cmpd="sng" algn="ctr">
                      <a:solidFill>
                        <a:srgbClr val="53565A"/>
                      </a:solidFill>
                      <a:prstDash val="solid"/>
                      <a:round/>
                      <a:headEnd type="none" w="med" len="med"/>
                      <a:tailEnd type="none" w="med" len="med"/>
                    </a:lnB>
                  </a:tcPr>
                </a:tc>
                <a:extLst>
                  <a:ext uri="{0D108BD9-81ED-4DB2-BD59-A6C34878D82A}">
                    <a16:rowId xmlns:a16="http://schemas.microsoft.com/office/drawing/2014/main" val="526428719"/>
                  </a:ext>
                </a:extLst>
              </a:tr>
              <a:tr h="580696">
                <a:tc>
                  <a:txBody>
                    <a:bodyPr/>
                    <a:lstStyle/>
                    <a:p>
                      <a:pPr algn="l" fontAlgn="t"/>
                      <a:r>
                        <a:rPr lang="en-IN" b="1">
                          <a:effectLst/>
                          <a:latin typeface="var(--content-font)"/>
                        </a:rPr>
                        <a:t>Debt Ratios</a:t>
                      </a:r>
                    </a:p>
                  </a:txBody>
                  <a:tcPr marL="95250" marR="95250" marT="95250" marB="95250">
                    <a:lnL>
                      <a:noFill/>
                    </a:lnL>
                    <a:lnR>
                      <a:noFill/>
                    </a:lnR>
                    <a:lnT w="19050" cap="flat" cmpd="sng" algn="ctr">
                      <a:solidFill>
                        <a:srgbClr val="53565A"/>
                      </a:solidFill>
                      <a:prstDash val="solid"/>
                      <a:round/>
                      <a:headEnd type="none" w="med" len="med"/>
                      <a:tailEnd type="none" w="med" len="med"/>
                    </a:lnT>
                    <a:lnB w="19050" cap="flat" cmpd="sng" algn="ctr">
                      <a:solidFill>
                        <a:srgbClr val="53565A"/>
                      </a:solidFill>
                      <a:prstDash val="solid"/>
                      <a:round/>
                      <a:headEnd type="none" w="med" len="med"/>
                      <a:tailEnd type="none" w="med" len="med"/>
                    </a:lnB>
                  </a:tcPr>
                </a:tc>
                <a:tc>
                  <a:txBody>
                    <a:bodyPr/>
                    <a:lstStyle/>
                    <a:p>
                      <a:pPr algn="l" fontAlgn="t"/>
                      <a:r>
                        <a:rPr lang="en-IN" b="1">
                          <a:effectLst/>
                          <a:latin typeface="var(--content-font)"/>
                        </a:rPr>
                        <a:t> </a:t>
                      </a:r>
                    </a:p>
                  </a:txBody>
                  <a:tcPr marL="95250" marR="95250" marT="95250" marB="95250">
                    <a:lnL>
                      <a:noFill/>
                    </a:lnL>
                    <a:lnR>
                      <a:noFill/>
                    </a:lnR>
                    <a:lnT w="19050" cap="flat" cmpd="sng" algn="ctr">
                      <a:solidFill>
                        <a:srgbClr val="53565A"/>
                      </a:solidFill>
                      <a:prstDash val="solid"/>
                      <a:round/>
                      <a:headEnd type="none" w="med" len="med"/>
                      <a:tailEnd type="none" w="med" len="med"/>
                    </a:lnT>
                    <a:lnB w="19050" cap="flat" cmpd="sng" algn="ctr">
                      <a:solidFill>
                        <a:srgbClr val="53565A"/>
                      </a:solidFill>
                      <a:prstDash val="solid"/>
                      <a:round/>
                      <a:headEnd type="none" w="med" len="med"/>
                      <a:tailEnd type="none" w="med" len="med"/>
                    </a:lnB>
                  </a:tcPr>
                </a:tc>
                <a:tc>
                  <a:txBody>
                    <a:bodyPr/>
                    <a:lstStyle/>
                    <a:p>
                      <a:pPr algn="l" fontAlgn="t"/>
                      <a:r>
                        <a:rPr lang="en-IN" b="1">
                          <a:effectLst/>
                          <a:latin typeface="var(--content-font)"/>
                        </a:rPr>
                        <a:t> </a:t>
                      </a:r>
                    </a:p>
                  </a:txBody>
                  <a:tcPr marL="95250" marR="95250" marT="95250" marB="95250">
                    <a:lnL>
                      <a:noFill/>
                    </a:lnL>
                    <a:lnR>
                      <a:noFill/>
                    </a:lnR>
                    <a:lnT w="19050" cap="flat" cmpd="sng" algn="ctr">
                      <a:solidFill>
                        <a:srgbClr val="53565A"/>
                      </a:solidFill>
                      <a:prstDash val="solid"/>
                      <a:round/>
                      <a:headEnd type="none" w="med" len="med"/>
                      <a:tailEnd type="none" w="med" len="med"/>
                    </a:lnT>
                    <a:lnB w="19050" cap="flat" cmpd="sng" algn="ctr">
                      <a:solidFill>
                        <a:srgbClr val="53565A"/>
                      </a:solidFill>
                      <a:prstDash val="solid"/>
                      <a:round/>
                      <a:headEnd type="none" w="med" len="med"/>
                      <a:tailEnd type="none" w="med" len="med"/>
                    </a:lnB>
                  </a:tcPr>
                </a:tc>
                <a:extLst>
                  <a:ext uri="{0D108BD9-81ED-4DB2-BD59-A6C34878D82A}">
                    <a16:rowId xmlns:a16="http://schemas.microsoft.com/office/drawing/2014/main" val="2542047195"/>
                  </a:ext>
                </a:extLst>
              </a:tr>
              <a:tr h="580696">
                <a:tc>
                  <a:txBody>
                    <a:bodyPr/>
                    <a:lstStyle/>
                    <a:p>
                      <a:pPr algn="l" fontAlgn="t"/>
                      <a:r>
                        <a:rPr lang="en-IN" dirty="0">
                          <a:effectLst/>
                          <a:latin typeface="var(--content-font)"/>
                        </a:rPr>
                        <a:t>Debt-to-assets ratio</a:t>
                      </a:r>
                    </a:p>
                  </a:txBody>
                  <a:tcPr marL="95250" marR="95250" marT="95250" marB="95250">
                    <a:lnL>
                      <a:noFill/>
                    </a:lnL>
                    <a:lnR>
                      <a:noFill/>
                    </a:lnR>
                    <a:lnT w="19050" cap="flat" cmpd="sng" algn="ctr">
                      <a:solidFill>
                        <a:srgbClr val="53565A"/>
                      </a:solidFill>
                      <a:prstDash val="solid"/>
                      <a:round/>
                      <a:headEnd type="none" w="med" len="med"/>
                      <a:tailEnd type="none" w="med" len="med"/>
                    </a:lnT>
                    <a:lnB>
                      <a:noFill/>
                    </a:lnB>
                  </a:tcPr>
                </a:tc>
                <a:tc>
                  <a:txBody>
                    <a:bodyPr/>
                    <a:lstStyle/>
                    <a:p>
                      <a:pPr algn="l" fontAlgn="t"/>
                      <a:r>
                        <a:rPr lang="en-IN">
                          <a:effectLst/>
                          <a:latin typeface="var(--content-font)"/>
                        </a:rPr>
                        <a:t>Total debt</a:t>
                      </a:r>
                      <a:r>
                        <a:rPr lang="en-IN" baseline="30000">
                          <a:effectLst/>
                          <a:latin typeface="var(--content-font)"/>
                        </a:rPr>
                        <a:t>b</a:t>
                      </a:r>
                      <a:endParaRPr lang="en-IN">
                        <a:effectLst/>
                        <a:latin typeface="var(--content-font)"/>
                      </a:endParaRPr>
                    </a:p>
                  </a:txBody>
                  <a:tcPr marL="95250" marR="95250" marT="95250" marB="95250">
                    <a:lnL>
                      <a:noFill/>
                    </a:lnL>
                    <a:lnR>
                      <a:noFill/>
                    </a:lnR>
                    <a:lnT w="19050" cap="flat" cmpd="sng" algn="ctr">
                      <a:solidFill>
                        <a:srgbClr val="53565A"/>
                      </a:solidFill>
                      <a:prstDash val="solid"/>
                      <a:round/>
                      <a:headEnd type="none" w="med" len="med"/>
                      <a:tailEnd type="none" w="med" len="med"/>
                    </a:lnT>
                    <a:lnB>
                      <a:noFill/>
                    </a:lnB>
                  </a:tcPr>
                </a:tc>
                <a:tc>
                  <a:txBody>
                    <a:bodyPr/>
                    <a:lstStyle/>
                    <a:p>
                      <a:pPr algn="l" fontAlgn="t"/>
                      <a:r>
                        <a:rPr lang="en-IN">
                          <a:effectLst/>
                          <a:latin typeface="var(--content-font)"/>
                        </a:rPr>
                        <a:t>Total assets</a:t>
                      </a:r>
                    </a:p>
                  </a:txBody>
                  <a:tcPr marL="95250" marR="95250" marT="95250" marB="95250">
                    <a:lnL>
                      <a:noFill/>
                    </a:lnL>
                    <a:lnR>
                      <a:noFill/>
                    </a:lnR>
                    <a:lnT w="19050" cap="flat" cmpd="sng" algn="ctr">
                      <a:solidFill>
                        <a:srgbClr val="53565A"/>
                      </a:solidFill>
                      <a:prstDash val="solid"/>
                      <a:round/>
                      <a:headEnd type="none" w="med" len="med"/>
                      <a:tailEnd type="none" w="med" len="med"/>
                    </a:lnT>
                    <a:lnB>
                      <a:noFill/>
                    </a:lnB>
                  </a:tcPr>
                </a:tc>
                <a:extLst>
                  <a:ext uri="{0D108BD9-81ED-4DB2-BD59-A6C34878D82A}">
                    <a16:rowId xmlns:a16="http://schemas.microsoft.com/office/drawing/2014/main" val="2148439234"/>
                  </a:ext>
                </a:extLst>
              </a:tr>
              <a:tr h="923402">
                <a:tc>
                  <a:txBody>
                    <a:bodyPr/>
                    <a:lstStyle/>
                    <a:p>
                      <a:pPr algn="l" fontAlgn="t"/>
                      <a:r>
                        <a:rPr lang="en-IN" dirty="0">
                          <a:effectLst/>
                          <a:latin typeface="var(--content-font)"/>
                        </a:rPr>
                        <a:t>Debt-to-capital ratio</a:t>
                      </a:r>
                    </a:p>
                  </a:txBody>
                  <a:tcPr marL="95250" marR="95250" marT="95250" marB="95250">
                    <a:lnL>
                      <a:noFill/>
                    </a:lnL>
                    <a:lnR>
                      <a:noFill/>
                    </a:lnR>
                    <a:lnT>
                      <a:noFill/>
                    </a:lnT>
                    <a:lnB>
                      <a:noFill/>
                    </a:lnB>
                  </a:tcPr>
                </a:tc>
                <a:tc>
                  <a:txBody>
                    <a:bodyPr/>
                    <a:lstStyle/>
                    <a:p>
                      <a:pPr algn="l" fontAlgn="t"/>
                      <a:r>
                        <a:rPr lang="en-IN">
                          <a:effectLst/>
                          <a:latin typeface="var(--content-font)"/>
                        </a:rPr>
                        <a:t>Total debt</a:t>
                      </a:r>
                      <a:r>
                        <a:rPr lang="en-IN" baseline="30000">
                          <a:effectLst/>
                          <a:latin typeface="var(--content-font)"/>
                        </a:rPr>
                        <a:t>b</a:t>
                      </a:r>
                      <a:endParaRPr lang="en-IN">
                        <a:effectLst/>
                        <a:latin typeface="var(--content-font)"/>
                      </a:endParaRPr>
                    </a:p>
                  </a:txBody>
                  <a:tcPr marL="95250" marR="95250" marT="95250" marB="95250">
                    <a:lnL>
                      <a:noFill/>
                    </a:lnL>
                    <a:lnR>
                      <a:noFill/>
                    </a:lnR>
                    <a:lnT>
                      <a:noFill/>
                    </a:lnT>
                    <a:lnB>
                      <a:noFill/>
                    </a:lnB>
                  </a:tcPr>
                </a:tc>
                <a:tc>
                  <a:txBody>
                    <a:bodyPr/>
                    <a:lstStyle/>
                    <a:p>
                      <a:pPr algn="l" fontAlgn="t"/>
                      <a:r>
                        <a:rPr lang="en-US">
                          <a:effectLst/>
                          <a:latin typeface="var(--content-font)"/>
                        </a:rPr>
                        <a:t>Total debt</a:t>
                      </a:r>
                      <a:r>
                        <a:rPr lang="en-US" baseline="30000">
                          <a:effectLst/>
                          <a:latin typeface="var(--content-font)"/>
                        </a:rPr>
                        <a:t>b</a:t>
                      </a:r>
                      <a:r>
                        <a:rPr lang="en-US">
                          <a:effectLst/>
                          <a:latin typeface="var(--content-font)"/>
                        </a:rPr>
                        <a:t> + Total shareholders’ equity</a:t>
                      </a:r>
                    </a:p>
                  </a:txBody>
                  <a:tcPr marL="95250" marR="95250" marT="95250" marB="95250">
                    <a:lnL>
                      <a:noFill/>
                    </a:lnL>
                    <a:lnR>
                      <a:noFill/>
                    </a:lnR>
                    <a:lnT>
                      <a:noFill/>
                    </a:lnT>
                    <a:lnB>
                      <a:noFill/>
                    </a:lnB>
                  </a:tcPr>
                </a:tc>
                <a:extLst>
                  <a:ext uri="{0D108BD9-81ED-4DB2-BD59-A6C34878D82A}">
                    <a16:rowId xmlns:a16="http://schemas.microsoft.com/office/drawing/2014/main" val="3160371369"/>
                  </a:ext>
                </a:extLst>
              </a:tr>
              <a:tr h="580696">
                <a:tc>
                  <a:txBody>
                    <a:bodyPr/>
                    <a:lstStyle/>
                    <a:p>
                      <a:pPr algn="l" fontAlgn="t"/>
                      <a:r>
                        <a:rPr lang="en-IN">
                          <a:effectLst/>
                          <a:latin typeface="var(--content-font)"/>
                        </a:rPr>
                        <a:t>Debt-to-equity ratio</a:t>
                      </a:r>
                    </a:p>
                  </a:txBody>
                  <a:tcPr marL="95250" marR="95250" marT="95250" marB="95250">
                    <a:lnL>
                      <a:noFill/>
                    </a:lnL>
                    <a:lnR>
                      <a:noFill/>
                    </a:lnR>
                    <a:lnT>
                      <a:noFill/>
                    </a:lnT>
                    <a:lnB>
                      <a:noFill/>
                    </a:lnB>
                  </a:tcPr>
                </a:tc>
                <a:tc>
                  <a:txBody>
                    <a:bodyPr/>
                    <a:lstStyle/>
                    <a:p>
                      <a:pPr algn="l" fontAlgn="t"/>
                      <a:r>
                        <a:rPr lang="en-IN">
                          <a:effectLst/>
                          <a:latin typeface="var(--content-font)"/>
                        </a:rPr>
                        <a:t>Total debt</a:t>
                      </a:r>
                      <a:r>
                        <a:rPr lang="en-IN" baseline="30000">
                          <a:effectLst/>
                          <a:latin typeface="var(--content-font)"/>
                        </a:rPr>
                        <a:t>b</a:t>
                      </a:r>
                      <a:endParaRPr lang="en-IN">
                        <a:effectLst/>
                        <a:latin typeface="var(--content-font)"/>
                      </a:endParaRPr>
                    </a:p>
                  </a:txBody>
                  <a:tcPr marL="95250" marR="95250" marT="95250" marB="95250">
                    <a:lnL>
                      <a:noFill/>
                    </a:lnL>
                    <a:lnR>
                      <a:noFill/>
                    </a:lnR>
                    <a:lnT>
                      <a:noFill/>
                    </a:lnT>
                    <a:lnB>
                      <a:noFill/>
                    </a:lnB>
                  </a:tcPr>
                </a:tc>
                <a:tc>
                  <a:txBody>
                    <a:bodyPr/>
                    <a:lstStyle/>
                    <a:p>
                      <a:pPr algn="l" fontAlgn="t"/>
                      <a:r>
                        <a:rPr lang="en-IN">
                          <a:effectLst/>
                          <a:latin typeface="var(--content-font)"/>
                        </a:rPr>
                        <a:t>Total shareholders’ equity</a:t>
                      </a:r>
                    </a:p>
                  </a:txBody>
                  <a:tcPr marL="95250" marR="95250" marT="95250" marB="95250">
                    <a:lnL>
                      <a:noFill/>
                    </a:lnL>
                    <a:lnR>
                      <a:noFill/>
                    </a:lnR>
                    <a:lnT>
                      <a:noFill/>
                    </a:lnT>
                    <a:lnB>
                      <a:noFill/>
                    </a:lnB>
                  </a:tcPr>
                </a:tc>
                <a:extLst>
                  <a:ext uri="{0D108BD9-81ED-4DB2-BD59-A6C34878D82A}">
                    <a16:rowId xmlns:a16="http://schemas.microsoft.com/office/drawing/2014/main" val="3453353903"/>
                  </a:ext>
                </a:extLst>
              </a:tr>
              <a:tr h="580696">
                <a:tc>
                  <a:txBody>
                    <a:bodyPr/>
                    <a:lstStyle/>
                    <a:p>
                      <a:pPr algn="l" fontAlgn="t"/>
                      <a:r>
                        <a:rPr lang="en-IN">
                          <a:effectLst/>
                          <a:latin typeface="var(--content-font)"/>
                        </a:rPr>
                        <a:t>Financial leverage ratio</a:t>
                      </a:r>
                      <a:r>
                        <a:rPr lang="en-IN" baseline="30000">
                          <a:effectLst/>
                          <a:latin typeface="var(--content-font)"/>
                        </a:rPr>
                        <a:t>c</a:t>
                      </a:r>
                      <a:endParaRPr lang="en-IN">
                        <a:effectLst/>
                        <a:latin typeface="var(--content-font)"/>
                      </a:endParaRPr>
                    </a:p>
                  </a:txBody>
                  <a:tcPr marL="95250" marR="95250" marT="95250" marB="95250">
                    <a:lnL>
                      <a:noFill/>
                    </a:lnL>
                    <a:lnR>
                      <a:noFill/>
                    </a:lnR>
                    <a:lnT>
                      <a:noFill/>
                    </a:lnT>
                    <a:lnB>
                      <a:noFill/>
                    </a:lnB>
                  </a:tcPr>
                </a:tc>
                <a:tc>
                  <a:txBody>
                    <a:bodyPr/>
                    <a:lstStyle/>
                    <a:p>
                      <a:pPr algn="l" fontAlgn="t"/>
                      <a:r>
                        <a:rPr lang="en-IN">
                          <a:effectLst/>
                          <a:latin typeface="var(--content-font)"/>
                        </a:rPr>
                        <a:t>Average total assets</a:t>
                      </a:r>
                    </a:p>
                  </a:txBody>
                  <a:tcPr marL="95250" marR="95250" marT="95250" marB="95250">
                    <a:lnL>
                      <a:noFill/>
                    </a:lnL>
                    <a:lnR>
                      <a:noFill/>
                    </a:lnR>
                    <a:lnT>
                      <a:noFill/>
                    </a:lnT>
                    <a:lnB>
                      <a:noFill/>
                    </a:lnB>
                  </a:tcPr>
                </a:tc>
                <a:tc>
                  <a:txBody>
                    <a:bodyPr/>
                    <a:lstStyle/>
                    <a:p>
                      <a:pPr algn="l" fontAlgn="t"/>
                      <a:r>
                        <a:rPr lang="en-IN">
                          <a:effectLst/>
                          <a:latin typeface="var(--content-font)"/>
                        </a:rPr>
                        <a:t>Average total equity</a:t>
                      </a:r>
                    </a:p>
                  </a:txBody>
                  <a:tcPr marL="95250" marR="95250" marT="95250" marB="95250">
                    <a:lnL>
                      <a:noFill/>
                    </a:lnL>
                    <a:lnR>
                      <a:noFill/>
                    </a:lnR>
                    <a:lnT>
                      <a:noFill/>
                    </a:lnT>
                    <a:lnB>
                      <a:noFill/>
                    </a:lnB>
                  </a:tcPr>
                </a:tc>
                <a:extLst>
                  <a:ext uri="{0D108BD9-81ED-4DB2-BD59-A6C34878D82A}">
                    <a16:rowId xmlns:a16="http://schemas.microsoft.com/office/drawing/2014/main" val="2149477845"/>
                  </a:ext>
                </a:extLst>
              </a:tr>
              <a:tr h="580696">
                <a:tc>
                  <a:txBody>
                    <a:bodyPr/>
                    <a:lstStyle/>
                    <a:p>
                      <a:pPr algn="l" fontAlgn="t"/>
                      <a:r>
                        <a:rPr lang="en-IN">
                          <a:effectLst/>
                          <a:latin typeface="var(--content-font)"/>
                        </a:rPr>
                        <a:t>Debt-to-EBITDA</a:t>
                      </a:r>
                    </a:p>
                  </a:txBody>
                  <a:tcPr marL="95250" marR="95250" marT="95250" marB="95250">
                    <a:lnL>
                      <a:noFill/>
                    </a:lnL>
                    <a:lnR>
                      <a:noFill/>
                    </a:lnR>
                    <a:lnT>
                      <a:noFill/>
                    </a:lnT>
                    <a:lnB w="19050" cap="flat" cmpd="sng" algn="ctr">
                      <a:solidFill>
                        <a:srgbClr val="53565A"/>
                      </a:solidFill>
                      <a:prstDash val="solid"/>
                      <a:round/>
                      <a:headEnd type="none" w="med" len="med"/>
                      <a:tailEnd type="none" w="med" len="med"/>
                    </a:lnB>
                  </a:tcPr>
                </a:tc>
                <a:tc>
                  <a:txBody>
                    <a:bodyPr/>
                    <a:lstStyle/>
                    <a:p>
                      <a:pPr algn="l" fontAlgn="t"/>
                      <a:r>
                        <a:rPr lang="en-IN">
                          <a:effectLst/>
                          <a:latin typeface="var(--content-font)"/>
                        </a:rPr>
                        <a:t>Total debt</a:t>
                      </a:r>
                    </a:p>
                  </a:txBody>
                  <a:tcPr marL="95250" marR="95250" marT="95250" marB="95250">
                    <a:lnL>
                      <a:noFill/>
                    </a:lnL>
                    <a:lnR>
                      <a:noFill/>
                    </a:lnR>
                    <a:lnT>
                      <a:noFill/>
                    </a:lnT>
                    <a:lnB w="19050" cap="flat" cmpd="sng" algn="ctr">
                      <a:solidFill>
                        <a:srgbClr val="53565A"/>
                      </a:solidFill>
                      <a:prstDash val="solid"/>
                      <a:round/>
                      <a:headEnd type="none" w="med" len="med"/>
                      <a:tailEnd type="none" w="med" len="med"/>
                    </a:lnB>
                  </a:tcPr>
                </a:tc>
                <a:tc>
                  <a:txBody>
                    <a:bodyPr/>
                    <a:lstStyle/>
                    <a:p>
                      <a:pPr algn="l" fontAlgn="t"/>
                      <a:r>
                        <a:rPr lang="en-IN" dirty="0">
                          <a:effectLst/>
                          <a:latin typeface="var(--content-font)"/>
                        </a:rPr>
                        <a:t>EBITDA</a:t>
                      </a:r>
                    </a:p>
                  </a:txBody>
                  <a:tcPr marL="95250" marR="95250" marT="95250" marB="95250">
                    <a:lnL>
                      <a:noFill/>
                    </a:lnL>
                    <a:lnR>
                      <a:noFill/>
                    </a:lnR>
                    <a:lnT>
                      <a:noFill/>
                    </a:lnT>
                    <a:lnB w="19050" cap="flat" cmpd="sng" algn="ctr">
                      <a:solidFill>
                        <a:srgbClr val="53565A"/>
                      </a:solidFill>
                      <a:prstDash val="solid"/>
                      <a:round/>
                      <a:headEnd type="none" w="med" len="med"/>
                      <a:tailEnd type="none" w="med" len="med"/>
                    </a:lnB>
                  </a:tcPr>
                </a:tc>
                <a:extLst>
                  <a:ext uri="{0D108BD9-81ED-4DB2-BD59-A6C34878D82A}">
                    <a16:rowId xmlns:a16="http://schemas.microsoft.com/office/drawing/2014/main" val="387776435"/>
                  </a:ext>
                </a:extLst>
              </a:tr>
            </a:tbl>
          </a:graphicData>
        </a:graphic>
      </p:graphicFrame>
    </p:spTree>
    <p:extLst>
      <p:ext uri="{BB962C8B-B14F-4D97-AF65-F5344CB8AC3E}">
        <p14:creationId xmlns:p14="http://schemas.microsoft.com/office/powerpoint/2010/main" val="1406519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pPr marL="299085" indent="-287020">
              <a:lnSpc>
                <a:spcPct val="100000"/>
              </a:lnSpc>
              <a:spcBef>
                <a:spcPts val="994"/>
              </a:spcBef>
              <a:buClr>
                <a:srgbClr val="1CACE3"/>
              </a:buClr>
              <a:buSzPct val="80000"/>
              <a:buFont typeface="Wingdings"/>
              <a:buChar char=""/>
              <a:tabLst>
                <a:tab pos="299720" algn="l"/>
              </a:tabLst>
            </a:pPr>
            <a:r>
              <a:rPr lang="en-US" sz="2000" b="1" dirty="0">
                <a:solidFill>
                  <a:srgbClr val="001F5F"/>
                </a:solidFill>
                <a:latin typeface="Trebuchet MS"/>
                <a:cs typeface="Trebuchet MS"/>
              </a:rPr>
              <a:t>Used</a:t>
            </a:r>
            <a:r>
              <a:rPr lang="en-US" sz="2000" b="1" spc="-25" dirty="0">
                <a:solidFill>
                  <a:srgbClr val="001F5F"/>
                </a:solidFill>
                <a:latin typeface="Trebuchet MS"/>
                <a:cs typeface="Trebuchet MS"/>
              </a:rPr>
              <a:t> </a:t>
            </a:r>
            <a:r>
              <a:rPr lang="en-US" sz="2000" b="1" spc="-5" dirty="0">
                <a:solidFill>
                  <a:srgbClr val="001F5F"/>
                </a:solidFill>
                <a:latin typeface="Trebuchet MS"/>
                <a:cs typeface="Trebuchet MS"/>
              </a:rPr>
              <a:t>by</a:t>
            </a:r>
            <a:endParaRPr lang="en-US" sz="2000" dirty="0">
              <a:latin typeface="Trebuchet MS"/>
              <a:cs typeface="Trebuchet MS"/>
            </a:endParaRPr>
          </a:p>
          <a:p>
            <a:pPr marL="1270000" lvl="1" indent="-343535">
              <a:lnSpc>
                <a:spcPct val="100000"/>
              </a:lnSpc>
              <a:spcBef>
                <a:spcPts val="994"/>
              </a:spcBef>
              <a:buClr>
                <a:srgbClr val="1CACE3"/>
              </a:buClr>
              <a:buSzPct val="80000"/>
              <a:buFont typeface="Wingdings"/>
              <a:buChar char=""/>
              <a:tabLst>
                <a:tab pos="1269365" algn="l"/>
                <a:tab pos="1270635" algn="l"/>
              </a:tabLst>
            </a:pPr>
            <a:r>
              <a:rPr lang="en-US" sz="2000" b="1" spc="-5" dirty="0">
                <a:solidFill>
                  <a:srgbClr val="001F5F"/>
                </a:solidFill>
                <a:latin typeface="Trebuchet MS"/>
                <a:cs typeface="Trebuchet MS"/>
              </a:rPr>
              <a:t>Investors /Management </a:t>
            </a:r>
            <a:r>
              <a:rPr lang="en-US" sz="2000" b="1" spc="-85" dirty="0">
                <a:solidFill>
                  <a:srgbClr val="001F5F"/>
                </a:solidFill>
                <a:latin typeface="Trebuchet MS"/>
                <a:cs typeface="Trebuchet MS"/>
              </a:rPr>
              <a:t>–</a:t>
            </a:r>
            <a:r>
              <a:rPr lang="en-US" sz="2000" b="1" spc="-85" dirty="0">
                <a:solidFill>
                  <a:srgbClr val="FF0000"/>
                </a:solidFill>
                <a:latin typeface="Trebuchet MS"/>
                <a:cs typeface="Trebuchet MS"/>
              </a:rPr>
              <a:t>To </a:t>
            </a:r>
            <a:r>
              <a:rPr lang="en-US" sz="2000" b="1" dirty="0">
                <a:solidFill>
                  <a:srgbClr val="FF0000"/>
                </a:solidFill>
                <a:latin typeface="Trebuchet MS"/>
                <a:cs typeface="Trebuchet MS"/>
              </a:rPr>
              <a:t>know </a:t>
            </a:r>
            <a:r>
              <a:rPr lang="en-US" sz="2000" b="1" spc="-5" dirty="0">
                <a:solidFill>
                  <a:srgbClr val="FF0000"/>
                </a:solidFill>
                <a:latin typeface="Trebuchet MS"/>
                <a:cs typeface="Trebuchet MS"/>
              </a:rPr>
              <a:t>ROI/Market </a:t>
            </a:r>
            <a:r>
              <a:rPr lang="en-US" sz="2000" b="1" spc="5" dirty="0" err="1">
                <a:solidFill>
                  <a:srgbClr val="FF0000"/>
                </a:solidFill>
                <a:latin typeface="Trebuchet MS"/>
                <a:cs typeface="Trebuchet MS"/>
              </a:rPr>
              <a:t>Behaviour</a:t>
            </a:r>
            <a:r>
              <a:rPr lang="en-US" sz="2000" b="1" spc="70" dirty="0">
                <a:solidFill>
                  <a:srgbClr val="FF0000"/>
                </a:solidFill>
                <a:latin typeface="Trebuchet MS"/>
                <a:cs typeface="Trebuchet MS"/>
              </a:rPr>
              <a:t> </a:t>
            </a:r>
            <a:r>
              <a:rPr lang="en-US" sz="2000" b="1" dirty="0">
                <a:solidFill>
                  <a:srgbClr val="FF0000"/>
                </a:solidFill>
                <a:latin typeface="Trebuchet MS"/>
                <a:cs typeface="Trebuchet MS"/>
              </a:rPr>
              <a:t>/Dividends</a:t>
            </a:r>
            <a:endParaRPr lang="en-US" sz="2000" dirty="0">
              <a:latin typeface="Trebuchet MS"/>
              <a:cs typeface="Trebuchet MS"/>
            </a:endParaRPr>
          </a:p>
          <a:p>
            <a:pPr marL="1270000" lvl="1" indent="-343535">
              <a:lnSpc>
                <a:spcPct val="100000"/>
              </a:lnSpc>
              <a:spcBef>
                <a:spcPts val="1010"/>
              </a:spcBef>
              <a:buClr>
                <a:srgbClr val="1CACE3"/>
              </a:buClr>
              <a:buSzPct val="80000"/>
              <a:buFont typeface="Wingdings"/>
              <a:buChar char=""/>
              <a:tabLst>
                <a:tab pos="1269365" algn="l"/>
                <a:tab pos="1270635" algn="l"/>
              </a:tabLst>
            </a:pPr>
            <a:r>
              <a:rPr lang="en-US" sz="2000" b="1" dirty="0">
                <a:solidFill>
                  <a:srgbClr val="001F5F"/>
                </a:solidFill>
                <a:latin typeface="Trebuchet MS"/>
                <a:cs typeface="Trebuchet MS"/>
              </a:rPr>
              <a:t>Employees- </a:t>
            </a:r>
            <a:r>
              <a:rPr lang="en-US" sz="2000" b="1" dirty="0">
                <a:solidFill>
                  <a:srgbClr val="C00000"/>
                </a:solidFill>
                <a:latin typeface="Trebuchet MS"/>
                <a:cs typeface="Trebuchet MS"/>
              </a:rPr>
              <a:t>Profit</a:t>
            </a:r>
            <a:r>
              <a:rPr lang="en-US" sz="2000" b="1" spc="-55" dirty="0">
                <a:solidFill>
                  <a:srgbClr val="C00000"/>
                </a:solidFill>
                <a:latin typeface="Trebuchet MS"/>
                <a:cs typeface="Trebuchet MS"/>
              </a:rPr>
              <a:t> </a:t>
            </a:r>
            <a:r>
              <a:rPr lang="en-US" sz="2000" b="1" spc="-5" dirty="0">
                <a:solidFill>
                  <a:srgbClr val="C00000"/>
                </a:solidFill>
                <a:latin typeface="Trebuchet MS"/>
                <a:cs typeface="Trebuchet MS"/>
              </a:rPr>
              <a:t>Sharing</a:t>
            </a:r>
            <a:endParaRPr lang="en-US" sz="2000" dirty="0">
              <a:latin typeface="Trebuchet MS"/>
              <a:cs typeface="Trebuchet MS"/>
            </a:endParaRPr>
          </a:p>
          <a:p>
            <a:pPr marL="1270000" lvl="1" indent="-343535">
              <a:lnSpc>
                <a:spcPct val="100000"/>
              </a:lnSpc>
              <a:spcBef>
                <a:spcPts val="994"/>
              </a:spcBef>
              <a:buClr>
                <a:srgbClr val="1CACE3"/>
              </a:buClr>
              <a:buSzPct val="80000"/>
              <a:buFont typeface="Wingdings"/>
              <a:buChar char=""/>
              <a:tabLst>
                <a:tab pos="1269365" algn="l"/>
                <a:tab pos="1270635" algn="l"/>
              </a:tabLst>
            </a:pPr>
            <a:r>
              <a:rPr lang="en-US" sz="2000" b="1" dirty="0">
                <a:solidFill>
                  <a:srgbClr val="001F5F"/>
                </a:solidFill>
                <a:latin typeface="Trebuchet MS"/>
                <a:cs typeface="Trebuchet MS"/>
              </a:rPr>
              <a:t>Customers-</a:t>
            </a:r>
            <a:r>
              <a:rPr lang="en-US" sz="2000" b="1" spc="-20" dirty="0">
                <a:solidFill>
                  <a:srgbClr val="001F5F"/>
                </a:solidFill>
                <a:latin typeface="Trebuchet MS"/>
                <a:cs typeface="Trebuchet MS"/>
              </a:rPr>
              <a:t> </a:t>
            </a:r>
            <a:r>
              <a:rPr lang="en-US" sz="2000" b="1" spc="-5" dirty="0">
                <a:solidFill>
                  <a:srgbClr val="001F5F"/>
                </a:solidFill>
                <a:latin typeface="Trebuchet MS"/>
                <a:cs typeface="Trebuchet MS"/>
              </a:rPr>
              <a:t>Reputation/Strength/Growth</a:t>
            </a:r>
            <a:endParaRPr lang="en-US" sz="2000" dirty="0">
              <a:latin typeface="Trebuchet MS"/>
              <a:cs typeface="Trebuchet MS"/>
            </a:endParaRPr>
          </a:p>
          <a:p>
            <a:pPr marL="1270000" lvl="1" indent="-343535">
              <a:lnSpc>
                <a:spcPct val="100000"/>
              </a:lnSpc>
              <a:spcBef>
                <a:spcPts val="994"/>
              </a:spcBef>
              <a:buClr>
                <a:srgbClr val="1CACE3"/>
              </a:buClr>
              <a:buSzPct val="80000"/>
              <a:buFont typeface="Wingdings"/>
              <a:buChar char=""/>
              <a:tabLst>
                <a:tab pos="1269365" algn="l"/>
                <a:tab pos="1270635" algn="l"/>
              </a:tabLst>
            </a:pPr>
            <a:r>
              <a:rPr lang="en-US" sz="2000" b="1" spc="-5" dirty="0">
                <a:solidFill>
                  <a:srgbClr val="001F5F"/>
                </a:solidFill>
                <a:latin typeface="Trebuchet MS"/>
                <a:cs typeface="Trebuchet MS"/>
              </a:rPr>
              <a:t>Government </a:t>
            </a:r>
            <a:r>
              <a:rPr lang="en-US" sz="2000" b="1" dirty="0">
                <a:solidFill>
                  <a:srgbClr val="001F5F"/>
                </a:solidFill>
                <a:latin typeface="Trebuchet MS"/>
                <a:cs typeface="Trebuchet MS"/>
              </a:rPr>
              <a:t>– </a:t>
            </a:r>
            <a:r>
              <a:rPr lang="en-US" sz="2000" b="1" spc="-75" dirty="0">
                <a:solidFill>
                  <a:srgbClr val="C00000"/>
                </a:solidFill>
                <a:latin typeface="Trebuchet MS"/>
                <a:cs typeface="Trebuchet MS"/>
              </a:rPr>
              <a:t>Tax </a:t>
            </a:r>
            <a:r>
              <a:rPr lang="en-US" sz="2000" b="1" dirty="0">
                <a:solidFill>
                  <a:srgbClr val="C00000"/>
                </a:solidFill>
                <a:latin typeface="Trebuchet MS"/>
                <a:cs typeface="Trebuchet MS"/>
              </a:rPr>
              <a:t>Compliance/Regulatory</a:t>
            </a:r>
            <a:r>
              <a:rPr lang="en-US" sz="2000" b="1" spc="-75" dirty="0">
                <a:solidFill>
                  <a:srgbClr val="C00000"/>
                </a:solidFill>
                <a:latin typeface="Trebuchet MS"/>
                <a:cs typeface="Trebuchet MS"/>
              </a:rPr>
              <a:t> </a:t>
            </a:r>
            <a:r>
              <a:rPr lang="en-US" sz="2000" b="1" spc="-5" dirty="0">
                <a:solidFill>
                  <a:srgbClr val="C00000"/>
                </a:solidFill>
                <a:latin typeface="Trebuchet MS"/>
                <a:cs typeface="Trebuchet MS"/>
              </a:rPr>
              <a:t>Filings</a:t>
            </a:r>
            <a:endParaRPr lang="en-US" sz="2000" dirty="0">
              <a:latin typeface="Trebuchet MS"/>
              <a:cs typeface="Trebuchet MS"/>
            </a:endParaRPr>
          </a:p>
          <a:p>
            <a:pPr marL="1270000" lvl="1" indent="-343535">
              <a:lnSpc>
                <a:spcPct val="100000"/>
              </a:lnSpc>
              <a:spcBef>
                <a:spcPts val="1015"/>
              </a:spcBef>
              <a:buClr>
                <a:srgbClr val="1CACE3"/>
              </a:buClr>
              <a:buSzPct val="80000"/>
              <a:buFont typeface="Wingdings"/>
              <a:buChar char=""/>
              <a:tabLst>
                <a:tab pos="1269365" algn="l"/>
                <a:tab pos="1270635" algn="l"/>
              </a:tabLst>
            </a:pPr>
            <a:r>
              <a:rPr lang="en-US" sz="2000" b="1" spc="-10" dirty="0">
                <a:solidFill>
                  <a:srgbClr val="001F5F"/>
                </a:solidFill>
                <a:latin typeface="Trebuchet MS"/>
                <a:cs typeface="Trebuchet MS"/>
              </a:rPr>
              <a:t>General</a:t>
            </a:r>
            <a:r>
              <a:rPr lang="en-US" sz="2000" b="1" spc="-50" dirty="0">
                <a:solidFill>
                  <a:srgbClr val="001F5F"/>
                </a:solidFill>
                <a:latin typeface="Trebuchet MS"/>
                <a:cs typeface="Trebuchet MS"/>
              </a:rPr>
              <a:t> </a:t>
            </a:r>
            <a:r>
              <a:rPr lang="en-US" sz="2000" b="1" dirty="0">
                <a:solidFill>
                  <a:srgbClr val="001F5F"/>
                </a:solidFill>
                <a:latin typeface="Trebuchet MS"/>
                <a:cs typeface="Trebuchet MS"/>
              </a:rPr>
              <a:t>Public</a:t>
            </a:r>
            <a:endParaRPr lang="en-US" sz="2000" dirty="0">
              <a:latin typeface="Trebuchet MS"/>
              <a:cs typeface="Trebuchet MS"/>
            </a:endParaRPr>
          </a:p>
          <a:p>
            <a:pPr marL="1270000" lvl="1" indent="-343535">
              <a:lnSpc>
                <a:spcPct val="100000"/>
              </a:lnSpc>
              <a:spcBef>
                <a:spcPts val="994"/>
              </a:spcBef>
              <a:buClr>
                <a:srgbClr val="1CACE3"/>
              </a:buClr>
              <a:buSzPct val="80000"/>
              <a:buFont typeface="Wingdings"/>
              <a:buChar char=""/>
              <a:tabLst>
                <a:tab pos="1269365" algn="l"/>
                <a:tab pos="1270635" algn="l"/>
              </a:tabLst>
            </a:pPr>
            <a:r>
              <a:rPr lang="en-US" sz="2000" b="1" dirty="0">
                <a:solidFill>
                  <a:srgbClr val="001F5F"/>
                </a:solidFill>
                <a:latin typeface="Trebuchet MS"/>
                <a:cs typeface="Trebuchet MS"/>
              </a:rPr>
              <a:t>Lenders – </a:t>
            </a:r>
            <a:r>
              <a:rPr lang="en-US" sz="2000" b="1" spc="-5" dirty="0">
                <a:solidFill>
                  <a:srgbClr val="C00000"/>
                </a:solidFill>
                <a:latin typeface="Trebuchet MS"/>
                <a:cs typeface="Trebuchet MS"/>
              </a:rPr>
              <a:t>Safety </a:t>
            </a:r>
            <a:r>
              <a:rPr lang="en-US" sz="2000" b="1" dirty="0">
                <a:solidFill>
                  <a:srgbClr val="C00000"/>
                </a:solidFill>
                <a:latin typeface="Trebuchet MS"/>
                <a:cs typeface="Trebuchet MS"/>
              </a:rPr>
              <a:t>of Credit</a:t>
            </a:r>
            <a:r>
              <a:rPr lang="en-US" sz="2000" b="1" spc="-95" dirty="0">
                <a:solidFill>
                  <a:srgbClr val="C00000"/>
                </a:solidFill>
                <a:latin typeface="Trebuchet MS"/>
                <a:cs typeface="Trebuchet MS"/>
              </a:rPr>
              <a:t> </a:t>
            </a:r>
            <a:r>
              <a:rPr lang="en-US" sz="2000" b="1" spc="-5" dirty="0">
                <a:solidFill>
                  <a:srgbClr val="C00000"/>
                </a:solidFill>
                <a:latin typeface="Trebuchet MS"/>
                <a:cs typeface="Trebuchet MS"/>
              </a:rPr>
              <a:t>Exposure/Earnings</a:t>
            </a:r>
            <a:endParaRPr lang="en-US" sz="2000" dirty="0">
              <a:latin typeface="Trebuchet MS"/>
              <a:cs typeface="Trebuchet MS"/>
            </a:endParaRPr>
          </a:p>
        </p:txBody>
      </p:sp>
    </p:spTree>
    <p:extLst>
      <p:ext uri="{BB962C8B-B14F-4D97-AF65-F5344CB8AC3E}">
        <p14:creationId xmlns:p14="http://schemas.microsoft.com/office/powerpoint/2010/main" val="289752428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13121418"/>
              </p:ext>
            </p:extLst>
          </p:nvPr>
        </p:nvGraphicFramePr>
        <p:xfrm>
          <a:off x="838200" y="1288473"/>
          <a:ext cx="10607040" cy="4405744"/>
        </p:xfrm>
        <a:graphic>
          <a:graphicData uri="http://schemas.openxmlformats.org/drawingml/2006/table">
            <a:tbl>
              <a:tblPr/>
              <a:tblGrid>
                <a:gridCol w="3535680">
                  <a:extLst>
                    <a:ext uri="{9D8B030D-6E8A-4147-A177-3AD203B41FA5}">
                      <a16:colId xmlns:a16="http://schemas.microsoft.com/office/drawing/2014/main" val="4109979475"/>
                    </a:ext>
                  </a:extLst>
                </a:gridCol>
                <a:gridCol w="3535680">
                  <a:extLst>
                    <a:ext uri="{9D8B030D-6E8A-4147-A177-3AD203B41FA5}">
                      <a16:colId xmlns:a16="http://schemas.microsoft.com/office/drawing/2014/main" val="2994439083"/>
                    </a:ext>
                  </a:extLst>
                </a:gridCol>
                <a:gridCol w="3535680">
                  <a:extLst>
                    <a:ext uri="{9D8B030D-6E8A-4147-A177-3AD203B41FA5}">
                      <a16:colId xmlns:a16="http://schemas.microsoft.com/office/drawing/2014/main" val="1253858048"/>
                    </a:ext>
                  </a:extLst>
                </a:gridCol>
              </a:tblGrid>
              <a:tr h="1227171">
                <a:tc>
                  <a:txBody>
                    <a:bodyPr/>
                    <a:lstStyle/>
                    <a:p>
                      <a:pPr algn="l" fontAlgn="t"/>
                      <a:r>
                        <a:rPr lang="en-IN" b="1">
                          <a:effectLst/>
                          <a:latin typeface="var(--content-font)"/>
                        </a:rPr>
                        <a:t>Coverage Ratios</a:t>
                      </a:r>
                    </a:p>
                  </a:txBody>
                  <a:tcPr marL="95250" marR="95250" marT="95250" marB="95250">
                    <a:lnL>
                      <a:noFill/>
                    </a:lnL>
                    <a:lnR>
                      <a:noFill/>
                    </a:lnR>
                    <a:lnT>
                      <a:noFill/>
                    </a:lnT>
                    <a:lnB w="19050" cap="flat" cmpd="sng" algn="ctr">
                      <a:solidFill>
                        <a:srgbClr val="53565A"/>
                      </a:solidFill>
                      <a:prstDash val="solid"/>
                      <a:round/>
                      <a:headEnd type="none" w="med" len="med"/>
                      <a:tailEnd type="none" w="med" len="med"/>
                    </a:lnB>
                  </a:tcPr>
                </a:tc>
                <a:tc>
                  <a:txBody>
                    <a:bodyPr/>
                    <a:lstStyle/>
                    <a:p>
                      <a:pPr algn="l" fontAlgn="t"/>
                      <a:r>
                        <a:rPr lang="en-IN" b="1">
                          <a:effectLst/>
                          <a:latin typeface="var(--content-font)"/>
                        </a:rPr>
                        <a:t> </a:t>
                      </a:r>
                    </a:p>
                  </a:txBody>
                  <a:tcPr marL="95250" marR="95250" marT="95250" marB="95250">
                    <a:lnL>
                      <a:noFill/>
                    </a:lnL>
                    <a:lnR>
                      <a:noFill/>
                    </a:lnR>
                    <a:lnT>
                      <a:noFill/>
                    </a:lnT>
                    <a:lnB w="19050" cap="flat" cmpd="sng" algn="ctr">
                      <a:solidFill>
                        <a:srgbClr val="53565A"/>
                      </a:solidFill>
                      <a:prstDash val="solid"/>
                      <a:round/>
                      <a:headEnd type="none" w="med" len="med"/>
                      <a:tailEnd type="none" w="med" len="med"/>
                    </a:lnB>
                  </a:tcPr>
                </a:tc>
                <a:tc>
                  <a:txBody>
                    <a:bodyPr/>
                    <a:lstStyle/>
                    <a:p>
                      <a:pPr algn="l" fontAlgn="t"/>
                      <a:r>
                        <a:rPr lang="en-IN" b="1">
                          <a:effectLst/>
                          <a:latin typeface="var(--content-font)"/>
                        </a:rPr>
                        <a:t> </a:t>
                      </a:r>
                    </a:p>
                  </a:txBody>
                  <a:tcPr marL="95250" marR="95250" marT="95250" marB="95250">
                    <a:lnL>
                      <a:noFill/>
                    </a:lnL>
                    <a:lnR>
                      <a:noFill/>
                    </a:lnR>
                    <a:lnT>
                      <a:noFill/>
                    </a:lnT>
                    <a:lnB w="19050" cap="flat" cmpd="sng" algn="ctr">
                      <a:solidFill>
                        <a:srgbClr val="53565A"/>
                      </a:solidFill>
                      <a:prstDash val="solid"/>
                      <a:round/>
                      <a:headEnd type="none" w="med" len="med"/>
                      <a:tailEnd type="none" w="med" len="med"/>
                    </a:lnB>
                  </a:tcPr>
                </a:tc>
                <a:extLst>
                  <a:ext uri="{0D108BD9-81ED-4DB2-BD59-A6C34878D82A}">
                    <a16:rowId xmlns:a16="http://schemas.microsoft.com/office/drawing/2014/main" val="1479744278"/>
                  </a:ext>
                </a:extLst>
              </a:tr>
              <a:tr h="1227171">
                <a:tc>
                  <a:txBody>
                    <a:bodyPr/>
                    <a:lstStyle/>
                    <a:p>
                      <a:pPr algn="l" fontAlgn="t"/>
                      <a:r>
                        <a:rPr lang="en-IN" dirty="0">
                          <a:effectLst/>
                          <a:latin typeface="var(--content-font)"/>
                        </a:rPr>
                        <a:t>Interest coverage</a:t>
                      </a:r>
                    </a:p>
                  </a:txBody>
                  <a:tcPr marL="95250" marR="95250" marT="95250" marB="95250">
                    <a:lnL>
                      <a:noFill/>
                    </a:lnL>
                    <a:lnR>
                      <a:noFill/>
                    </a:lnR>
                    <a:lnT w="19050" cap="flat" cmpd="sng" algn="ctr">
                      <a:solidFill>
                        <a:srgbClr val="53565A"/>
                      </a:solidFill>
                      <a:prstDash val="solid"/>
                      <a:round/>
                      <a:headEnd type="none" w="med" len="med"/>
                      <a:tailEnd type="none" w="med" len="med"/>
                    </a:lnT>
                    <a:lnB>
                      <a:noFill/>
                    </a:lnB>
                  </a:tcPr>
                </a:tc>
                <a:tc>
                  <a:txBody>
                    <a:bodyPr/>
                    <a:lstStyle/>
                    <a:p>
                      <a:pPr algn="l" fontAlgn="t"/>
                      <a:r>
                        <a:rPr lang="en-IN">
                          <a:effectLst/>
                          <a:latin typeface="var(--content-font)"/>
                        </a:rPr>
                        <a:t>EBIT</a:t>
                      </a:r>
                    </a:p>
                  </a:txBody>
                  <a:tcPr marL="95250" marR="95250" marT="95250" marB="95250">
                    <a:lnL>
                      <a:noFill/>
                    </a:lnL>
                    <a:lnR>
                      <a:noFill/>
                    </a:lnR>
                    <a:lnT w="19050" cap="flat" cmpd="sng" algn="ctr">
                      <a:solidFill>
                        <a:srgbClr val="53565A"/>
                      </a:solidFill>
                      <a:prstDash val="solid"/>
                      <a:round/>
                      <a:headEnd type="none" w="med" len="med"/>
                      <a:tailEnd type="none" w="med" len="med"/>
                    </a:lnT>
                    <a:lnB>
                      <a:noFill/>
                    </a:lnB>
                  </a:tcPr>
                </a:tc>
                <a:tc>
                  <a:txBody>
                    <a:bodyPr/>
                    <a:lstStyle/>
                    <a:p>
                      <a:pPr algn="l" fontAlgn="t"/>
                      <a:r>
                        <a:rPr lang="en-IN">
                          <a:effectLst/>
                          <a:latin typeface="var(--content-font)"/>
                        </a:rPr>
                        <a:t>Interest payments</a:t>
                      </a:r>
                    </a:p>
                  </a:txBody>
                  <a:tcPr marL="95250" marR="95250" marT="95250" marB="95250">
                    <a:lnL>
                      <a:noFill/>
                    </a:lnL>
                    <a:lnR>
                      <a:noFill/>
                    </a:lnR>
                    <a:lnT w="19050" cap="flat" cmpd="sng" algn="ctr">
                      <a:solidFill>
                        <a:srgbClr val="53565A"/>
                      </a:solidFill>
                      <a:prstDash val="solid"/>
                      <a:round/>
                      <a:headEnd type="none" w="med" len="med"/>
                      <a:tailEnd type="none" w="med" len="med"/>
                    </a:lnT>
                    <a:lnB>
                      <a:noFill/>
                    </a:lnB>
                  </a:tcPr>
                </a:tc>
                <a:extLst>
                  <a:ext uri="{0D108BD9-81ED-4DB2-BD59-A6C34878D82A}">
                    <a16:rowId xmlns:a16="http://schemas.microsoft.com/office/drawing/2014/main" val="607363178"/>
                  </a:ext>
                </a:extLst>
              </a:tr>
              <a:tr h="1951402">
                <a:tc>
                  <a:txBody>
                    <a:bodyPr/>
                    <a:lstStyle/>
                    <a:p>
                      <a:pPr algn="l" fontAlgn="t"/>
                      <a:r>
                        <a:rPr lang="en-IN">
                          <a:effectLst/>
                          <a:latin typeface="var(--content-font)"/>
                        </a:rPr>
                        <a:t>Fixed charge coverage</a:t>
                      </a:r>
                    </a:p>
                  </a:txBody>
                  <a:tcPr marL="95250" marR="95250" marT="95250" marB="95250">
                    <a:lnL>
                      <a:noFill/>
                    </a:lnL>
                    <a:lnR>
                      <a:noFill/>
                    </a:lnR>
                    <a:lnT>
                      <a:noFill/>
                    </a:lnT>
                    <a:lnB>
                      <a:noFill/>
                    </a:lnB>
                  </a:tcPr>
                </a:tc>
                <a:tc>
                  <a:txBody>
                    <a:bodyPr/>
                    <a:lstStyle/>
                    <a:p>
                      <a:pPr algn="l" fontAlgn="t"/>
                      <a:r>
                        <a:rPr lang="en-IN" dirty="0">
                          <a:effectLst/>
                          <a:latin typeface="var(--content-font)"/>
                        </a:rPr>
                        <a:t>EBIT + Lease payments</a:t>
                      </a:r>
                    </a:p>
                  </a:txBody>
                  <a:tcPr marL="95250" marR="95250" marT="95250" marB="95250">
                    <a:lnL>
                      <a:noFill/>
                    </a:lnL>
                    <a:lnR>
                      <a:noFill/>
                    </a:lnR>
                    <a:lnT>
                      <a:noFill/>
                    </a:lnT>
                    <a:lnB>
                      <a:noFill/>
                    </a:lnB>
                  </a:tcPr>
                </a:tc>
                <a:tc>
                  <a:txBody>
                    <a:bodyPr/>
                    <a:lstStyle/>
                    <a:p>
                      <a:pPr algn="l" fontAlgn="t"/>
                      <a:r>
                        <a:rPr lang="en-IN" dirty="0">
                          <a:effectLst/>
                          <a:latin typeface="var(--content-font)"/>
                        </a:rPr>
                        <a:t>Interest payments + Lease payments</a:t>
                      </a:r>
                    </a:p>
                  </a:txBody>
                  <a:tcPr marL="95250" marR="95250" marT="95250" marB="95250">
                    <a:lnL>
                      <a:noFill/>
                    </a:lnL>
                    <a:lnR>
                      <a:noFill/>
                    </a:lnR>
                    <a:lnT>
                      <a:noFill/>
                    </a:lnT>
                    <a:lnB>
                      <a:noFill/>
                    </a:lnB>
                  </a:tcPr>
                </a:tc>
                <a:extLst>
                  <a:ext uri="{0D108BD9-81ED-4DB2-BD59-A6C34878D82A}">
                    <a16:rowId xmlns:a16="http://schemas.microsoft.com/office/drawing/2014/main" val="3934376744"/>
                  </a:ext>
                </a:extLst>
              </a:tr>
            </a:tbl>
          </a:graphicData>
        </a:graphic>
      </p:graphicFrame>
    </p:spTree>
    <p:extLst>
      <p:ext uri="{BB962C8B-B14F-4D97-AF65-F5344CB8AC3E}">
        <p14:creationId xmlns:p14="http://schemas.microsoft.com/office/powerpoint/2010/main" val="295932062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10000"/>
          </a:bodyPr>
          <a:lstStyle/>
          <a:p>
            <a:r>
              <a:rPr lang="en-US" dirty="0"/>
              <a:t>The first three of the debt ratios presented use total debt in the numerator. </a:t>
            </a:r>
          </a:p>
          <a:p>
            <a:r>
              <a:rPr lang="en-US" dirty="0"/>
              <a:t>The definition of total debt used in these ratios varies among informed analysts and financial data vendors, with some using the total of interest-bearing short-term and long-term debt, excluding liabilities such as accrued expenses and accounts payable. </a:t>
            </a:r>
          </a:p>
          <a:p>
            <a:r>
              <a:rPr lang="en-US" dirty="0"/>
              <a:t>Other analysts use definitions that are more inclusive (e.g., all liabilities) or restrictive (e.g., long-term debt only, in which case the ratio is sometimes qualified as “long-term,” as in “long-term debt-to-equity ratio”). </a:t>
            </a:r>
          </a:p>
          <a:p>
            <a:r>
              <a:rPr lang="en-US" dirty="0"/>
              <a:t>If using different definitions of total debt materially changes conclusions about a company’s solvency, the reasons for the discrepancies warrant further investigation.</a:t>
            </a:r>
            <a:endParaRPr lang="en-IN" dirty="0"/>
          </a:p>
        </p:txBody>
      </p:sp>
    </p:spTree>
    <p:extLst>
      <p:ext uri="{BB962C8B-B14F-4D97-AF65-F5344CB8AC3E}">
        <p14:creationId xmlns:p14="http://schemas.microsoft.com/office/powerpoint/2010/main" val="28001486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ctr"/>
            <a:r>
              <a:rPr lang="en-IN" dirty="0"/>
              <a:t>Debt-to-Assets Ratio</a:t>
            </a:r>
          </a:p>
        </p:txBody>
      </p:sp>
      <p:sp>
        <p:nvSpPr>
          <p:cNvPr id="3" name="Content Placeholder 2"/>
          <p:cNvSpPr>
            <a:spLocks noGrp="1"/>
          </p:cNvSpPr>
          <p:nvPr>
            <p:ph idx="1"/>
          </p:nvPr>
        </p:nvSpPr>
        <p:spPr/>
        <p:txBody>
          <a:bodyPr/>
          <a:lstStyle/>
          <a:p>
            <a:r>
              <a:rPr lang="en-US" dirty="0"/>
              <a:t>This ratio measures the percentage of total assets financed with debt. For example, a </a:t>
            </a:r>
            <a:r>
              <a:rPr lang="en-US" b="1" dirty="0"/>
              <a:t>debt-to-assets ratio</a:t>
            </a:r>
            <a:r>
              <a:rPr lang="en-US" dirty="0"/>
              <a:t> of 0.40 or 40 percent indicates that 40 percent of the company’s assets are financed with debt. </a:t>
            </a:r>
          </a:p>
          <a:p>
            <a:r>
              <a:rPr lang="en-US" dirty="0"/>
              <a:t>Generally, higher debt means higher financial risk and thus weaker solvency.</a:t>
            </a:r>
            <a:endParaRPr lang="en-IN" dirty="0"/>
          </a:p>
        </p:txBody>
      </p:sp>
    </p:spTree>
    <p:extLst>
      <p:ext uri="{BB962C8B-B14F-4D97-AF65-F5344CB8AC3E}">
        <p14:creationId xmlns:p14="http://schemas.microsoft.com/office/powerpoint/2010/main" val="170375892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fontAlgn="ctr"/>
            <a:r>
              <a:rPr lang="en-US" dirty="0"/>
              <a:t>Debt-to-Capital Ratio</a:t>
            </a:r>
          </a:p>
          <a:p>
            <a:pPr fontAlgn="base"/>
            <a:r>
              <a:rPr lang="en-US" dirty="0"/>
              <a:t>The </a:t>
            </a:r>
            <a:r>
              <a:rPr lang="en-US" b="1" dirty="0"/>
              <a:t>debt-to-capital ratio</a:t>
            </a:r>
            <a:r>
              <a:rPr lang="en-US" dirty="0"/>
              <a:t> measures the percentage of a company’s capital (debt plus equity) represented by debt. As with the previous ratio, a higher ratio generally means higher financial risk and thus indicates weaker solvency.</a:t>
            </a:r>
          </a:p>
        </p:txBody>
      </p:sp>
    </p:spTree>
    <p:extLst>
      <p:ext uri="{BB962C8B-B14F-4D97-AF65-F5344CB8AC3E}">
        <p14:creationId xmlns:p14="http://schemas.microsoft.com/office/powerpoint/2010/main" val="278702409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ctr"/>
            <a:r>
              <a:rPr lang="en-IN" dirty="0"/>
              <a:t>Debt-to-Equity Ratio</a:t>
            </a:r>
          </a:p>
        </p:txBody>
      </p:sp>
      <p:sp>
        <p:nvSpPr>
          <p:cNvPr id="3" name="Content Placeholder 2"/>
          <p:cNvSpPr>
            <a:spLocks noGrp="1"/>
          </p:cNvSpPr>
          <p:nvPr>
            <p:ph idx="1"/>
          </p:nvPr>
        </p:nvSpPr>
        <p:spPr/>
        <p:txBody>
          <a:bodyPr/>
          <a:lstStyle/>
          <a:p>
            <a:r>
              <a:rPr lang="en-US" dirty="0"/>
              <a:t>The </a:t>
            </a:r>
            <a:r>
              <a:rPr lang="en-US" b="1" dirty="0"/>
              <a:t>debt-to-equity ratio</a:t>
            </a:r>
            <a:r>
              <a:rPr lang="en-US" dirty="0"/>
              <a:t> measures the amount of debt capital relative to equity capital. Interpretation is similar to the preceding two ratios (i.e., a higher ratio indicates weaker solvency). A ratio of 1.0 would indicate equal amounts of debt and equity, which is equivalent to a debt-to-capital ratio of 50 percent. Alternative definitions of this ratio use the market value of stockholders’ equity rather than its book value (or use the market values of both stockholders’ equity and debt).</a:t>
            </a:r>
            <a:endParaRPr lang="en-IN" dirty="0"/>
          </a:p>
        </p:txBody>
      </p:sp>
    </p:spTree>
    <p:extLst>
      <p:ext uri="{BB962C8B-B14F-4D97-AF65-F5344CB8AC3E}">
        <p14:creationId xmlns:p14="http://schemas.microsoft.com/office/powerpoint/2010/main" val="107535604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fontAlgn="ctr"/>
            <a:r>
              <a:rPr lang="en-US" dirty="0"/>
              <a:t>Financial Leverage Ratio</a:t>
            </a:r>
          </a:p>
          <a:p>
            <a:pPr fontAlgn="base"/>
            <a:r>
              <a:rPr lang="en-US" dirty="0"/>
              <a:t>This ratio (often called simply the “leverage ratio”) measures the amount of total assets supported for each one money unit of equity. For example, a value of 3 for this ratio means that each €1 of equity supports €3 of total assets. The higher the </a:t>
            </a:r>
            <a:r>
              <a:rPr lang="en-US" b="1" dirty="0"/>
              <a:t>financial leverage ratio</a:t>
            </a:r>
            <a:r>
              <a:rPr lang="en-US" dirty="0"/>
              <a:t>, the more leveraged the company is in the sense of using debt and other liabilities to finance assets. </a:t>
            </a:r>
          </a:p>
          <a:p>
            <a:pPr fontAlgn="base"/>
            <a:r>
              <a:rPr lang="en-US" dirty="0"/>
              <a:t>This ratio is often defined in terms of average total assets and average total equity</a:t>
            </a:r>
          </a:p>
        </p:txBody>
      </p:sp>
    </p:spTree>
    <p:extLst>
      <p:ext uri="{BB962C8B-B14F-4D97-AF65-F5344CB8AC3E}">
        <p14:creationId xmlns:p14="http://schemas.microsoft.com/office/powerpoint/2010/main" val="207525314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fontAlgn="ctr"/>
            <a:r>
              <a:rPr lang="en-US" dirty="0"/>
              <a:t>Debt-to-EBITDA Ratio</a:t>
            </a:r>
          </a:p>
          <a:p>
            <a:pPr fontAlgn="base"/>
            <a:r>
              <a:rPr lang="en-US" dirty="0"/>
              <a:t>This ratio estimates how many years it would take to repay total debt based on earnings before income taxes, depreciation and amortization (an approximation of operating cash flow).</a:t>
            </a:r>
          </a:p>
          <a:p>
            <a:pPr marL="0" indent="0" fontAlgn="ctr">
              <a:buNone/>
            </a:pPr>
            <a:endParaRPr lang="en-US" dirty="0"/>
          </a:p>
          <a:p>
            <a:endParaRPr lang="en-IN" dirty="0"/>
          </a:p>
        </p:txBody>
      </p:sp>
    </p:spTree>
    <p:extLst>
      <p:ext uri="{BB962C8B-B14F-4D97-AF65-F5344CB8AC3E}">
        <p14:creationId xmlns:p14="http://schemas.microsoft.com/office/powerpoint/2010/main" val="407283380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fontAlgn="ctr"/>
            <a:r>
              <a:rPr lang="en-US" dirty="0"/>
              <a:t>Interest Coverage</a:t>
            </a:r>
          </a:p>
          <a:p>
            <a:pPr fontAlgn="base"/>
            <a:r>
              <a:rPr lang="en-US" dirty="0"/>
              <a:t>This ratio measures the number of times a company’s EBIT could cover its interest payments. Thus, it is sometimes referred to as “times interest earned.” </a:t>
            </a:r>
          </a:p>
          <a:p>
            <a:pPr fontAlgn="base"/>
            <a:r>
              <a:rPr lang="en-US" dirty="0"/>
              <a:t>A higher </a:t>
            </a:r>
            <a:r>
              <a:rPr lang="en-US" b="1" dirty="0"/>
              <a:t>interest coverage</a:t>
            </a:r>
            <a:r>
              <a:rPr lang="en-US" dirty="0"/>
              <a:t> ratio indicates stronger solvency, offering greater assurance that the company can service its debt (i.e., bank debt, bonds, notes) from operating earnings.</a:t>
            </a:r>
          </a:p>
        </p:txBody>
      </p:sp>
    </p:spTree>
    <p:extLst>
      <p:ext uri="{BB962C8B-B14F-4D97-AF65-F5344CB8AC3E}">
        <p14:creationId xmlns:p14="http://schemas.microsoft.com/office/powerpoint/2010/main" val="160551145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10000"/>
          </a:bodyPr>
          <a:lstStyle/>
          <a:p>
            <a:pPr fontAlgn="ctr"/>
            <a:r>
              <a:rPr lang="en-US" dirty="0"/>
              <a:t>Fixed Charge Coverage</a:t>
            </a:r>
          </a:p>
          <a:p>
            <a:pPr fontAlgn="base"/>
            <a:r>
              <a:rPr lang="en-US" dirty="0"/>
              <a:t>This ratio relates fixed charges, or obligations, to the cash flow generated by the company. It measures the number of times a company’s earnings (before interest, taxes, and lease payments) can cover the company’s interest and lease payments.</a:t>
            </a:r>
            <a:endParaRPr lang="en-US" b="1" baseline="30000" dirty="0"/>
          </a:p>
          <a:p>
            <a:pPr fontAlgn="base"/>
            <a:r>
              <a:rPr lang="en-US" dirty="0"/>
              <a:t> Similar to the interest coverage ratio, a higher </a:t>
            </a:r>
            <a:r>
              <a:rPr lang="en-US" b="1" dirty="0"/>
              <a:t>fixed charge coverage</a:t>
            </a:r>
            <a:r>
              <a:rPr lang="en-US" dirty="0"/>
              <a:t> ratio implies stronger solvency, offering greater assurance that the company can service its debt (i.e., bank debt, bonds, notes, and leases) from normal earnings. </a:t>
            </a:r>
          </a:p>
          <a:p>
            <a:pPr fontAlgn="base"/>
            <a:r>
              <a:rPr lang="en-US" dirty="0"/>
              <a:t>The ratio is sometimes used as an indication of the quality of the preferred dividend, with a higher ratio indicating a more secure preferred dividend</a:t>
            </a:r>
            <a:endParaRPr lang="en-IN" dirty="0"/>
          </a:p>
        </p:txBody>
      </p:sp>
    </p:spTree>
    <p:extLst>
      <p:ext uri="{BB962C8B-B14F-4D97-AF65-F5344CB8AC3E}">
        <p14:creationId xmlns:p14="http://schemas.microsoft.com/office/powerpoint/2010/main" val="310730928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ctr"/>
            <a:r>
              <a:rPr lang="en-IN" cap="all" dirty="0"/>
              <a:t>PROFITABILITY RATIOS</a:t>
            </a:r>
          </a:p>
        </p:txBody>
      </p:sp>
      <p:sp>
        <p:nvSpPr>
          <p:cNvPr id="3" name="Content Placeholder 2"/>
          <p:cNvSpPr>
            <a:spLocks noGrp="1"/>
          </p:cNvSpPr>
          <p:nvPr>
            <p:ph idx="1"/>
          </p:nvPr>
        </p:nvSpPr>
        <p:spPr/>
        <p:txBody>
          <a:bodyPr/>
          <a:lstStyle/>
          <a:p>
            <a:r>
              <a:rPr lang="en-US" dirty="0"/>
              <a:t>Profitability reflects a company’s competitive position in the market, and by extension, the quality of its management. </a:t>
            </a:r>
          </a:p>
          <a:p>
            <a:r>
              <a:rPr lang="en-US" dirty="0"/>
              <a:t>The income statement reveals the sources of earnings and the components of revenue and expenses. </a:t>
            </a:r>
          </a:p>
          <a:p>
            <a:r>
              <a:rPr lang="en-US" dirty="0"/>
              <a:t>Earnings can be distributed to shareholders or reinvested in the company. Reinvested earnings enhance solvency and provide a cushion against short-term problems</a:t>
            </a:r>
            <a:endParaRPr lang="en-IN" dirty="0"/>
          </a:p>
        </p:txBody>
      </p:sp>
    </p:spTree>
    <p:extLst>
      <p:ext uri="{BB962C8B-B14F-4D97-AF65-F5344CB8AC3E}">
        <p14:creationId xmlns:p14="http://schemas.microsoft.com/office/powerpoint/2010/main" val="3968833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pc="-10" dirty="0">
                <a:solidFill>
                  <a:srgbClr val="FF0000"/>
                </a:solidFill>
                <a:latin typeface="Trebuchet MS"/>
                <a:cs typeface="Trebuchet MS"/>
              </a:rPr>
              <a:t>Working </a:t>
            </a:r>
            <a:r>
              <a:rPr lang="en-IN" spc="-15" dirty="0">
                <a:solidFill>
                  <a:srgbClr val="FF0000"/>
                </a:solidFill>
                <a:latin typeface="Trebuchet MS"/>
                <a:cs typeface="Trebuchet MS"/>
              </a:rPr>
              <a:t>/Operating</a:t>
            </a:r>
            <a:r>
              <a:rPr lang="en-IN" spc="-60" dirty="0">
                <a:solidFill>
                  <a:srgbClr val="FF0000"/>
                </a:solidFill>
                <a:latin typeface="Trebuchet MS"/>
                <a:cs typeface="Trebuchet MS"/>
              </a:rPr>
              <a:t> </a:t>
            </a:r>
            <a:r>
              <a:rPr lang="en-IN" dirty="0">
                <a:solidFill>
                  <a:srgbClr val="FF0000"/>
                </a:solidFill>
                <a:latin typeface="Trebuchet MS"/>
                <a:cs typeface="Trebuchet MS"/>
              </a:rPr>
              <a:t>Cycle</a:t>
            </a:r>
            <a:endParaRPr lang="en-IN" dirty="0"/>
          </a:p>
        </p:txBody>
      </p:sp>
      <p:sp>
        <p:nvSpPr>
          <p:cNvPr id="3" name="Content Placeholder 2"/>
          <p:cNvSpPr>
            <a:spLocks noGrp="1"/>
          </p:cNvSpPr>
          <p:nvPr>
            <p:ph idx="1"/>
          </p:nvPr>
        </p:nvSpPr>
        <p:spPr/>
        <p:txBody>
          <a:bodyPr/>
          <a:lstStyle/>
          <a:p>
            <a:pPr marL="355600" marR="134620" indent="-342900">
              <a:lnSpc>
                <a:spcPct val="100000"/>
              </a:lnSpc>
              <a:spcBef>
                <a:spcPts val="95"/>
              </a:spcBef>
              <a:tabLst>
                <a:tab pos="354965" algn="l"/>
              </a:tabLst>
            </a:pPr>
            <a:r>
              <a:rPr lang="en-US" b="1" spc="-5" dirty="0">
                <a:solidFill>
                  <a:srgbClr val="6F2F9F"/>
                </a:solidFill>
                <a:latin typeface="Trebuchet MS"/>
                <a:cs typeface="Trebuchet MS"/>
              </a:rPr>
              <a:t>Schedule –III of </a:t>
            </a:r>
            <a:r>
              <a:rPr lang="en-US" b="1" spc="-10" dirty="0">
                <a:solidFill>
                  <a:srgbClr val="6F2F9F"/>
                </a:solidFill>
                <a:latin typeface="Trebuchet MS"/>
                <a:cs typeface="Trebuchet MS"/>
              </a:rPr>
              <a:t>modified </a:t>
            </a:r>
            <a:r>
              <a:rPr lang="en-US" b="1" spc="-5" dirty="0">
                <a:solidFill>
                  <a:srgbClr val="6F2F9F"/>
                </a:solidFill>
                <a:latin typeface="Trebuchet MS"/>
                <a:cs typeface="Trebuchet MS"/>
              </a:rPr>
              <a:t>Companies </a:t>
            </a:r>
            <a:r>
              <a:rPr lang="en-US" b="1" spc="-10" dirty="0">
                <a:solidFill>
                  <a:srgbClr val="6F2F9F"/>
                </a:solidFill>
                <a:latin typeface="Trebuchet MS"/>
                <a:cs typeface="Trebuchet MS"/>
              </a:rPr>
              <a:t>Act </a:t>
            </a:r>
            <a:r>
              <a:rPr lang="en-US" b="1" spc="-5" dirty="0">
                <a:solidFill>
                  <a:srgbClr val="6F2F9F"/>
                </a:solidFill>
                <a:latin typeface="Trebuchet MS"/>
                <a:cs typeface="Trebuchet MS"/>
              </a:rPr>
              <a:t>2013 </a:t>
            </a:r>
            <a:r>
              <a:rPr lang="en-US" b="1" spc="-10" dirty="0">
                <a:solidFill>
                  <a:srgbClr val="6F2F9F"/>
                </a:solidFill>
                <a:latin typeface="Trebuchet MS"/>
                <a:cs typeface="Trebuchet MS"/>
              </a:rPr>
              <a:t>prescribes </a:t>
            </a:r>
            <a:r>
              <a:rPr lang="en-US" b="1" spc="-5" dirty="0">
                <a:solidFill>
                  <a:srgbClr val="6F2F9F"/>
                </a:solidFill>
                <a:latin typeface="Trebuchet MS"/>
                <a:cs typeface="Trebuchet MS"/>
              </a:rPr>
              <a:t>any  </a:t>
            </a:r>
            <a:r>
              <a:rPr lang="en-US" b="1" spc="-15" dirty="0">
                <a:solidFill>
                  <a:srgbClr val="6F2F9F"/>
                </a:solidFill>
                <a:latin typeface="Trebuchet MS"/>
                <a:cs typeface="Trebuchet MS"/>
              </a:rPr>
              <a:t>Operating </a:t>
            </a:r>
            <a:r>
              <a:rPr lang="en-US" b="1" spc="-5" dirty="0">
                <a:solidFill>
                  <a:srgbClr val="6F2F9F"/>
                </a:solidFill>
                <a:latin typeface="Trebuchet MS"/>
                <a:cs typeface="Trebuchet MS"/>
              </a:rPr>
              <a:t>or </a:t>
            </a:r>
            <a:r>
              <a:rPr lang="en-US" b="1" spc="-10" dirty="0">
                <a:solidFill>
                  <a:srgbClr val="6F2F9F"/>
                </a:solidFill>
                <a:latin typeface="Trebuchet MS"/>
                <a:cs typeface="Trebuchet MS"/>
              </a:rPr>
              <a:t>Working </a:t>
            </a:r>
            <a:r>
              <a:rPr lang="en-US" b="1" spc="-5" dirty="0">
                <a:solidFill>
                  <a:srgbClr val="6F2F9F"/>
                </a:solidFill>
                <a:latin typeface="Trebuchet MS"/>
                <a:cs typeface="Trebuchet MS"/>
              </a:rPr>
              <a:t>Cycle</a:t>
            </a:r>
            <a:r>
              <a:rPr lang="en-US" b="1" spc="60" dirty="0">
                <a:solidFill>
                  <a:srgbClr val="6F2F9F"/>
                </a:solidFill>
                <a:latin typeface="Trebuchet MS"/>
                <a:cs typeface="Trebuchet MS"/>
              </a:rPr>
              <a:t> </a:t>
            </a:r>
            <a:r>
              <a:rPr lang="en-US" b="1" spc="-10" dirty="0">
                <a:solidFill>
                  <a:srgbClr val="6F2F9F"/>
                </a:solidFill>
                <a:latin typeface="Trebuchet MS"/>
                <a:cs typeface="Trebuchet MS"/>
              </a:rPr>
              <a:t>as:</a:t>
            </a:r>
            <a:endParaRPr lang="en-US" dirty="0">
              <a:latin typeface="Trebuchet MS"/>
              <a:cs typeface="Trebuchet MS"/>
            </a:endParaRPr>
          </a:p>
          <a:p>
            <a:pPr marL="355600" marR="396240" indent="-342900">
              <a:lnSpc>
                <a:spcPct val="100000"/>
              </a:lnSpc>
              <a:spcBef>
                <a:spcPts val="994"/>
              </a:spcBef>
              <a:tabLst>
                <a:tab pos="354965" algn="l"/>
              </a:tabLst>
            </a:pPr>
            <a:r>
              <a:rPr lang="en-US" b="1" spc="-5" dirty="0">
                <a:solidFill>
                  <a:srgbClr val="6F2F9F"/>
                </a:solidFill>
                <a:latin typeface="Trebuchet MS"/>
                <a:cs typeface="Trebuchet MS"/>
              </a:rPr>
              <a:t>“A </a:t>
            </a:r>
            <a:r>
              <a:rPr lang="en-US" b="1" spc="-30" dirty="0">
                <a:solidFill>
                  <a:srgbClr val="6F2F9F"/>
                </a:solidFill>
                <a:latin typeface="Trebuchet MS"/>
                <a:cs typeface="Trebuchet MS"/>
              </a:rPr>
              <a:t>Time </a:t>
            </a:r>
            <a:r>
              <a:rPr lang="en-US" b="1" spc="-10" dirty="0">
                <a:solidFill>
                  <a:srgbClr val="6F2F9F"/>
                </a:solidFill>
                <a:latin typeface="Trebuchet MS"/>
                <a:cs typeface="Trebuchet MS"/>
              </a:rPr>
              <a:t>between the </a:t>
            </a:r>
            <a:r>
              <a:rPr lang="en-US" b="1" spc="-5" dirty="0">
                <a:solidFill>
                  <a:srgbClr val="6F2F9F"/>
                </a:solidFill>
                <a:latin typeface="Trebuchet MS"/>
                <a:cs typeface="Trebuchet MS"/>
              </a:rPr>
              <a:t>acquisition of assets for further  Processing &amp; </a:t>
            </a:r>
            <a:r>
              <a:rPr lang="en-US" b="1" spc="-10" dirty="0">
                <a:solidFill>
                  <a:srgbClr val="6F2F9F"/>
                </a:solidFill>
                <a:latin typeface="Trebuchet MS"/>
                <a:cs typeface="Trebuchet MS"/>
              </a:rPr>
              <a:t>their </a:t>
            </a:r>
            <a:r>
              <a:rPr lang="en-US" b="1" spc="-5" dirty="0">
                <a:solidFill>
                  <a:srgbClr val="6F2F9F"/>
                </a:solidFill>
                <a:latin typeface="Trebuchet MS"/>
                <a:cs typeface="Trebuchet MS"/>
              </a:rPr>
              <a:t>realization in Cash or Cash</a:t>
            </a:r>
            <a:r>
              <a:rPr lang="en-US" b="1" spc="114" dirty="0">
                <a:solidFill>
                  <a:srgbClr val="6F2F9F"/>
                </a:solidFill>
                <a:latin typeface="Trebuchet MS"/>
                <a:cs typeface="Trebuchet MS"/>
              </a:rPr>
              <a:t> </a:t>
            </a:r>
            <a:r>
              <a:rPr lang="en-US" b="1" spc="-5" dirty="0">
                <a:solidFill>
                  <a:srgbClr val="6F2F9F"/>
                </a:solidFill>
                <a:latin typeface="Trebuchet MS"/>
                <a:cs typeface="Trebuchet MS"/>
              </a:rPr>
              <a:t>Equivalents.</a:t>
            </a:r>
            <a:endParaRPr lang="en-US" dirty="0">
              <a:latin typeface="Trebuchet MS"/>
              <a:cs typeface="Trebuchet MS"/>
            </a:endParaRPr>
          </a:p>
          <a:p>
            <a:pPr marL="12700">
              <a:lnSpc>
                <a:spcPct val="100000"/>
              </a:lnSpc>
              <a:spcBef>
                <a:spcPts val="1010"/>
              </a:spcBef>
              <a:tabLst>
                <a:tab pos="354965" algn="l"/>
              </a:tabLst>
            </a:pPr>
            <a:r>
              <a:rPr lang="en-US" b="1" spc="-30" dirty="0">
                <a:solidFill>
                  <a:srgbClr val="6F2F9F"/>
                </a:solidFill>
                <a:latin typeface="Trebuchet MS"/>
                <a:cs typeface="Trebuchet MS"/>
              </a:rPr>
              <a:t>Time </a:t>
            </a:r>
            <a:r>
              <a:rPr lang="en-US" b="1" spc="-55" dirty="0">
                <a:solidFill>
                  <a:srgbClr val="6F2F9F"/>
                </a:solidFill>
                <a:latin typeface="Trebuchet MS"/>
                <a:cs typeface="Trebuchet MS"/>
              </a:rPr>
              <a:t>Taken </a:t>
            </a:r>
            <a:r>
              <a:rPr lang="en-US" b="1" spc="-5" dirty="0">
                <a:solidFill>
                  <a:srgbClr val="6F2F9F"/>
                </a:solidFill>
                <a:latin typeface="Trebuchet MS"/>
                <a:cs typeface="Trebuchet MS"/>
              </a:rPr>
              <a:t>to convert any </a:t>
            </a:r>
            <a:r>
              <a:rPr lang="en-US" b="1" spc="-10" dirty="0">
                <a:solidFill>
                  <a:srgbClr val="6F2F9F"/>
                </a:solidFill>
                <a:latin typeface="Trebuchet MS"/>
                <a:cs typeface="Trebuchet MS"/>
              </a:rPr>
              <a:t>Asset </a:t>
            </a:r>
            <a:r>
              <a:rPr lang="en-US" b="1" spc="-5" dirty="0">
                <a:solidFill>
                  <a:srgbClr val="6F2F9F"/>
                </a:solidFill>
                <a:latin typeface="Trebuchet MS"/>
                <a:cs typeface="Trebuchet MS"/>
              </a:rPr>
              <a:t>into realization of</a:t>
            </a:r>
            <a:r>
              <a:rPr lang="en-US" b="1" spc="65" dirty="0">
                <a:solidFill>
                  <a:srgbClr val="6F2F9F"/>
                </a:solidFill>
                <a:latin typeface="Trebuchet MS"/>
                <a:cs typeface="Trebuchet MS"/>
              </a:rPr>
              <a:t> </a:t>
            </a:r>
            <a:r>
              <a:rPr lang="en-US" b="1" spc="-5" dirty="0">
                <a:solidFill>
                  <a:srgbClr val="6F2F9F"/>
                </a:solidFill>
                <a:latin typeface="Trebuchet MS"/>
                <a:cs typeface="Trebuchet MS"/>
              </a:rPr>
              <a:t>Cash</a:t>
            </a:r>
            <a:endParaRPr lang="en-US" dirty="0">
              <a:latin typeface="Trebuchet MS"/>
              <a:cs typeface="Trebuchet MS"/>
            </a:endParaRPr>
          </a:p>
        </p:txBody>
      </p:sp>
    </p:spTree>
    <p:extLst>
      <p:ext uri="{BB962C8B-B14F-4D97-AF65-F5344CB8AC3E}">
        <p14:creationId xmlns:p14="http://schemas.microsoft.com/office/powerpoint/2010/main" val="217547935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33135126"/>
              </p:ext>
            </p:extLst>
          </p:nvPr>
        </p:nvGraphicFramePr>
        <p:xfrm>
          <a:off x="838200" y="748146"/>
          <a:ext cx="10515600" cy="4812479"/>
        </p:xfrm>
        <a:graphic>
          <a:graphicData uri="http://schemas.openxmlformats.org/drawingml/2006/table">
            <a:tbl>
              <a:tblPr/>
              <a:tblGrid>
                <a:gridCol w="3505200">
                  <a:extLst>
                    <a:ext uri="{9D8B030D-6E8A-4147-A177-3AD203B41FA5}">
                      <a16:colId xmlns:a16="http://schemas.microsoft.com/office/drawing/2014/main" val="2827856671"/>
                    </a:ext>
                  </a:extLst>
                </a:gridCol>
                <a:gridCol w="3505200">
                  <a:extLst>
                    <a:ext uri="{9D8B030D-6E8A-4147-A177-3AD203B41FA5}">
                      <a16:colId xmlns:a16="http://schemas.microsoft.com/office/drawing/2014/main" val="751517083"/>
                    </a:ext>
                  </a:extLst>
                </a:gridCol>
                <a:gridCol w="3505200">
                  <a:extLst>
                    <a:ext uri="{9D8B030D-6E8A-4147-A177-3AD203B41FA5}">
                      <a16:colId xmlns:a16="http://schemas.microsoft.com/office/drawing/2014/main" val="2407840663"/>
                    </a:ext>
                  </a:extLst>
                </a:gridCol>
              </a:tblGrid>
              <a:tr h="730252">
                <a:tc>
                  <a:txBody>
                    <a:bodyPr/>
                    <a:lstStyle/>
                    <a:p>
                      <a:pPr algn="l" fontAlgn="b"/>
                      <a:r>
                        <a:rPr lang="en-IN" b="1" dirty="0">
                          <a:effectLst/>
                          <a:latin typeface="var(--content-font)"/>
                        </a:rPr>
                        <a:t>Profitability Ratios</a:t>
                      </a:r>
                    </a:p>
                  </a:txBody>
                  <a:tcPr marL="95250" marR="95250" marT="95250" marB="95250" anchor="b">
                    <a:lnL>
                      <a:noFill/>
                    </a:lnL>
                    <a:lnR>
                      <a:noFill/>
                    </a:lnR>
                    <a:lnT>
                      <a:noFill/>
                    </a:lnT>
                    <a:lnB w="19050" cap="flat" cmpd="sng" algn="ctr">
                      <a:solidFill>
                        <a:srgbClr val="53565A"/>
                      </a:solidFill>
                      <a:prstDash val="solid"/>
                      <a:round/>
                      <a:headEnd type="none" w="med" len="med"/>
                      <a:tailEnd type="none" w="med" len="med"/>
                    </a:lnB>
                  </a:tcPr>
                </a:tc>
                <a:tc>
                  <a:txBody>
                    <a:bodyPr/>
                    <a:lstStyle/>
                    <a:p>
                      <a:pPr algn="l" fontAlgn="b"/>
                      <a:r>
                        <a:rPr lang="en-IN" b="1">
                          <a:effectLst/>
                          <a:latin typeface="var(--content-font)"/>
                        </a:rPr>
                        <a:t>Numerator</a:t>
                      </a:r>
                    </a:p>
                  </a:txBody>
                  <a:tcPr marL="95250" marR="95250" marT="95250" marB="95250" anchor="b">
                    <a:lnL>
                      <a:noFill/>
                    </a:lnL>
                    <a:lnR>
                      <a:noFill/>
                    </a:lnR>
                    <a:lnT>
                      <a:noFill/>
                    </a:lnT>
                    <a:lnB w="19050" cap="flat" cmpd="sng" algn="ctr">
                      <a:solidFill>
                        <a:srgbClr val="53565A"/>
                      </a:solidFill>
                      <a:prstDash val="solid"/>
                      <a:round/>
                      <a:headEnd type="none" w="med" len="med"/>
                      <a:tailEnd type="none" w="med" len="med"/>
                    </a:lnB>
                  </a:tcPr>
                </a:tc>
                <a:tc>
                  <a:txBody>
                    <a:bodyPr/>
                    <a:lstStyle/>
                    <a:p>
                      <a:pPr algn="l" fontAlgn="b"/>
                      <a:r>
                        <a:rPr lang="en-IN" b="1">
                          <a:effectLst/>
                          <a:latin typeface="var(--content-font)"/>
                        </a:rPr>
                        <a:t>Denominator</a:t>
                      </a:r>
                    </a:p>
                  </a:txBody>
                  <a:tcPr marL="95250" marR="95250" marT="95250" marB="95250" anchor="b">
                    <a:lnL>
                      <a:noFill/>
                    </a:lnL>
                    <a:lnR>
                      <a:noFill/>
                    </a:lnR>
                    <a:lnT>
                      <a:noFill/>
                    </a:lnT>
                    <a:lnB w="19050" cap="flat" cmpd="sng" algn="ctr">
                      <a:solidFill>
                        <a:srgbClr val="53565A"/>
                      </a:solidFill>
                      <a:prstDash val="solid"/>
                      <a:round/>
                      <a:headEnd type="none" w="med" len="med"/>
                      <a:tailEnd type="none" w="med" len="med"/>
                    </a:lnB>
                  </a:tcPr>
                </a:tc>
                <a:extLst>
                  <a:ext uri="{0D108BD9-81ED-4DB2-BD59-A6C34878D82A}">
                    <a16:rowId xmlns:a16="http://schemas.microsoft.com/office/drawing/2014/main" val="1650714684"/>
                  </a:ext>
                </a:extLst>
              </a:tr>
              <a:tr h="730252">
                <a:tc gridSpan="3">
                  <a:txBody>
                    <a:bodyPr/>
                    <a:lstStyle/>
                    <a:p>
                      <a:pPr algn="l" fontAlgn="t"/>
                      <a:r>
                        <a:rPr lang="en-IN" b="1" dirty="0">
                          <a:effectLst/>
                          <a:latin typeface="var(--content-font)"/>
                        </a:rPr>
                        <a:t>Return on Sales</a:t>
                      </a:r>
                    </a:p>
                  </a:txBody>
                  <a:tcPr marL="95250" marR="95250" marT="95250" marB="95250">
                    <a:lnL>
                      <a:noFill/>
                    </a:lnL>
                    <a:lnR>
                      <a:noFill/>
                    </a:lnR>
                    <a:lnT w="19050" cap="flat" cmpd="sng" algn="ctr">
                      <a:solidFill>
                        <a:srgbClr val="53565A"/>
                      </a:solidFill>
                      <a:prstDash val="solid"/>
                      <a:round/>
                      <a:headEnd type="none" w="med" len="med"/>
                      <a:tailEnd type="none" w="med" len="med"/>
                    </a:lnT>
                    <a:lnB w="19050" cap="flat" cmpd="sng" algn="ctr">
                      <a:solidFill>
                        <a:srgbClr val="53565A"/>
                      </a:solidFill>
                      <a:prstDash val="solid"/>
                      <a:round/>
                      <a:headEnd type="none" w="med" len="med"/>
                      <a:tailEnd type="none" w="med" len="med"/>
                    </a:lnB>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375828646"/>
                  </a:ext>
                </a:extLst>
              </a:tr>
              <a:tr h="730252">
                <a:tc>
                  <a:txBody>
                    <a:bodyPr/>
                    <a:lstStyle/>
                    <a:p>
                      <a:pPr algn="l" fontAlgn="t"/>
                      <a:r>
                        <a:rPr lang="en-IN">
                          <a:effectLst/>
                          <a:latin typeface="var(--content-font)"/>
                        </a:rPr>
                        <a:t>Gross profit margin</a:t>
                      </a:r>
                    </a:p>
                  </a:txBody>
                  <a:tcPr marL="95250" marR="95250" marT="95250" marB="95250">
                    <a:lnL>
                      <a:noFill/>
                    </a:lnL>
                    <a:lnR>
                      <a:noFill/>
                    </a:lnR>
                    <a:lnT w="19050" cap="flat" cmpd="sng" algn="ctr">
                      <a:solidFill>
                        <a:srgbClr val="53565A"/>
                      </a:solidFill>
                      <a:prstDash val="solid"/>
                      <a:round/>
                      <a:headEnd type="none" w="med" len="med"/>
                      <a:tailEnd type="none" w="med" len="med"/>
                    </a:lnT>
                    <a:lnB>
                      <a:noFill/>
                    </a:lnB>
                  </a:tcPr>
                </a:tc>
                <a:tc>
                  <a:txBody>
                    <a:bodyPr/>
                    <a:lstStyle/>
                    <a:p>
                      <a:pPr algn="l" fontAlgn="t"/>
                      <a:r>
                        <a:rPr lang="en-IN">
                          <a:effectLst/>
                          <a:latin typeface="var(--content-font)"/>
                        </a:rPr>
                        <a:t>Gross profit</a:t>
                      </a:r>
                    </a:p>
                  </a:txBody>
                  <a:tcPr marL="95250" marR="95250" marT="95250" marB="95250">
                    <a:lnL>
                      <a:noFill/>
                    </a:lnL>
                    <a:lnR>
                      <a:noFill/>
                    </a:lnR>
                    <a:lnT w="19050" cap="flat" cmpd="sng" algn="ctr">
                      <a:solidFill>
                        <a:srgbClr val="53565A"/>
                      </a:solidFill>
                      <a:prstDash val="solid"/>
                      <a:round/>
                      <a:headEnd type="none" w="med" len="med"/>
                      <a:tailEnd type="none" w="med" len="med"/>
                    </a:lnT>
                    <a:lnB>
                      <a:noFill/>
                    </a:lnB>
                  </a:tcPr>
                </a:tc>
                <a:tc>
                  <a:txBody>
                    <a:bodyPr/>
                    <a:lstStyle/>
                    <a:p>
                      <a:pPr algn="l" fontAlgn="t"/>
                      <a:r>
                        <a:rPr lang="en-IN">
                          <a:effectLst/>
                          <a:latin typeface="var(--content-font)"/>
                        </a:rPr>
                        <a:t>Revenue</a:t>
                      </a:r>
                    </a:p>
                  </a:txBody>
                  <a:tcPr marL="95250" marR="95250" marT="95250" marB="95250">
                    <a:lnL>
                      <a:noFill/>
                    </a:lnL>
                    <a:lnR>
                      <a:noFill/>
                    </a:lnR>
                    <a:lnT w="19050" cap="flat" cmpd="sng" algn="ctr">
                      <a:solidFill>
                        <a:srgbClr val="53565A"/>
                      </a:solidFill>
                      <a:prstDash val="solid"/>
                      <a:round/>
                      <a:headEnd type="none" w="med" len="med"/>
                      <a:tailEnd type="none" w="med" len="med"/>
                    </a:lnT>
                    <a:lnB>
                      <a:noFill/>
                    </a:lnB>
                  </a:tcPr>
                </a:tc>
                <a:extLst>
                  <a:ext uri="{0D108BD9-81ED-4DB2-BD59-A6C34878D82A}">
                    <a16:rowId xmlns:a16="http://schemas.microsoft.com/office/drawing/2014/main" val="612021282"/>
                  </a:ext>
                </a:extLst>
              </a:tr>
              <a:tr h="730252">
                <a:tc>
                  <a:txBody>
                    <a:bodyPr/>
                    <a:lstStyle/>
                    <a:p>
                      <a:pPr algn="l" fontAlgn="t"/>
                      <a:r>
                        <a:rPr lang="en-IN">
                          <a:effectLst/>
                          <a:latin typeface="var(--content-font)"/>
                        </a:rPr>
                        <a:t>Operating profit margin</a:t>
                      </a:r>
                    </a:p>
                  </a:txBody>
                  <a:tcPr marL="95250" marR="95250" marT="95250" marB="95250">
                    <a:lnL>
                      <a:noFill/>
                    </a:lnL>
                    <a:lnR>
                      <a:noFill/>
                    </a:lnR>
                    <a:lnT>
                      <a:noFill/>
                    </a:lnT>
                    <a:lnB>
                      <a:noFill/>
                    </a:lnB>
                  </a:tcPr>
                </a:tc>
                <a:tc>
                  <a:txBody>
                    <a:bodyPr/>
                    <a:lstStyle/>
                    <a:p>
                      <a:pPr algn="l" fontAlgn="t"/>
                      <a:r>
                        <a:rPr lang="en-IN" dirty="0">
                          <a:effectLst/>
                          <a:latin typeface="var(--content-font)"/>
                        </a:rPr>
                        <a:t>Operating income</a:t>
                      </a:r>
                    </a:p>
                  </a:txBody>
                  <a:tcPr marL="95250" marR="95250" marT="95250" marB="95250">
                    <a:lnL>
                      <a:noFill/>
                    </a:lnL>
                    <a:lnR>
                      <a:noFill/>
                    </a:lnR>
                    <a:lnT>
                      <a:noFill/>
                    </a:lnT>
                    <a:lnB>
                      <a:noFill/>
                    </a:lnB>
                  </a:tcPr>
                </a:tc>
                <a:tc>
                  <a:txBody>
                    <a:bodyPr/>
                    <a:lstStyle/>
                    <a:p>
                      <a:pPr algn="l" fontAlgn="t"/>
                      <a:r>
                        <a:rPr lang="en-IN" dirty="0">
                          <a:effectLst/>
                          <a:latin typeface="var(--content-font)"/>
                        </a:rPr>
                        <a:t>Revenue</a:t>
                      </a:r>
                    </a:p>
                  </a:txBody>
                  <a:tcPr marL="95250" marR="95250" marT="95250" marB="95250">
                    <a:lnL>
                      <a:noFill/>
                    </a:lnL>
                    <a:lnR>
                      <a:noFill/>
                    </a:lnR>
                    <a:lnT>
                      <a:noFill/>
                    </a:lnT>
                    <a:lnB>
                      <a:noFill/>
                    </a:lnB>
                  </a:tcPr>
                </a:tc>
                <a:extLst>
                  <a:ext uri="{0D108BD9-81ED-4DB2-BD59-A6C34878D82A}">
                    <a16:rowId xmlns:a16="http://schemas.microsoft.com/office/drawing/2014/main" val="216084851"/>
                  </a:ext>
                </a:extLst>
              </a:tr>
              <a:tr h="1161219">
                <a:tc>
                  <a:txBody>
                    <a:bodyPr/>
                    <a:lstStyle/>
                    <a:p>
                      <a:pPr algn="l" fontAlgn="t"/>
                      <a:r>
                        <a:rPr lang="en-IN" dirty="0" err="1">
                          <a:effectLst/>
                          <a:latin typeface="var(--content-font)"/>
                        </a:rPr>
                        <a:t>Pretax</a:t>
                      </a:r>
                      <a:r>
                        <a:rPr lang="en-IN" dirty="0">
                          <a:effectLst/>
                          <a:latin typeface="var(--content-font)"/>
                        </a:rPr>
                        <a:t> margin</a:t>
                      </a:r>
                    </a:p>
                  </a:txBody>
                  <a:tcPr marL="95250" marR="95250" marT="95250" marB="95250">
                    <a:lnL>
                      <a:noFill/>
                    </a:lnL>
                    <a:lnR>
                      <a:noFill/>
                    </a:lnR>
                    <a:lnT>
                      <a:noFill/>
                    </a:lnT>
                    <a:lnB>
                      <a:noFill/>
                    </a:lnB>
                  </a:tcPr>
                </a:tc>
                <a:tc>
                  <a:txBody>
                    <a:bodyPr/>
                    <a:lstStyle/>
                    <a:p>
                      <a:pPr algn="l" fontAlgn="t"/>
                      <a:r>
                        <a:rPr lang="en-US">
                          <a:effectLst/>
                          <a:latin typeface="var(--content-font)"/>
                        </a:rPr>
                        <a:t>EBT (earnings before tax but after interest)</a:t>
                      </a:r>
                    </a:p>
                  </a:txBody>
                  <a:tcPr marL="95250" marR="95250" marT="95250" marB="95250">
                    <a:lnL>
                      <a:noFill/>
                    </a:lnL>
                    <a:lnR>
                      <a:noFill/>
                    </a:lnR>
                    <a:lnT>
                      <a:noFill/>
                    </a:lnT>
                    <a:lnB>
                      <a:noFill/>
                    </a:lnB>
                  </a:tcPr>
                </a:tc>
                <a:tc>
                  <a:txBody>
                    <a:bodyPr/>
                    <a:lstStyle/>
                    <a:p>
                      <a:pPr algn="l" fontAlgn="t"/>
                      <a:r>
                        <a:rPr lang="en-IN">
                          <a:effectLst/>
                          <a:latin typeface="var(--content-font)"/>
                        </a:rPr>
                        <a:t>Revenue</a:t>
                      </a:r>
                    </a:p>
                  </a:txBody>
                  <a:tcPr marL="95250" marR="95250" marT="95250" marB="95250">
                    <a:lnL>
                      <a:noFill/>
                    </a:lnL>
                    <a:lnR>
                      <a:noFill/>
                    </a:lnR>
                    <a:lnT>
                      <a:noFill/>
                    </a:lnT>
                    <a:lnB>
                      <a:noFill/>
                    </a:lnB>
                  </a:tcPr>
                </a:tc>
                <a:extLst>
                  <a:ext uri="{0D108BD9-81ED-4DB2-BD59-A6C34878D82A}">
                    <a16:rowId xmlns:a16="http://schemas.microsoft.com/office/drawing/2014/main" val="653866061"/>
                  </a:ext>
                </a:extLst>
              </a:tr>
              <a:tr h="730252">
                <a:tc>
                  <a:txBody>
                    <a:bodyPr/>
                    <a:lstStyle/>
                    <a:p>
                      <a:pPr algn="l" fontAlgn="t"/>
                      <a:r>
                        <a:rPr lang="en-IN">
                          <a:effectLst/>
                          <a:latin typeface="var(--content-font)"/>
                        </a:rPr>
                        <a:t>Net profit margin</a:t>
                      </a:r>
                    </a:p>
                  </a:txBody>
                  <a:tcPr marL="95250" marR="95250" marT="95250" marB="95250">
                    <a:lnL>
                      <a:noFill/>
                    </a:lnL>
                    <a:lnR>
                      <a:noFill/>
                    </a:lnR>
                    <a:lnT>
                      <a:noFill/>
                    </a:lnT>
                    <a:lnB w="19050" cap="flat" cmpd="sng" algn="ctr">
                      <a:solidFill>
                        <a:srgbClr val="53565A"/>
                      </a:solidFill>
                      <a:prstDash val="solid"/>
                      <a:round/>
                      <a:headEnd type="none" w="med" len="med"/>
                      <a:tailEnd type="none" w="med" len="med"/>
                    </a:lnB>
                  </a:tcPr>
                </a:tc>
                <a:tc>
                  <a:txBody>
                    <a:bodyPr/>
                    <a:lstStyle/>
                    <a:p>
                      <a:pPr algn="l" fontAlgn="t"/>
                      <a:r>
                        <a:rPr lang="en-IN">
                          <a:effectLst/>
                          <a:latin typeface="var(--content-font)"/>
                        </a:rPr>
                        <a:t>Net income</a:t>
                      </a:r>
                    </a:p>
                  </a:txBody>
                  <a:tcPr marL="95250" marR="95250" marT="95250" marB="95250">
                    <a:lnL>
                      <a:noFill/>
                    </a:lnL>
                    <a:lnR>
                      <a:noFill/>
                    </a:lnR>
                    <a:lnT>
                      <a:noFill/>
                    </a:lnT>
                    <a:lnB w="19050" cap="flat" cmpd="sng" algn="ctr">
                      <a:solidFill>
                        <a:srgbClr val="53565A"/>
                      </a:solidFill>
                      <a:prstDash val="solid"/>
                      <a:round/>
                      <a:headEnd type="none" w="med" len="med"/>
                      <a:tailEnd type="none" w="med" len="med"/>
                    </a:lnB>
                  </a:tcPr>
                </a:tc>
                <a:tc>
                  <a:txBody>
                    <a:bodyPr/>
                    <a:lstStyle/>
                    <a:p>
                      <a:pPr algn="l" fontAlgn="t"/>
                      <a:r>
                        <a:rPr lang="en-IN" dirty="0">
                          <a:effectLst/>
                          <a:latin typeface="var(--content-font)"/>
                        </a:rPr>
                        <a:t>Revenue</a:t>
                      </a:r>
                    </a:p>
                  </a:txBody>
                  <a:tcPr marL="95250" marR="95250" marT="95250" marB="95250">
                    <a:lnL>
                      <a:noFill/>
                    </a:lnL>
                    <a:lnR>
                      <a:noFill/>
                    </a:lnR>
                    <a:lnT>
                      <a:noFill/>
                    </a:lnT>
                    <a:lnB w="19050" cap="flat" cmpd="sng" algn="ctr">
                      <a:solidFill>
                        <a:srgbClr val="53565A"/>
                      </a:solidFill>
                      <a:prstDash val="solid"/>
                      <a:round/>
                      <a:headEnd type="none" w="med" len="med"/>
                      <a:tailEnd type="none" w="med" len="med"/>
                    </a:lnB>
                  </a:tcPr>
                </a:tc>
                <a:extLst>
                  <a:ext uri="{0D108BD9-81ED-4DB2-BD59-A6C34878D82A}">
                    <a16:rowId xmlns:a16="http://schemas.microsoft.com/office/drawing/2014/main" val="1645998644"/>
                  </a:ext>
                </a:extLst>
              </a:tr>
            </a:tbl>
          </a:graphicData>
        </a:graphic>
      </p:graphicFrame>
    </p:spTree>
    <p:extLst>
      <p:ext uri="{BB962C8B-B14F-4D97-AF65-F5344CB8AC3E}">
        <p14:creationId xmlns:p14="http://schemas.microsoft.com/office/powerpoint/2010/main" val="239545147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31569666"/>
              </p:ext>
            </p:extLst>
          </p:nvPr>
        </p:nvGraphicFramePr>
        <p:xfrm>
          <a:off x="838200" y="1440874"/>
          <a:ext cx="10515600" cy="4229200"/>
        </p:xfrm>
        <a:graphic>
          <a:graphicData uri="http://schemas.openxmlformats.org/drawingml/2006/table">
            <a:tbl>
              <a:tblPr/>
              <a:tblGrid>
                <a:gridCol w="3505200">
                  <a:extLst>
                    <a:ext uri="{9D8B030D-6E8A-4147-A177-3AD203B41FA5}">
                      <a16:colId xmlns:a16="http://schemas.microsoft.com/office/drawing/2014/main" val="2238780351"/>
                    </a:ext>
                  </a:extLst>
                </a:gridCol>
                <a:gridCol w="3505200">
                  <a:extLst>
                    <a:ext uri="{9D8B030D-6E8A-4147-A177-3AD203B41FA5}">
                      <a16:colId xmlns:a16="http://schemas.microsoft.com/office/drawing/2014/main" val="1467590309"/>
                    </a:ext>
                  </a:extLst>
                </a:gridCol>
                <a:gridCol w="3505200">
                  <a:extLst>
                    <a:ext uri="{9D8B030D-6E8A-4147-A177-3AD203B41FA5}">
                      <a16:colId xmlns:a16="http://schemas.microsoft.com/office/drawing/2014/main" val="2253801162"/>
                    </a:ext>
                  </a:extLst>
                </a:gridCol>
              </a:tblGrid>
              <a:tr h="588998">
                <a:tc gridSpan="3">
                  <a:txBody>
                    <a:bodyPr/>
                    <a:lstStyle/>
                    <a:p>
                      <a:pPr algn="l" fontAlgn="t"/>
                      <a:r>
                        <a:rPr lang="en-IN" b="1">
                          <a:effectLst/>
                          <a:latin typeface="var(--content-font)"/>
                        </a:rPr>
                        <a:t>Return on Investment</a:t>
                      </a:r>
                    </a:p>
                  </a:txBody>
                  <a:tcPr marL="95250" marR="95250" marT="95250" marB="95250">
                    <a:lnL>
                      <a:noFill/>
                    </a:lnL>
                    <a:lnR>
                      <a:noFill/>
                    </a:lnR>
                    <a:lnT>
                      <a:noFill/>
                    </a:lnT>
                    <a:lnB w="19050" cap="flat" cmpd="sng" algn="ctr">
                      <a:solidFill>
                        <a:srgbClr val="53565A"/>
                      </a:solidFill>
                      <a:prstDash val="solid"/>
                      <a:round/>
                      <a:headEnd type="none" w="med" len="med"/>
                      <a:tailEnd type="none" w="med" len="med"/>
                    </a:lnB>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470990112"/>
                  </a:ext>
                </a:extLst>
              </a:tr>
              <a:tr h="588998">
                <a:tc>
                  <a:txBody>
                    <a:bodyPr/>
                    <a:lstStyle/>
                    <a:p>
                      <a:pPr algn="l" fontAlgn="t"/>
                      <a:r>
                        <a:rPr lang="en-IN">
                          <a:effectLst/>
                          <a:latin typeface="var(--content-font)"/>
                        </a:rPr>
                        <a:t>Operating ROA</a:t>
                      </a:r>
                    </a:p>
                  </a:txBody>
                  <a:tcPr marL="95250" marR="95250" marT="95250" marB="95250">
                    <a:lnL>
                      <a:noFill/>
                    </a:lnL>
                    <a:lnR>
                      <a:noFill/>
                    </a:lnR>
                    <a:lnT w="19050" cap="flat" cmpd="sng" algn="ctr">
                      <a:solidFill>
                        <a:srgbClr val="53565A"/>
                      </a:solidFill>
                      <a:prstDash val="solid"/>
                      <a:round/>
                      <a:headEnd type="none" w="med" len="med"/>
                      <a:tailEnd type="none" w="med" len="med"/>
                    </a:lnT>
                    <a:lnB>
                      <a:noFill/>
                    </a:lnB>
                  </a:tcPr>
                </a:tc>
                <a:tc>
                  <a:txBody>
                    <a:bodyPr/>
                    <a:lstStyle/>
                    <a:p>
                      <a:pPr algn="l" fontAlgn="t"/>
                      <a:r>
                        <a:rPr lang="en-IN">
                          <a:effectLst/>
                          <a:latin typeface="var(--content-font)"/>
                        </a:rPr>
                        <a:t>Operating income</a:t>
                      </a:r>
                    </a:p>
                  </a:txBody>
                  <a:tcPr marL="95250" marR="95250" marT="95250" marB="95250">
                    <a:lnL>
                      <a:noFill/>
                    </a:lnL>
                    <a:lnR>
                      <a:noFill/>
                    </a:lnR>
                    <a:lnT w="19050" cap="flat" cmpd="sng" algn="ctr">
                      <a:solidFill>
                        <a:srgbClr val="53565A"/>
                      </a:solidFill>
                      <a:prstDash val="solid"/>
                      <a:round/>
                      <a:headEnd type="none" w="med" len="med"/>
                      <a:tailEnd type="none" w="med" len="med"/>
                    </a:lnT>
                    <a:lnB>
                      <a:noFill/>
                    </a:lnB>
                  </a:tcPr>
                </a:tc>
                <a:tc>
                  <a:txBody>
                    <a:bodyPr/>
                    <a:lstStyle/>
                    <a:p>
                      <a:pPr algn="l" fontAlgn="t"/>
                      <a:r>
                        <a:rPr lang="en-IN">
                          <a:effectLst/>
                          <a:latin typeface="var(--content-font)"/>
                        </a:rPr>
                        <a:t>Average total assets</a:t>
                      </a:r>
                    </a:p>
                  </a:txBody>
                  <a:tcPr marL="95250" marR="95250" marT="95250" marB="95250">
                    <a:lnL>
                      <a:noFill/>
                    </a:lnL>
                    <a:lnR>
                      <a:noFill/>
                    </a:lnR>
                    <a:lnT w="19050" cap="flat" cmpd="sng" algn="ctr">
                      <a:solidFill>
                        <a:srgbClr val="53565A"/>
                      </a:solidFill>
                      <a:prstDash val="solid"/>
                      <a:round/>
                      <a:headEnd type="none" w="med" len="med"/>
                      <a:tailEnd type="none" w="med" len="med"/>
                    </a:lnT>
                    <a:lnB>
                      <a:noFill/>
                    </a:lnB>
                  </a:tcPr>
                </a:tc>
                <a:extLst>
                  <a:ext uri="{0D108BD9-81ED-4DB2-BD59-A6C34878D82A}">
                    <a16:rowId xmlns:a16="http://schemas.microsoft.com/office/drawing/2014/main" val="1304935388"/>
                  </a:ext>
                </a:extLst>
              </a:tr>
              <a:tr h="588998">
                <a:tc>
                  <a:txBody>
                    <a:bodyPr/>
                    <a:lstStyle/>
                    <a:p>
                      <a:pPr algn="l" fontAlgn="t"/>
                      <a:r>
                        <a:rPr lang="en-IN">
                          <a:effectLst/>
                          <a:latin typeface="var(--content-font)"/>
                        </a:rPr>
                        <a:t>ROA</a:t>
                      </a:r>
                    </a:p>
                  </a:txBody>
                  <a:tcPr marL="95250" marR="95250" marT="95250" marB="95250">
                    <a:lnL>
                      <a:noFill/>
                    </a:lnL>
                    <a:lnR>
                      <a:noFill/>
                    </a:lnR>
                    <a:lnT>
                      <a:noFill/>
                    </a:lnT>
                    <a:lnB>
                      <a:noFill/>
                    </a:lnB>
                  </a:tcPr>
                </a:tc>
                <a:tc>
                  <a:txBody>
                    <a:bodyPr/>
                    <a:lstStyle/>
                    <a:p>
                      <a:pPr algn="l" fontAlgn="t"/>
                      <a:r>
                        <a:rPr lang="en-IN">
                          <a:effectLst/>
                          <a:latin typeface="var(--content-font)"/>
                        </a:rPr>
                        <a:t>Net income</a:t>
                      </a:r>
                    </a:p>
                  </a:txBody>
                  <a:tcPr marL="95250" marR="95250" marT="95250" marB="95250">
                    <a:lnL>
                      <a:noFill/>
                    </a:lnL>
                    <a:lnR>
                      <a:noFill/>
                    </a:lnR>
                    <a:lnT>
                      <a:noFill/>
                    </a:lnT>
                    <a:lnB>
                      <a:noFill/>
                    </a:lnB>
                  </a:tcPr>
                </a:tc>
                <a:tc>
                  <a:txBody>
                    <a:bodyPr/>
                    <a:lstStyle/>
                    <a:p>
                      <a:pPr algn="l" fontAlgn="t"/>
                      <a:r>
                        <a:rPr lang="en-IN">
                          <a:effectLst/>
                          <a:latin typeface="var(--content-font)"/>
                        </a:rPr>
                        <a:t>Average total assets</a:t>
                      </a:r>
                    </a:p>
                  </a:txBody>
                  <a:tcPr marL="95250" marR="95250" marT="95250" marB="95250">
                    <a:lnL>
                      <a:noFill/>
                    </a:lnL>
                    <a:lnR>
                      <a:noFill/>
                    </a:lnR>
                    <a:lnT>
                      <a:noFill/>
                    </a:lnT>
                    <a:lnB>
                      <a:noFill/>
                    </a:lnB>
                  </a:tcPr>
                </a:tc>
                <a:extLst>
                  <a:ext uri="{0D108BD9-81ED-4DB2-BD59-A6C34878D82A}">
                    <a16:rowId xmlns:a16="http://schemas.microsoft.com/office/drawing/2014/main" val="2920811513"/>
                  </a:ext>
                </a:extLst>
              </a:tr>
              <a:tr h="936604">
                <a:tc>
                  <a:txBody>
                    <a:bodyPr/>
                    <a:lstStyle/>
                    <a:p>
                      <a:pPr algn="l" fontAlgn="t"/>
                      <a:r>
                        <a:rPr lang="en-IN">
                          <a:effectLst/>
                          <a:latin typeface="var(--content-font)"/>
                        </a:rPr>
                        <a:t>Return on total capital</a:t>
                      </a:r>
                    </a:p>
                  </a:txBody>
                  <a:tcPr marL="95250" marR="95250" marT="95250" marB="95250">
                    <a:lnL>
                      <a:noFill/>
                    </a:lnL>
                    <a:lnR>
                      <a:noFill/>
                    </a:lnR>
                    <a:lnT>
                      <a:noFill/>
                    </a:lnT>
                    <a:lnB>
                      <a:noFill/>
                    </a:lnB>
                  </a:tcPr>
                </a:tc>
                <a:tc>
                  <a:txBody>
                    <a:bodyPr/>
                    <a:lstStyle/>
                    <a:p>
                      <a:pPr algn="l" fontAlgn="t"/>
                      <a:r>
                        <a:rPr lang="en-IN">
                          <a:effectLst/>
                          <a:latin typeface="var(--content-font)"/>
                        </a:rPr>
                        <a:t>EBIT</a:t>
                      </a:r>
                    </a:p>
                  </a:txBody>
                  <a:tcPr marL="95250" marR="95250" marT="95250" marB="95250">
                    <a:lnL>
                      <a:noFill/>
                    </a:lnL>
                    <a:lnR>
                      <a:noFill/>
                    </a:lnR>
                    <a:lnT>
                      <a:noFill/>
                    </a:lnT>
                    <a:lnB>
                      <a:noFill/>
                    </a:lnB>
                  </a:tcPr>
                </a:tc>
                <a:tc>
                  <a:txBody>
                    <a:bodyPr/>
                    <a:lstStyle/>
                    <a:p>
                      <a:pPr algn="l" fontAlgn="t"/>
                      <a:r>
                        <a:rPr lang="en-US">
                          <a:effectLst/>
                          <a:latin typeface="var(--content-font)"/>
                        </a:rPr>
                        <a:t>Average short- and long-term debt and equity</a:t>
                      </a:r>
                    </a:p>
                  </a:txBody>
                  <a:tcPr marL="95250" marR="95250" marT="95250" marB="95250">
                    <a:lnL>
                      <a:noFill/>
                    </a:lnL>
                    <a:lnR>
                      <a:noFill/>
                    </a:lnR>
                    <a:lnT>
                      <a:noFill/>
                    </a:lnT>
                    <a:lnB>
                      <a:noFill/>
                    </a:lnB>
                  </a:tcPr>
                </a:tc>
                <a:extLst>
                  <a:ext uri="{0D108BD9-81ED-4DB2-BD59-A6C34878D82A}">
                    <a16:rowId xmlns:a16="http://schemas.microsoft.com/office/drawing/2014/main" val="2903357501"/>
                  </a:ext>
                </a:extLst>
              </a:tr>
              <a:tr h="588998">
                <a:tc>
                  <a:txBody>
                    <a:bodyPr/>
                    <a:lstStyle/>
                    <a:p>
                      <a:pPr algn="l" fontAlgn="t"/>
                      <a:r>
                        <a:rPr lang="en-IN">
                          <a:effectLst/>
                          <a:latin typeface="var(--content-font)"/>
                        </a:rPr>
                        <a:t>ROE</a:t>
                      </a:r>
                    </a:p>
                  </a:txBody>
                  <a:tcPr marL="95250" marR="95250" marT="95250" marB="95250">
                    <a:lnL>
                      <a:noFill/>
                    </a:lnL>
                    <a:lnR>
                      <a:noFill/>
                    </a:lnR>
                    <a:lnT>
                      <a:noFill/>
                    </a:lnT>
                    <a:lnB>
                      <a:noFill/>
                    </a:lnB>
                  </a:tcPr>
                </a:tc>
                <a:tc>
                  <a:txBody>
                    <a:bodyPr/>
                    <a:lstStyle/>
                    <a:p>
                      <a:pPr algn="l" fontAlgn="t"/>
                      <a:r>
                        <a:rPr lang="en-IN">
                          <a:effectLst/>
                          <a:latin typeface="var(--content-font)"/>
                        </a:rPr>
                        <a:t>Net income</a:t>
                      </a:r>
                    </a:p>
                  </a:txBody>
                  <a:tcPr marL="95250" marR="95250" marT="95250" marB="95250">
                    <a:lnL>
                      <a:noFill/>
                    </a:lnL>
                    <a:lnR>
                      <a:noFill/>
                    </a:lnR>
                    <a:lnT>
                      <a:noFill/>
                    </a:lnT>
                    <a:lnB>
                      <a:noFill/>
                    </a:lnB>
                  </a:tcPr>
                </a:tc>
                <a:tc>
                  <a:txBody>
                    <a:bodyPr/>
                    <a:lstStyle/>
                    <a:p>
                      <a:pPr algn="l" fontAlgn="t"/>
                      <a:r>
                        <a:rPr lang="en-IN">
                          <a:effectLst/>
                          <a:latin typeface="var(--content-font)"/>
                        </a:rPr>
                        <a:t>Average total equity</a:t>
                      </a:r>
                    </a:p>
                  </a:txBody>
                  <a:tcPr marL="95250" marR="95250" marT="95250" marB="95250">
                    <a:lnL>
                      <a:noFill/>
                    </a:lnL>
                    <a:lnR>
                      <a:noFill/>
                    </a:lnR>
                    <a:lnT>
                      <a:noFill/>
                    </a:lnT>
                    <a:lnB>
                      <a:noFill/>
                    </a:lnB>
                  </a:tcPr>
                </a:tc>
                <a:extLst>
                  <a:ext uri="{0D108BD9-81ED-4DB2-BD59-A6C34878D82A}">
                    <a16:rowId xmlns:a16="http://schemas.microsoft.com/office/drawing/2014/main" val="911812892"/>
                  </a:ext>
                </a:extLst>
              </a:tr>
              <a:tr h="936604">
                <a:tc>
                  <a:txBody>
                    <a:bodyPr/>
                    <a:lstStyle/>
                    <a:p>
                      <a:pPr algn="l" fontAlgn="t"/>
                      <a:r>
                        <a:rPr lang="en-IN">
                          <a:effectLst/>
                          <a:latin typeface="var(--content-font)"/>
                        </a:rPr>
                        <a:t>Return on common equity</a:t>
                      </a:r>
                    </a:p>
                  </a:txBody>
                  <a:tcPr marL="95250" marR="95250" marT="95250" marB="95250">
                    <a:lnL>
                      <a:noFill/>
                    </a:lnL>
                    <a:lnR>
                      <a:noFill/>
                    </a:lnR>
                    <a:lnT>
                      <a:noFill/>
                    </a:lnT>
                    <a:lnB>
                      <a:noFill/>
                    </a:lnB>
                  </a:tcPr>
                </a:tc>
                <a:tc>
                  <a:txBody>
                    <a:bodyPr/>
                    <a:lstStyle/>
                    <a:p>
                      <a:pPr algn="l" fontAlgn="t"/>
                      <a:r>
                        <a:rPr lang="en-IN">
                          <a:effectLst/>
                          <a:latin typeface="var(--content-font)"/>
                        </a:rPr>
                        <a:t>Net income – Preferred dividends</a:t>
                      </a:r>
                    </a:p>
                  </a:txBody>
                  <a:tcPr marL="95250" marR="95250" marT="95250" marB="95250">
                    <a:lnL>
                      <a:noFill/>
                    </a:lnL>
                    <a:lnR>
                      <a:noFill/>
                    </a:lnR>
                    <a:lnT>
                      <a:noFill/>
                    </a:lnT>
                    <a:lnB>
                      <a:noFill/>
                    </a:lnB>
                  </a:tcPr>
                </a:tc>
                <a:tc>
                  <a:txBody>
                    <a:bodyPr/>
                    <a:lstStyle/>
                    <a:p>
                      <a:pPr algn="l" fontAlgn="t"/>
                      <a:r>
                        <a:rPr lang="en-IN" dirty="0">
                          <a:effectLst/>
                          <a:latin typeface="var(--content-font)"/>
                        </a:rPr>
                        <a:t>Average common equity</a:t>
                      </a:r>
                    </a:p>
                  </a:txBody>
                  <a:tcPr marL="95250" marR="95250" marT="95250" marB="95250">
                    <a:lnL>
                      <a:noFill/>
                    </a:lnL>
                    <a:lnR>
                      <a:noFill/>
                    </a:lnR>
                    <a:lnT>
                      <a:noFill/>
                    </a:lnT>
                    <a:lnB>
                      <a:noFill/>
                    </a:lnB>
                  </a:tcPr>
                </a:tc>
                <a:extLst>
                  <a:ext uri="{0D108BD9-81ED-4DB2-BD59-A6C34878D82A}">
                    <a16:rowId xmlns:a16="http://schemas.microsoft.com/office/drawing/2014/main" val="2225241608"/>
                  </a:ext>
                </a:extLst>
              </a:tr>
            </a:tbl>
          </a:graphicData>
        </a:graphic>
      </p:graphicFrame>
    </p:spTree>
    <p:extLst>
      <p:ext uri="{BB962C8B-B14F-4D97-AF65-F5344CB8AC3E}">
        <p14:creationId xmlns:p14="http://schemas.microsoft.com/office/powerpoint/2010/main" val="242758038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lnSpcReduction="10000"/>
          </a:bodyPr>
          <a:lstStyle/>
          <a:p>
            <a:pPr fontAlgn="ctr"/>
            <a:r>
              <a:rPr lang="en-US" dirty="0"/>
              <a:t>Gross Profit Margin</a:t>
            </a:r>
          </a:p>
          <a:p>
            <a:pPr fontAlgn="base"/>
            <a:r>
              <a:rPr lang="en-US" b="1" dirty="0"/>
              <a:t>Gross profit margin</a:t>
            </a:r>
            <a:r>
              <a:rPr lang="en-US" dirty="0"/>
              <a:t> indicates the percentage of revenue available to cover operating and other expenses and to generate profit. Higher gross profit margin indicates some combination of higher product pricing and lower product costs. The ability to charge a higher price is constrained by competition, so gross profits are affected by (and usually inversely related to) competition. If a product has a competitive advantage (e.g., superior branding, better quality, or exclusive technology), the company is better able to charge more for it. On the cost side, higher gross profit margin can also indicate that a company has a competitive advantage in product costs.</a:t>
            </a:r>
          </a:p>
          <a:p>
            <a:endParaRPr lang="en-IN" dirty="0"/>
          </a:p>
        </p:txBody>
      </p:sp>
    </p:spTree>
    <p:extLst>
      <p:ext uri="{BB962C8B-B14F-4D97-AF65-F5344CB8AC3E}">
        <p14:creationId xmlns:p14="http://schemas.microsoft.com/office/powerpoint/2010/main" val="78347998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fontAlgn="ctr"/>
            <a:r>
              <a:rPr lang="en-US" dirty="0"/>
              <a:t>Operating Profit Margin</a:t>
            </a:r>
          </a:p>
          <a:p>
            <a:pPr fontAlgn="base"/>
            <a:r>
              <a:rPr lang="en-US" dirty="0"/>
              <a:t>Operating profit is calculated as gross profit minus operating costs. So, an </a:t>
            </a:r>
            <a:r>
              <a:rPr lang="en-US" b="1" dirty="0"/>
              <a:t>operating profit margin</a:t>
            </a:r>
            <a:r>
              <a:rPr lang="en-US" dirty="0"/>
              <a:t> increasing faster than the gross profit margin can indicate improvements in controlling operating costs, such as administrative overheads. In contrast, a declining operating profit margin could be an indicator of deteriorating control over operating costs.</a:t>
            </a:r>
          </a:p>
        </p:txBody>
      </p:sp>
    </p:spTree>
    <p:extLst>
      <p:ext uri="{BB962C8B-B14F-4D97-AF65-F5344CB8AC3E}">
        <p14:creationId xmlns:p14="http://schemas.microsoft.com/office/powerpoint/2010/main" val="142701503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fontAlgn="ctr"/>
            <a:r>
              <a:rPr lang="en-US" dirty="0"/>
              <a:t>Pretax Margin</a:t>
            </a:r>
          </a:p>
          <a:p>
            <a:pPr fontAlgn="base"/>
            <a:r>
              <a:rPr lang="en-US" dirty="0"/>
              <a:t>Pretax income (also called “earnings before tax” or “EBT”) is calculated as operating profit minus interest, and the </a:t>
            </a:r>
            <a:r>
              <a:rPr lang="en-US" b="1" dirty="0"/>
              <a:t>pretax margin</a:t>
            </a:r>
            <a:r>
              <a:rPr lang="en-US" dirty="0"/>
              <a:t> is the ratio of pretax income to revenue. The pretax margin reflects the effects on profitability of leverage and other (non-operating) income and expenses. If a company’s pretax margin is increasing primarily as a result of increasing amounts of non-operating income, the analyst should evaluate whether this increase reflects a deliberate change in a company’s business focus and, therefore, the likelihood that the increase will continue.</a:t>
            </a:r>
          </a:p>
        </p:txBody>
      </p:sp>
    </p:spTree>
    <p:extLst>
      <p:ext uri="{BB962C8B-B14F-4D97-AF65-F5344CB8AC3E}">
        <p14:creationId xmlns:p14="http://schemas.microsoft.com/office/powerpoint/2010/main" val="315344453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fontAlgn="ctr"/>
            <a:r>
              <a:rPr lang="en-US" dirty="0"/>
              <a:t>Net Profit Margin</a:t>
            </a:r>
          </a:p>
          <a:p>
            <a:pPr fontAlgn="base"/>
            <a:r>
              <a:rPr lang="en-US" dirty="0"/>
              <a:t>Net profit, or net income, is calculated as revenue minus all expenses. Net income includes both recurring and non-recurring components. Generally, the net income used in calculating the net profit margin is adjusted for non-recurring items to offer a better view of a company’s potential future profitability.</a:t>
            </a:r>
          </a:p>
        </p:txBody>
      </p:sp>
    </p:spTree>
    <p:extLst>
      <p:ext uri="{BB962C8B-B14F-4D97-AF65-F5344CB8AC3E}">
        <p14:creationId xmlns:p14="http://schemas.microsoft.com/office/powerpoint/2010/main" val="98325905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fontAlgn="ctr"/>
            <a:r>
              <a:rPr lang="en-US" dirty="0"/>
              <a:t>Return on Total Capital</a:t>
            </a:r>
          </a:p>
          <a:p>
            <a:pPr fontAlgn="base"/>
            <a:r>
              <a:rPr lang="en-US" b="1" dirty="0"/>
              <a:t>Return on total capital</a:t>
            </a:r>
            <a:r>
              <a:rPr lang="en-US" dirty="0"/>
              <a:t> measures the profits a company earns on all of the capital that it employs (short-term debt, long-term debt, and equity). As with operating ROA, returns are measured prior to deducting interest on debt capital (i.e., as operating income or EBIT).</a:t>
            </a:r>
          </a:p>
        </p:txBody>
      </p:sp>
    </p:spTree>
    <p:extLst>
      <p:ext uri="{BB962C8B-B14F-4D97-AF65-F5344CB8AC3E}">
        <p14:creationId xmlns:p14="http://schemas.microsoft.com/office/powerpoint/2010/main" val="282244382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fontAlgn="ctr"/>
            <a:r>
              <a:rPr lang="en-US" dirty="0"/>
              <a:t>ROE</a:t>
            </a:r>
          </a:p>
          <a:p>
            <a:pPr fontAlgn="base"/>
            <a:r>
              <a:rPr lang="en-US" dirty="0"/>
              <a:t>ROE measures the return earned by a company on its equity capital, including minority equity, preferred equity, and common equity. As noted, return is measured as net income (i.e., interest on debt capital is not included in the return on equity capital). A variation of ROE is return on common equity, which measures the return earned by a company only on its common equity.</a:t>
            </a:r>
          </a:p>
          <a:p>
            <a:pPr marL="0" indent="0">
              <a:buNone/>
            </a:pPr>
            <a:endParaRPr lang="en-IN" dirty="0"/>
          </a:p>
        </p:txBody>
      </p:sp>
    </p:spTree>
    <p:extLst>
      <p:ext uri="{BB962C8B-B14F-4D97-AF65-F5344CB8AC3E}">
        <p14:creationId xmlns:p14="http://schemas.microsoft.com/office/powerpoint/2010/main" val="267604220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u="sng" dirty="0">
                <a:solidFill>
                  <a:srgbClr val="FF0000"/>
                </a:solidFill>
              </a:rPr>
              <a:t>Financial performance</a:t>
            </a:r>
            <a:endParaRPr lang="en-IN" dirty="0">
              <a:solidFill>
                <a:srgbClr val="FF0000"/>
              </a:solidFill>
            </a:endParaRPr>
          </a:p>
        </p:txBody>
      </p:sp>
      <p:sp>
        <p:nvSpPr>
          <p:cNvPr id="3" name="Subtitle 2"/>
          <p:cNvSpPr>
            <a:spLocks noGrp="1"/>
          </p:cNvSpPr>
          <p:nvPr>
            <p:ph type="subTitle" idx="1"/>
          </p:nvPr>
        </p:nvSpPr>
        <p:spPr/>
        <p:txBody>
          <a:bodyPr>
            <a:normAutofit fontScale="77500" lnSpcReduction="20000"/>
          </a:bodyPr>
          <a:lstStyle/>
          <a:p>
            <a:r>
              <a:rPr lang="en-US" b="1" dirty="0">
                <a:solidFill>
                  <a:srgbClr val="7030A0"/>
                </a:solidFill>
              </a:rPr>
              <a:t>BY</a:t>
            </a:r>
          </a:p>
          <a:p>
            <a:r>
              <a:rPr lang="en-US" b="1" dirty="0">
                <a:solidFill>
                  <a:srgbClr val="7030A0"/>
                </a:solidFill>
              </a:rPr>
              <a:t>DIVYA DIVAKAR</a:t>
            </a:r>
          </a:p>
          <a:p>
            <a:r>
              <a:rPr lang="en-US" b="1" dirty="0">
                <a:solidFill>
                  <a:srgbClr val="7030A0"/>
                </a:solidFill>
              </a:rPr>
              <a:t>SENIOR MANAGER</a:t>
            </a:r>
          </a:p>
          <a:p>
            <a:r>
              <a:rPr lang="en-US" b="1" dirty="0">
                <a:solidFill>
                  <a:srgbClr val="7030A0"/>
                </a:solidFill>
              </a:rPr>
              <a:t>CANARA BANK</a:t>
            </a:r>
          </a:p>
          <a:p>
            <a:r>
              <a:rPr lang="en-US" b="1" dirty="0">
                <a:solidFill>
                  <a:srgbClr val="7030A0"/>
                </a:solidFill>
              </a:rPr>
              <a:t>CLDC VIJAYAWADA</a:t>
            </a:r>
            <a:endParaRPr lang="en-IN" b="1" dirty="0">
              <a:solidFill>
                <a:srgbClr val="7030A0"/>
              </a:solidFill>
            </a:endParaRPr>
          </a:p>
        </p:txBody>
      </p:sp>
    </p:spTree>
    <p:extLst>
      <p:ext uri="{BB962C8B-B14F-4D97-AF65-F5344CB8AC3E}">
        <p14:creationId xmlns:p14="http://schemas.microsoft.com/office/powerpoint/2010/main" val="206518571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0" indent="0" algn="ctr">
              <a:buNone/>
            </a:pPr>
            <a:endParaRPr lang="en-US" dirty="0"/>
          </a:p>
          <a:p>
            <a:pPr marL="0" indent="0" algn="ctr">
              <a:buNone/>
            </a:pPr>
            <a:r>
              <a:rPr lang="en-US" dirty="0"/>
              <a:t>“Investing in yourself is the best investment you will ever make. it will not only improve your life, it will improve the lives of all those around you.”</a:t>
            </a:r>
            <a:endParaRPr lang="en-IN" dirty="0"/>
          </a:p>
        </p:txBody>
      </p:sp>
    </p:spTree>
    <p:extLst>
      <p:ext uri="{BB962C8B-B14F-4D97-AF65-F5344CB8AC3E}">
        <p14:creationId xmlns:p14="http://schemas.microsoft.com/office/powerpoint/2010/main" val="1437672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pPr marL="12700" marR="6350" algn="just">
              <a:lnSpc>
                <a:spcPct val="100000"/>
              </a:lnSpc>
            </a:pPr>
            <a:r>
              <a:rPr lang="en-US" b="1" dirty="0">
                <a:solidFill>
                  <a:srgbClr val="FF0000"/>
                </a:solidFill>
                <a:latin typeface="Trebuchet MS"/>
                <a:cs typeface="Trebuchet MS"/>
              </a:rPr>
              <a:t>Lower </a:t>
            </a:r>
            <a:r>
              <a:rPr lang="en-US" b="1" spc="-5" dirty="0">
                <a:solidFill>
                  <a:srgbClr val="FF0000"/>
                </a:solidFill>
                <a:latin typeface="Trebuchet MS"/>
                <a:cs typeface="Trebuchet MS"/>
              </a:rPr>
              <a:t>the period </a:t>
            </a:r>
            <a:r>
              <a:rPr lang="en-US" spc="-5" dirty="0">
                <a:latin typeface="Trebuchet MS"/>
                <a:cs typeface="Trebuchet MS"/>
              </a:rPr>
              <a:t>indicates </a:t>
            </a:r>
            <a:r>
              <a:rPr lang="en-US" dirty="0">
                <a:solidFill>
                  <a:srgbClr val="FF0000"/>
                </a:solidFill>
                <a:latin typeface="Trebuchet MS"/>
                <a:cs typeface="Trebuchet MS"/>
              </a:rPr>
              <a:t>more rotation </a:t>
            </a:r>
            <a:r>
              <a:rPr lang="en-US" spc="-5" dirty="0">
                <a:latin typeface="Trebuchet MS"/>
                <a:cs typeface="Trebuchet MS"/>
              </a:rPr>
              <a:t>of  working capital and </a:t>
            </a:r>
            <a:r>
              <a:rPr lang="en-US" dirty="0">
                <a:latin typeface="Trebuchet MS"/>
                <a:cs typeface="Trebuchet MS"/>
              </a:rPr>
              <a:t>vice</a:t>
            </a:r>
            <a:r>
              <a:rPr lang="en-US" spc="25" dirty="0">
                <a:latin typeface="Trebuchet MS"/>
                <a:cs typeface="Trebuchet MS"/>
              </a:rPr>
              <a:t> </a:t>
            </a:r>
            <a:r>
              <a:rPr lang="en-US" dirty="0">
                <a:latin typeface="Trebuchet MS"/>
                <a:cs typeface="Trebuchet MS"/>
              </a:rPr>
              <a:t>versa.</a:t>
            </a:r>
          </a:p>
          <a:p>
            <a:pPr marL="12700" marR="5080" algn="just">
              <a:lnSpc>
                <a:spcPct val="100000"/>
              </a:lnSpc>
            </a:pPr>
            <a:r>
              <a:rPr lang="en-US" dirty="0">
                <a:latin typeface="Trebuchet MS"/>
                <a:cs typeface="Trebuchet MS"/>
              </a:rPr>
              <a:t>The </a:t>
            </a:r>
            <a:r>
              <a:rPr lang="en-US" spc="-5" dirty="0">
                <a:solidFill>
                  <a:srgbClr val="FF0000"/>
                </a:solidFill>
                <a:latin typeface="Trebuchet MS"/>
                <a:cs typeface="Trebuchet MS"/>
              </a:rPr>
              <a:t>working capital cycle </a:t>
            </a:r>
            <a:r>
              <a:rPr lang="en-US" spc="-5" dirty="0">
                <a:latin typeface="Trebuchet MS"/>
                <a:cs typeface="Trebuchet MS"/>
              </a:rPr>
              <a:t>helps in determining  </a:t>
            </a:r>
            <a:r>
              <a:rPr lang="en-US" dirty="0">
                <a:latin typeface="Trebuchet MS"/>
                <a:cs typeface="Trebuchet MS"/>
              </a:rPr>
              <a:t>the </a:t>
            </a:r>
            <a:r>
              <a:rPr lang="en-US" dirty="0">
                <a:solidFill>
                  <a:srgbClr val="FF0000"/>
                </a:solidFill>
                <a:latin typeface="Trebuchet MS"/>
                <a:cs typeface="Trebuchet MS"/>
              </a:rPr>
              <a:t>realistic working </a:t>
            </a:r>
            <a:r>
              <a:rPr lang="en-US" spc="-5" dirty="0">
                <a:solidFill>
                  <a:srgbClr val="FF0000"/>
                </a:solidFill>
                <a:latin typeface="Trebuchet MS"/>
                <a:cs typeface="Trebuchet MS"/>
              </a:rPr>
              <a:t>capital </a:t>
            </a:r>
            <a:r>
              <a:rPr lang="en-US" dirty="0">
                <a:solidFill>
                  <a:srgbClr val="FF0000"/>
                </a:solidFill>
                <a:latin typeface="Trebuchet MS"/>
                <a:cs typeface="Trebuchet MS"/>
              </a:rPr>
              <a:t>requirement</a:t>
            </a:r>
            <a:r>
              <a:rPr lang="en-US" spc="10" dirty="0">
                <a:solidFill>
                  <a:srgbClr val="FF0000"/>
                </a:solidFill>
                <a:latin typeface="Trebuchet MS"/>
                <a:cs typeface="Trebuchet MS"/>
              </a:rPr>
              <a:t> </a:t>
            </a:r>
            <a:r>
              <a:rPr lang="en-US" spc="-5" dirty="0">
                <a:latin typeface="Trebuchet MS"/>
                <a:cs typeface="Trebuchet MS"/>
              </a:rPr>
              <a:t>of entity</a:t>
            </a:r>
            <a:endParaRPr lang="en-US" dirty="0">
              <a:latin typeface="Trebuchet MS"/>
              <a:cs typeface="Trebuchet MS"/>
            </a:endParaRPr>
          </a:p>
        </p:txBody>
      </p:sp>
    </p:spTree>
    <p:extLst>
      <p:ext uri="{BB962C8B-B14F-4D97-AF65-F5344CB8AC3E}">
        <p14:creationId xmlns:p14="http://schemas.microsoft.com/office/powerpoint/2010/main" val="127179611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Financial performance</a:t>
            </a:r>
            <a:endParaRPr lang="en-IN" dirty="0"/>
          </a:p>
        </p:txBody>
      </p:sp>
      <p:sp>
        <p:nvSpPr>
          <p:cNvPr id="3" name="Content Placeholder 2"/>
          <p:cNvSpPr>
            <a:spLocks noGrp="1"/>
          </p:cNvSpPr>
          <p:nvPr>
            <p:ph idx="1"/>
          </p:nvPr>
        </p:nvSpPr>
        <p:spPr/>
        <p:txBody>
          <a:bodyPr/>
          <a:lstStyle/>
          <a:p>
            <a:r>
              <a:rPr lang="en-US" b="1" dirty="0"/>
              <a:t>Financial performance is a subjective measure of how well a firm can use assets from its primary mode of business and generate </a:t>
            </a:r>
            <a:r>
              <a:rPr lang="en-US" b="1" dirty="0">
                <a:hlinkClick r:id="rId2"/>
              </a:rPr>
              <a:t>revenues</a:t>
            </a:r>
            <a:r>
              <a:rPr lang="en-US" b="1" dirty="0"/>
              <a:t>. </a:t>
            </a:r>
          </a:p>
          <a:p>
            <a:r>
              <a:rPr lang="en-US" b="1" dirty="0"/>
              <a:t>The term is also used as a general measure of a firm's overall financial health over a given period.</a:t>
            </a:r>
            <a:endParaRPr lang="en-IN" b="1" dirty="0"/>
          </a:p>
        </p:txBody>
      </p:sp>
    </p:spTree>
    <p:extLst>
      <p:ext uri="{BB962C8B-B14F-4D97-AF65-F5344CB8AC3E}">
        <p14:creationId xmlns:p14="http://schemas.microsoft.com/office/powerpoint/2010/main" val="258676506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Financial performance is a complete evaluation of a company’s overall standing in categories such as assets, liabilities, equity, expenses, revenue, and overall profitability. It is measured through various business-related formulas that allow users to calculate exact details regarding a company’s potential effectiveness.</a:t>
            </a:r>
            <a:endParaRPr lang="en-IN" dirty="0"/>
          </a:p>
        </p:txBody>
      </p:sp>
    </p:spTree>
    <p:extLst>
      <p:ext uri="{BB962C8B-B14F-4D97-AF65-F5344CB8AC3E}">
        <p14:creationId xmlns:p14="http://schemas.microsoft.com/office/powerpoint/2010/main" val="313557414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Financial statements used in evaluating overall financial performance include the balance sheet, the income statement, and the statement of cash flows.</a:t>
            </a:r>
          </a:p>
          <a:p>
            <a:r>
              <a:rPr lang="en-US" dirty="0"/>
              <a:t>Financial performance indicators are quantifiable metrics used to measure how well a company is doing.</a:t>
            </a:r>
          </a:p>
          <a:p>
            <a:r>
              <a:rPr lang="en-US" dirty="0"/>
              <a:t>No single measure should be used to define the financial performance of a firm.</a:t>
            </a:r>
          </a:p>
          <a:p>
            <a:endParaRPr lang="en-US" dirty="0"/>
          </a:p>
        </p:txBody>
      </p:sp>
    </p:spTree>
    <p:extLst>
      <p:ext uri="{BB962C8B-B14F-4D97-AF65-F5344CB8AC3E}">
        <p14:creationId xmlns:p14="http://schemas.microsoft.com/office/powerpoint/2010/main" val="107532857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Financial Performance Important?</a:t>
            </a:r>
            <a:br>
              <a:rPr lang="en-US" dirty="0"/>
            </a:br>
            <a:endParaRPr lang="en-IN" dirty="0"/>
          </a:p>
        </p:txBody>
      </p:sp>
      <p:sp>
        <p:nvSpPr>
          <p:cNvPr id="3" name="Content Placeholder 2"/>
          <p:cNvSpPr>
            <a:spLocks noGrp="1"/>
          </p:cNvSpPr>
          <p:nvPr>
            <p:ph idx="1"/>
          </p:nvPr>
        </p:nvSpPr>
        <p:spPr/>
        <p:txBody>
          <a:bodyPr/>
          <a:lstStyle/>
          <a:p>
            <a:r>
              <a:rPr lang="en-US" dirty="0"/>
              <a:t>A company's financial performance tells investors about its general well-being. </a:t>
            </a:r>
          </a:p>
          <a:p>
            <a:r>
              <a:rPr lang="en-US" dirty="0"/>
              <a:t>It's a snapshot of its economic health and the job its management is doing providing insight into the future: whether its operations and profits are on track to grow and the outlook for its stock.</a:t>
            </a:r>
            <a:endParaRPr lang="en-IN" dirty="0"/>
          </a:p>
        </p:txBody>
      </p:sp>
    </p:spTree>
    <p:extLst>
      <p:ext uri="{BB962C8B-B14F-4D97-AF65-F5344CB8AC3E}">
        <p14:creationId xmlns:p14="http://schemas.microsoft.com/office/powerpoint/2010/main" val="57531508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US" dirty="0"/>
              <a:t>The financial performance of a company is based on numbers. But in the end, it imparts an impression about the company and its soundness. </a:t>
            </a:r>
          </a:p>
          <a:p>
            <a:r>
              <a:rPr lang="en-US" dirty="0"/>
              <a:t>A financial analysis of a company's financial statements, summarized in annual reports and Forms is essential for any serious investor seeking to understand and value a company properly. </a:t>
            </a:r>
          </a:p>
        </p:txBody>
      </p:sp>
    </p:spTree>
    <p:extLst>
      <p:ext uri="{BB962C8B-B14F-4D97-AF65-F5344CB8AC3E}">
        <p14:creationId xmlns:p14="http://schemas.microsoft.com/office/powerpoint/2010/main" val="136907538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However, it's also important to realize that financial performance reflects the past, and is never an exact indicator of the future. Nor does it exist in a vacuum. Those evaluating a company's financial performance should always consider it in light of other, comparable businesses; the overall industry; and the company's history.</a:t>
            </a:r>
          </a:p>
        </p:txBody>
      </p:sp>
    </p:spTree>
    <p:extLst>
      <p:ext uri="{BB962C8B-B14F-4D97-AF65-F5344CB8AC3E}">
        <p14:creationId xmlns:p14="http://schemas.microsoft.com/office/powerpoint/2010/main" val="288380990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Financial Performance Indicators?</a:t>
            </a:r>
          </a:p>
        </p:txBody>
      </p:sp>
      <p:sp>
        <p:nvSpPr>
          <p:cNvPr id="3" name="Content Placeholder 2"/>
          <p:cNvSpPr>
            <a:spLocks noGrp="1"/>
          </p:cNvSpPr>
          <p:nvPr>
            <p:ph idx="1"/>
          </p:nvPr>
        </p:nvSpPr>
        <p:spPr/>
        <p:txBody>
          <a:bodyPr/>
          <a:lstStyle/>
          <a:p>
            <a:r>
              <a:rPr lang="en-US" dirty="0"/>
              <a:t>Financial performance indicators, also known as </a:t>
            </a:r>
            <a:r>
              <a:rPr lang="en-US" u="sng" dirty="0">
                <a:hlinkClick r:id="rId2"/>
              </a:rPr>
              <a:t>key performance indicators</a:t>
            </a:r>
            <a:r>
              <a:rPr lang="en-US" dirty="0"/>
              <a:t> (KPIs), are quantifiable measurements used to determine, track, and project the economic well-being of a business. </a:t>
            </a:r>
          </a:p>
          <a:p>
            <a:r>
              <a:rPr lang="en-US" dirty="0"/>
              <a:t>They act as tools for both corporate insiders (like management and board members) and outsiders (like research analysts and investors) to analyze how well the company is doing—especially regarding competitors—and identify where strengths and weaknesses lie.</a:t>
            </a:r>
            <a:endParaRPr lang="en-IN" dirty="0"/>
          </a:p>
        </p:txBody>
      </p:sp>
    </p:spTree>
    <p:extLst>
      <p:ext uri="{BB962C8B-B14F-4D97-AF65-F5344CB8AC3E}">
        <p14:creationId xmlns:p14="http://schemas.microsoft.com/office/powerpoint/2010/main" val="160688813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most widely used financial performance indicators include:</a:t>
            </a:r>
            <a:endParaRPr lang="en-IN" dirty="0"/>
          </a:p>
        </p:txBody>
      </p:sp>
      <p:sp>
        <p:nvSpPr>
          <p:cNvPr id="3" name="Content Placeholder 2"/>
          <p:cNvSpPr>
            <a:spLocks noGrp="1"/>
          </p:cNvSpPr>
          <p:nvPr>
            <p:ph idx="1"/>
          </p:nvPr>
        </p:nvSpPr>
        <p:spPr/>
        <p:txBody>
          <a:bodyPr>
            <a:normAutofit/>
          </a:bodyPr>
          <a:lstStyle/>
          <a:p>
            <a:r>
              <a:rPr lang="en-US" u="sng" dirty="0">
                <a:hlinkClick r:id="rId2"/>
              </a:rPr>
              <a:t>Gross profit</a:t>
            </a:r>
            <a:r>
              <a:rPr lang="en-US" dirty="0"/>
              <a:t> /gross profit margin: the amount of revenue made from sales after subtracting production costs, and the percentage amount a company earns per dollar of sales</a:t>
            </a:r>
          </a:p>
          <a:p>
            <a:r>
              <a:rPr lang="en-US" dirty="0"/>
              <a:t>Net profit/net profit margin: the amount of revenue from sales after subtracting all related business expenses and taxes, and the related ratio of earnings per dollar of sales</a:t>
            </a:r>
          </a:p>
          <a:p>
            <a:r>
              <a:rPr lang="en-US" dirty="0"/>
              <a:t>Working capital: immediately available or highly liquid funds, used to finance day-to-day operations</a:t>
            </a:r>
          </a:p>
        </p:txBody>
      </p:sp>
    </p:spTree>
    <p:extLst>
      <p:ext uri="{BB962C8B-B14F-4D97-AF65-F5344CB8AC3E}">
        <p14:creationId xmlns:p14="http://schemas.microsoft.com/office/powerpoint/2010/main" val="227790253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953769" y="1776729"/>
            <a:ext cx="8324850" cy="4735830"/>
            <a:chOff x="953769" y="1776729"/>
            <a:chExt cx="8324850" cy="4735830"/>
          </a:xfrm>
        </p:grpSpPr>
        <p:sp>
          <p:nvSpPr>
            <p:cNvPr id="3" name="object 3"/>
            <p:cNvSpPr/>
            <p:nvPr/>
          </p:nvSpPr>
          <p:spPr>
            <a:xfrm>
              <a:off x="3032759" y="6088379"/>
              <a:ext cx="6240780" cy="370840"/>
            </a:xfrm>
            <a:custGeom>
              <a:avLst/>
              <a:gdLst/>
              <a:ahLst/>
              <a:cxnLst/>
              <a:rect l="l" t="t" r="r" b="b"/>
              <a:pathLst>
                <a:path w="6240780" h="370839">
                  <a:moveTo>
                    <a:pt x="0" y="370332"/>
                  </a:moveTo>
                  <a:lnTo>
                    <a:pt x="6240780" y="370332"/>
                  </a:lnTo>
                  <a:lnTo>
                    <a:pt x="6240780" y="0"/>
                  </a:lnTo>
                  <a:lnTo>
                    <a:pt x="0" y="0"/>
                  </a:lnTo>
                  <a:lnTo>
                    <a:pt x="0" y="370332"/>
                  </a:lnTo>
                  <a:close/>
                </a:path>
                <a:path w="6240780" h="370839">
                  <a:moveTo>
                    <a:pt x="0" y="370332"/>
                  </a:moveTo>
                  <a:lnTo>
                    <a:pt x="6240780" y="370332"/>
                  </a:lnTo>
                  <a:lnTo>
                    <a:pt x="6240780" y="0"/>
                  </a:lnTo>
                  <a:lnTo>
                    <a:pt x="0" y="0"/>
                  </a:lnTo>
                  <a:lnTo>
                    <a:pt x="0" y="370332"/>
                  </a:lnTo>
                  <a:close/>
                </a:path>
              </a:pathLst>
            </a:custGeom>
            <a:ln w="9144">
              <a:solidFill>
                <a:srgbClr val="1CACE3"/>
              </a:solidFill>
            </a:ln>
          </p:spPr>
          <p:txBody>
            <a:bodyPr wrap="square" lIns="0" tIns="0" rIns="0" bIns="0" rtlCol="0"/>
            <a:lstStyle/>
            <a:p>
              <a:endParaRPr/>
            </a:p>
          </p:txBody>
        </p:sp>
        <p:sp>
          <p:nvSpPr>
            <p:cNvPr id="4" name="object 4"/>
            <p:cNvSpPr/>
            <p:nvPr/>
          </p:nvSpPr>
          <p:spPr>
            <a:xfrm>
              <a:off x="963929" y="1786889"/>
              <a:ext cx="3261360" cy="4715510"/>
            </a:xfrm>
            <a:custGeom>
              <a:avLst/>
              <a:gdLst/>
              <a:ahLst/>
              <a:cxnLst/>
              <a:rect l="l" t="t" r="r" b="b"/>
              <a:pathLst>
                <a:path w="3261360" h="4715510">
                  <a:moveTo>
                    <a:pt x="0" y="0"/>
                  </a:moveTo>
                  <a:lnTo>
                    <a:pt x="0" y="4715256"/>
                  </a:lnTo>
                  <a:lnTo>
                    <a:pt x="3261359" y="3772154"/>
                  </a:lnTo>
                  <a:lnTo>
                    <a:pt x="3261359" y="943101"/>
                  </a:lnTo>
                  <a:lnTo>
                    <a:pt x="0" y="0"/>
                  </a:lnTo>
                  <a:close/>
                </a:path>
              </a:pathLst>
            </a:custGeom>
            <a:solidFill>
              <a:srgbClr val="3D8752"/>
            </a:solidFill>
          </p:spPr>
          <p:txBody>
            <a:bodyPr wrap="square" lIns="0" tIns="0" rIns="0" bIns="0" rtlCol="0"/>
            <a:lstStyle/>
            <a:p>
              <a:endParaRPr/>
            </a:p>
          </p:txBody>
        </p:sp>
        <p:sp>
          <p:nvSpPr>
            <p:cNvPr id="5" name="object 5"/>
            <p:cNvSpPr/>
            <p:nvPr/>
          </p:nvSpPr>
          <p:spPr>
            <a:xfrm>
              <a:off x="963929" y="1786889"/>
              <a:ext cx="3261360" cy="4715510"/>
            </a:xfrm>
            <a:custGeom>
              <a:avLst/>
              <a:gdLst/>
              <a:ahLst/>
              <a:cxnLst/>
              <a:rect l="l" t="t" r="r" b="b"/>
              <a:pathLst>
                <a:path w="3261360" h="4715510">
                  <a:moveTo>
                    <a:pt x="0" y="4715256"/>
                  </a:moveTo>
                  <a:lnTo>
                    <a:pt x="0" y="0"/>
                  </a:lnTo>
                  <a:lnTo>
                    <a:pt x="3261359" y="943101"/>
                  </a:lnTo>
                  <a:lnTo>
                    <a:pt x="3261359" y="3772154"/>
                  </a:lnTo>
                  <a:lnTo>
                    <a:pt x="0" y="4715256"/>
                  </a:lnTo>
                  <a:close/>
                </a:path>
              </a:pathLst>
            </a:custGeom>
            <a:ln w="19812">
              <a:solidFill>
                <a:srgbClr val="FFFFFF"/>
              </a:solidFill>
            </a:ln>
          </p:spPr>
          <p:txBody>
            <a:bodyPr wrap="square" lIns="0" tIns="0" rIns="0" bIns="0" rtlCol="0"/>
            <a:lstStyle/>
            <a:p>
              <a:endParaRPr/>
            </a:p>
          </p:txBody>
        </p:sp>
      </p:grpSp>
      <p:sp>
        <p:nvSpPr>
          <p:cNvPr id="7" name="object 7"/>
          <p:cNvSpPr/>
          <p:nvPr/>
        </p:nvSpPr>
        <p:spPr>
          <a:xfrm>
            <a:off x="3290570" y="355727"/>
            <a:ext cx="5597270" cy="394461"/>
          </a:xfrm>
          <a:prstGeom prst="rect">
            <a:avLst/>
          </a:prstGeom>
          <a:blipFill>
            <a:blip r:embed="rId2" cstate="print"/>
            <a:stretch>
              <a:fillRect/>
            </a:stretch>
          </a:blipFill>
        </p:spPr>
        <p:txBody>
          <a:bodyPr wrap="square" lIns="0" tIns="0" rIns="0" bIns="0" rtlCol="0"/>
          <a:lstStyle/>
          <a:p>
            <a:endParaRPr/>
          </a:p>
        </p:txBody>
      </p:sp>
      <p:sp>
        <p:nvSpPr>
          <p:cNvPr id="8" name="object 8"/>
          <p:cNvSpPr txBox="1"/>
          <p:nvPr/>
        </p:nvSpPr>
        <p:spPr>
          <a:xfrm>
            <a:off x="1584705" y="3104769"/>
            <a:ext cx="2019935" cy="709930"/>
          </a:xfrm>
          <a:prstGeom prst="rect">
            <a:avLst/>
          </a:prstGeom>
        </p:spPr>
        <p:txBody>
          <a:bodyPr vert="horz" wrap="square" lIns="0" tIns="62230" rIns="0" bIns="0" rtlCol="0">
            <a:spAutoFit/>
          </a:bodyPr>
          <a:lstStyle/>
          <a:p>
            <a:pPr marL="527685" marR="5080" indent="-515620">
              <a:lnSpc>
                <a:spcPts val="2510"/>
              </a:lnSpc>
              <a:spcBef>
                <a:spcPts val="490"/>
              </a:spcBef>
            </a:pPr>
            <a:r>
              <a:rPr sz="2400" b="1" spc="-5" dirty="0">
                <a:solidFill>
                  <a:srgbClr val="FFFFFF"/>
                </a:solidFill>
                <a:latin typeface="Trebuchet MS"/>
                <a:cs typeface="Trebuchet MS"/>
              </a:rPr>
              <a:t>Gross</a:t>
            </a:r>
            <a:r>
              <a:rPr sz="2400" b="1" spc="-95" dirty="0">
                <a:solidFill>
                  <a:srgbClr val="FFFFFF"/>
                </a:solidFill>
                <a:latin typeface="Trebuchet MS"/>
                <a:cs typeface="Trebuchet MS"/>
              </a:rPr>
              <a:t> </a:t>
            </a:r>
            <a:r>
              <a:rPr sz="2400" b="1" dirty="0">
                <a:solidFill>
                  <a:srgbClr val="FFFFFF"/>
                </a:solidFill>
                <a:latin typeface="Trebuchet MS"/>
                <a:cs typeface="Trebuchet MS"/>
              </a:rPr>
              <a:t>working  capital</a:t>
            </a:r>
            <a:endParaRPr sz="2400">
              <a:latin typeface="Trebuchet MS"/>
              <a:cs typeface="Trebuchet MS"/>
            </a:endParaRPr>
          </a:p>
        </p:txBody>
      </p:sp>
      <p:sp>
        <p:nvSpPr>
          <p:cNvPr id="9" name="object 9"/>
          <p:cNvSpPr txBox="1"/>
          <p:nvPr/>
        </p:nvSpPr>
        <p:spPr>
          <a:xfrm>
            <a:off x="1193088" y="4299965"/>
            <a:ext cx="2800985" cy="822325"/>
          </a:xfrm>
          <a:prstGeom prst="rect">
            <a:avLst/>
          </a:prstGeom>
        </p:spPr>
        <p:txBody>
          <a:bodyPr vert="horz" wrap="square" lIns="0" tIns="71120" rIns="0" bIns="0" rtlCol="0">
            <a:spAutoFit/>
          </a:bodyPr>
          <a:lstStyle/>
          <a:p>
            <a:pPr marL="13970" marR="5080" indent="-1905">
              <a:lnSpc>
                <a:spcPts val="2920"/>
              </a:lnSpc>
              <a:spcBef>
                <a:spcPts val="560"/>
              </a:spcBef>
            </a:pPr>
            <a:r>
              <a:rPr sz="2800" b="1" spc="-75" dirty="0">
                <a:solidFill>
                  <a:srgbClr val="8DD5C1"/>
                </a:solidFill>
                <a:latin typeface="Trebuchet MS"/>
                <a:cs typeface="Trebuchet MS"/>
              </a:rPr>
              <a:t>Total </a:t>
            </a:r>
            <a:r>
              <a:rPr sz="2800" b="1" spc="-10" dirty="0">
                <a:solidFill>
                  <a:srgbClr val="8DD5C1"/>
                </a:solidFill>
                <a:latin typeface="Trebuchet MS"/>
                <a:cs typeface="Trebuchet MS"/>
              </a:rPr>
              <a:t>investment  </a:t>
            </a:r>
            <a:r>
              <a:rPr sz="2800" b="1" spc="-5" dirty="0">
                <a:solidFill>
                  <a:srgbClr val="8DD5C1"/>
                </a:solidFill>
                <a:latin typeface="Trebuchet MS"/>
                <a:cs typeface="Trebuchet MS"/>
              </a:rPr>
              <a:t>in current</a:t>
            </a:r>
            <a:r>
              <a:rPr sz="2800" b="1" spc="-65" dirty="0">
                <a:solidFill>
                  <a:srgbClr val="8DD5C1"/>
                </a:solidFill>
                <a:latin typeface="Trebuchet MS"/>
                <a:cs typeface="Trebuchet MS"/>
              </a:rPr>
              <a:t> </a:t>
            </a:r>
            <a:r>
              <a:rPr sz="2800" b="1" spc="-5" dirty="0">
                <a:solidFill>
                  <a:srgbClr val="8DD5C1"/>
                </a:solidFill>
                <a:latin typeface="Trebuchet MS"/>
                <a:cs typeface="Trebuchet MS"/>
              </a:rPr>
              <a:t>assets</a:t>
            </a:r>
            <a:endParaRPr sz="2800">
              <a:latin typeface="Trebuchet MS"/>
              <a:cs typeface="Trebuchet MS"/>
            </a:endParaRPr>
          </a:p>
        </p:txBody>
      </p:sp>
      <p:grpSp>
        <p:nvGrpSpPr>
          <p:cNvPr id="10" name="object 10"/>
          <p:cNvGrpSpPr/>
          <p:nvPr/>
        </p:nvGrpSpPr>
        <p:grpSpPr>
          <a:xfrm>
            <a:off x="4460494" y="1776729"/>
            <a:ext cx="3281679" cy="4735830"/>
            <a:chOff x="4460494" y="1776729"/>
            <a:chExt cx="3281679" cy="4735830"/>
          </a:xfrm>
        </p:grpSpPr>
        <p:sp>
          <p:nvSpPr>
            <p:cNvPr id="11" name="object 11"/>
            <p:cNvSpPr/>
            <p:nvPr/>
          </p:nvSpPr>
          <p:spPr>
            <a:xfrm>
              <a:off x="4470654" y="1786889"/>
              <a:ext cx="3261360" cy="4715510"/>
            </a:xfrm>
            <a:custGeom>
              <a:avLst/>
              <a:gdLst/>
              <a:ahLst/>
              <a:cxnLst/>
              <a:rect l="l" t="t" r="r" b="b"/>
              <a:pathLst>
                <a:path w="3261359" h="4715510">
                  <a:moveTo>
                    <a:pt x="0" y="0"/>
                  </a:moveTo>
                  <a:lnTo>
                    <a:pt x="0" y="4715256"/>
                  </a:lnTo>
                  <a:lnTo>
                    <a:pt x="3261360" y="3772154"/>
                  </a:lnTo>
                  <a:lnTo>
                    <a:pt x="3261360" y="943101"/>
                  </a:lnTo>
                  <a:lnTo>
                    <a:pt x="0" y="0"/>
                  </a:lnTo>
                  <a:close/>
                </a:path>
              </a:pathLst>
            </a:custGeom>
            <a:solidFill>
              <a:srgbClr val="4E967A"/>
            </a:solidFill>
          </p:spPr>
          <p:txBody>
            <a:bodyPr wrap="square" lIns="0" tIns="0" rIns="0" bIns="0" rtlCol="0"/>
            <a:lstStyle/>
            <a:p>
              <a:endParaRPr/>
            </a:p>
          </p:txBody>
        </p:sp>
        <p:sp>
          <p:nvSpPr>
            <p:cNvPr id="12" name="object 12"/>
            <p:cNvSpPr/>
            <p:nvPr/>
          </p:nvSpPr>
          <p:spPr>
            <a:xfrm>
              <a:off x="4470654" y="1786889"/>
              <a:ext cx="3261360" cy="4715510"/>
            </a:xfrm>
            <a:custGeom>
              <a:avLst/>
              <a:gdLst/>
              <a:ahLst/>
              <a:cxnLst/>
              <a:rect l="l" t="t" r="r" b="b"/>
              <a:pathLst>
                <a:path w="3261359" h="4715510">
                  <a:moveTo>
                    <a:pt x="0" y="4715256"/>
                  </a:moveTo>
                  <a:lnTo>
                    <a:pt x="0" y="0"/>
                  </a:lnTo>
                  <a:lnTo>
                    <a:pt x="3261360" y="943101"/>
                  </a:lnTo>
                  <a:lnTo>
                    <a:pt x="3261360" y="3772154"/>
                  </a:lnTo>
                  <a:lnTo>
                    <a:pt x="0" y="4715256"/>
                  </a:lnTo>
                </a:path>
              </a:pathLst>
            </a:custGeom>
            <a:ln w="19812">
              <a:solidFill>
                <a:srgbClr val="FFFFFF"/>
              </a:solidFill>
            </a:ln>
          </p:spPr>
          <p:txBody>
            <a:bodyPr wrap="square" lIns="0" tIns="0" rIns="0" bIns="0" rtlCol="0"/>
            <a:lstStyle/>
            <a:p>
              <a:endParaRPr/>
            </a:p>
          </p:txBody>
        </p:sp>
      </p:grpSp>
      <p:sp>
        <p:nvSpPr>
          <p:cNvPr id="13" name="object 13"/>
          <p:cNvSpPr txBox="1"/>
          <p:nvPr/>
        </p:nvSpPr>
        <p:spPr>
          <a:xfrm>
            <a:off x="4966842" y="2315413"/>
            <a:ext cx="2266950" cy="710565"/>
          </a:xfrm>
          <a:prstGeom prst="rect">
            <a:avLst/>
          </a:prstGeom>
        </p:spPr>
        <p:txBody>
          <a:bodyPr vert="horz" wrap="square" lIns="0" tIns="12700" rIns="0" bIns="0" rtlCol="0">
            <a:spAutoFit/>
          </a:bodyPr>
          <a:lstStyle/>
          <a:p>
            <a:pPr algn="ctr">
              <a:lnSpc>
                <a:spcPts val="2695"/>
              </a:lnSpc>
              <a:spcBef>
                <a:spcPts val="100"/>
              </a:spcBef>
            </a:pPr>
            <a:r>
              <a:rPr sz="2400" b="1" spc="-10" dirty="0">
                <a:solidFill>
                  <a:srgbClr val="FFFFFF"/>
                </a:solidFill>
                <a:latin typeface="Trebuchet MS"/>
                <a:cs typeface="Trebuchet MS"/>
              </a:rPr>
              <a:t>Working</a:t>
            </a:r>
            <a:r>
              <a:rPr sz="2400" b="1" spc="-70" dirty="0">
                <a:solidFill>
                  <a:srgbClr val="FFFFFF"/>
                </a:solidFill>
                <a:latin typeface="Trebuchet MS"/>
                <a:cs typeface="Trebuchet MS"/>
              </a:rPr>
              <a:t> </a:t>
            </a:r>
            <a:r>
              <a:rPr sz="2400" b="1" dirty="0">
                <a:solidFill>
                  <a:srgbClr val="FFFFFF"/>
                </a:solidFill>
                <a:latin typeface="Trebuchet MS"/>
                <a:cs typeface="Trebuchet MS"/>
              </a:rPr>
              <a:t>Capital</a:t>
            </a:r>
            <a:endParaRPr sz="2400">
              <a:latin typeface="Trebuchet MS"/>
              <a:cs typeface="Trebuchet MS"/>
            </a:endParaRPr>
          </a:p>
          <a:p>
            <a:pPr algn="ctr">
              <a:lnSpc>
                <a:spcPts val="2695"/>
              </a:lnSpc>
            </a:pPr>
            <a:r>
              <a:rPr sz="2400" b="1" spc="-5" dirty="0">
                <a:solidFill>
                  <a:srgbClr val="FFFFFF"/>
                </a:solidFill>
                <a:latin typeface="Trebuchet MS"/>
                <a:cs typeface="Trebuchet MS"/>
              </a:rPr>
              <a:t>Gap(WCG)</a:t>
            </a:r>
            <a:endParaRPr sz="2400">
              <a:latin typeface="Trebuchet MS"/>
              <a:cs typeface="Trebuchet MS"/>
            </a:endParaRPr>
          </a:p>
        </p:txBody>
      </p:sp>
      <p:sp>
        <p:nvSpPr>
          <p:cNvPr id="14" name="object 14"/>
          <p:cNvSpPr txBox="1"/>
          <p:nvPr/>
        </p:nvSpPr>
        <p:spPr>
          <a:xfrm>
            <a:off x="4922646" y="3510788"/>
            <a:ext cx="2357755" cy="2402205"/>
          </a:xfrm>
          <a:prstGeom prst="rect">
            <a:avLst/>
          </a:prstGeom>
        </p:spPr>
        <p:txBody>
          <a:bodyPr vert="horz" wrap="square" lIns="0" tIns="67310" rIns="0" bIns="0" rtlCol="0">
            <a:spAutoFit/>
          </a:bodyPr>
          <a:lstStyle/>
          <a:p>
            <a:pPr marL="12700" marR="5080" indent="-1270" algn="ctr">
              <a:lnSpc>
                <a:spcPct val="87000"/>
              </a:lnSpc>
              <a:spcBef>
                <a:spcPts val="530"/>
              </a:spcBef>
            </a:pPr>
            <a:r>
              <a:rPr sz="2800" b="1" spc="-75" dirty="0">
                <a:solidFill>
                  <a:srgbClr val="8DD5C1"/>
                </a:solidFill>
                <a:latin typeface="Trebuchet MS"/>
                <a:cs typeface="Trebuchet MS"/>
              </a:rPr>
              <a:t>Total </a:t>
            </a:r>
            <a:r>
              <a:rPr sz="2800" b="1" spc="-5" dirty="0">
                <a:solidFill>
                  <a:srgbClr val="8DD5C1"/>
                </a:solidFill>
                <a:latin typeface="Trebuchet MS"/>
                <a:cs typeface="Trebuchet MS"/>
              </a:rPr>
              <a:t>Current  </a:t>
            </a:r>
            <a:r>
              <a:rPr sz="2800" b="1" spc="-10" dirty="0">
                <a:solidFill>
                  <a:srgbClr val="8DD5C1"/>
                </a:solidFill>
                <a:latin typeface="Trebuchet MS"/>
                <a:cs typeface="Trebuchet MS"/>
              </a:rPr>
              <a:t>Assets </a:t>
            </a:r>
            <a:r>
              <a:rPr sz="2800" b="1" spc="-5" dirty="0">
                <a:solidFill>
                  <a:srgbClr val="8DD5C1"/>
                </a:solidFill>
                <a:latin typeface="Trebuchet MS"/>
                <a:cs typeface="Trebuchet MS"/>
              </a:rPr>
              <a:t>-</a:t>
            </a:r>
            <a:r>
              <a:rPr sz="2800" b="1" spc="-25" dirty="0">
                <a:solidFill>
                  <a:srgbClr val="8DD5C1"/>
                </a:solidFill>
                <a:latin typeface="Trebuchet MS"/>
                <a:cs typeface="Trebuchet MS"/>
              </a:rPr>
              <a:t> </a:t>
            </a:r>
            <a:r>
              <a:rPr sz="2800" b="1" spc="-10" dirty="0">
                <a:solidFill>
                  <a:srgbClr val="8DD5C1"/>
                </a:solidFill>
                <a:latin typeface="Trebuchet MS"/>
                <a:cs typeface="Trebuchet MS"/>
              </a:rPr>
              <a:t>Other  </a:t>
            </a:r>
            <a:r>
              <a:rPr sz="2800" b="1" spc="-5" dirty="0">
                <a:solidFill>
                  <a:srgbClr val="8DD5C1"/>
                </a:solidFill>
                <a:latin typeface="Trebuchet MS"/>
                <a:cs typeface="Trebuchet MS"/>
              </a:rPr>
              <a:t>Current  Liabilities</a:t>
            </a:r>
            <a:endParaRPr sz="2800">
              <a:latin typeface="Trebuchet MS"/>
              <a:cs typeface="Trebuchet MS"/>
            </a:endParaRPr>
          </a:p>
          <a:p>
            <a:pPr marL="376555" marR="368300" indent="-1905" algn="ctr">
              <a:lnSpc>
                <a:spcPct val="87600"/>
              </a:lnSpc>
              <a:spcBef>
                <a:spcPts val="1125"/>
              </a:spcBef>
            </a:pPr>
            <a:r>
              <a:rPr sz="2800" dirty="0">
                <a:solidFill>
                  <a:srgbClr val="FFFFFF"/>
                </a:solidFill>
                <a:latin typeface="Trebuchet MS"/>
                <a:cs typeface="Trebuchet MS"/>
              </a:rPr>
              <a:t>(</a:t>
            </a:r>
            <a:r>
              <a:rPr sz="2400" dirty="0">
                <a:solidFill>
                  <a:srgbClr val="C00000"/>
                </a:solidFill>
                <a:latin typeface="Trebuchet MS"/>
                <a:cs typeface="Trebuchet MS"/>
              </a:rPr>
              <a:t>Excl. Bank  B</a:t>
            </a:r>
            <a:r>
              <a:rPr sz="2400" spc="-10" dirty="0">
                <a:solidFill>
                  <a:srgbClr val="C00000"/>
                </a:solidFill>
                <a:latin typeface="Trebuchet MS"/>
                <a:cs typeface="Trebuchet MS"/>
              </a:rPr>
              <a:t>o</a:t>
            </a:r>
            <a:r>
              <a:rPr sz="2400" dirty="0">
                <a:solidFill>
                  <a:srgbClr val="C00000"/>
                </a:solidFill>
                <a:latin typeface="Trebuchet MS"/>
                <a:cs typeface="Trebuchet MS"/>
              </a:rPr>
              <a:t>rrowin</a:t>
            </a:r>
            <a:r>
              <a:rPr sz="2400" spc="-15" dirty="0">
                <a:solidFill>
                  <a:srgbClr val="C00000"/>
                </a:solidFill>
                <a:latin typeface="Trebuchet MS"/>
                <a:cs typeface="Trebuchet MS"/>
              </a:rPr>
              <a:t>g</a:t>
            </a:r>
            <a:r>
              <a:rPr sz="2400" spc="-5" dirty="0">
                <a:solidFill>
                  <a:srgbClr val="C00000"/>
                </a:solidFill>
                <a:latin typeface="Trebuchet MS"/>
                <a:cs typeface="Trebuchet MS"/>
              </a:rPr>
              <a:t>s</a:t>
            </a:r>
            <a:r>
              <a:rPr sz="2400" dirty="0">
                <a:solidFill>
                  <a:srgbClr val="FFFFFF"/>
                </a:solidFill>
                <a:latin typeface="Trebuchet MS"/>
                <a:cs typeface="Trebuchet MS"/>
              </a:rPr>
              <a:t>)</a:t>
            </a:r>
            <a:endParaRPr sz="2400">
              <a:latin typeface="Trebuchet MS"/>
              <a:cs typeface="Trebuchet MS"/>
            </a:endParaRPr>
          </a:p>
        </p:txBody>
      </p:sp>
      <p:grpSp>
        <p:nvGrpSpPr>
          <p:cNvPr id="15" name="object 15"/>
          <p:cNvGrpSpPr/>
          <p:nvPr/>
        </p:nvGrpSpPr>
        <p:grpSpPr>
          <a:xfrm>
            <a:off x="7967471" y="1776983"/>
            <a:ext cx="3281679" cy="4735195"/>
            <a:chOff x="7967471" y="1776983"/>
            <a:chExt cx="3281679" cy="4735195"/>
          </a:xfrm>
        </p:grpSpPr>
        <p:sp>
          <p:nvSpPr>
            <p:cNvPr id="16" name="object 16"/>
            <p:cNvSpPr/>
            <p:nvPr/>
          </p:nvSpPr>
          <p:spPr>
            <a:xfrm>
              <a:off x="7977377" y="1786889"/>
              <a:ext cx="3261360" cy="4715510"/>
            </a:xfrm>
            <a:custGeom>
              <a:avLst/>
              <a:gdLst/>
              <a:ahLst/>
              <a:cxnLst/>
              <a:rect l="l" t="t" r="r" b="b"/>
              <a:pathLst>
                <a:path w="3261359" h="4715510">
                  <a:moveTo>
                    <a:pt x="0" y="0"/>
                  </a:moveTo>
                  <a:lnTo>
                    <a:pt x="0" y="4715256"/>
                  </a:lnTo>
                  <a:lnTo>
                    <a:pt x="3261360" y="3772154"/>
                  </a:lnTo>
                  <a:lnTo>
                    <a:pt x="3261360" y="943101"/>
                  </a:lnTo>
                  <a:lnTo>
                    <a:pt x="0" y="0"/>
                  </a:lnTo>
                  <a:close/>
                </a:path>
              </a:pathLst>
            </a:custGeom>
            <a:solidFill>
              <a:srgbClr val="61A29F"/>
            </a:solidFill>
          </p:spPr>
          <p:txBody>
            <a:bodyPr wrap="square" lIns="0" tIns="0" rIns="0" bIns="0" rtlCol="0"/>
            <a:lstStyle/>
            <a:p>
              <a:endParaRPr/>
            </a:p>
          </p:txBody>
        </p:sp>
        <p:sp>
          <p:nvSpPr>
            <p:cNvPr id="17" name="object 17"/>
            <p:cNvSpPr/>
            <p:nvPr/>
          </p:nvSpPr>
          <p:spPr>
            <a:xfrm>
              <a:off x="7977377" y="1786889"/>
              <a:ext cx="3261360" cy="4715510"/>
            </a:xfrm>
            <a:custGeom>
              <a:avLst/>
              <a:gdLst/>
              <a:ahLst/>
              <a:cxnLst/>
              <a:rect l="l" t="t" r="r" b="b"/>
              <a:pathLst>
                <a:path w="3261359" h="4715510">
                  <a:moveTo>
                    <a:pt x="0" y="4715256"/>
                  </a:moveTo>
                  <a:lnTo>
                    <a:pt x="0" y="0"/>
                  </a:lnTo>
                  <a:lnTo>
                    <a:pt x="3261360" y="943101"/>
                  </a:lnTo>
                  <a:lnTo>
                    <a:pt x="3261360" y="3772154"/>
                  </a:lnTo>
                  <a:lnTo>
                    <a:pt x="0" y="4715256"/>
                  </a:lnTo>
                </a:path>
              </a:pathLst>
            </a:custGeom>
            <a:ln w="19812">
              <a:solidFill>
                <a:srgbClr val="FFFFFF"/>
              </a:solidFill>
            </a:ln>
          </p:spPr>
          <p:txBody>
            <a:bodyPr wrap="square" lIns="0" tIns="0" rIns="0" bIns="0" rtlCol="0"/>
            <a:lstStyle/>
            <a:p>
              <a:endParaRPr/>
            </a:p>
          </p:txBody>
        </p:sp>
      </p:grpSp>
      <p:sp>
        <p:nvSpPr>
          <p:cNvPr id="18" name="object 18"/>
          <p:cNvSpPr txBox="1"/>
          <p:nvPr/>
        </p:nvSpPr>
        <p:spPr>
          <a:xfrm>
            <a:off x="8207120" y="3030982"/>
            <a:ext cx="2802255" cy="761365"/>
          </a:xfrm>
          <a:prstGeom prst="rect">
            <a:avLst/>
          </a:prstGeom>
        </p:spPr>
        <p:txBody>
          <a:bodyPr vert="horz" wrap="square" lIns="0" tIns="29845" rIns="0" bIns="0" rtlCol="0">
            <a:spAutoFit/>
          </a:bodyPr>
          <a:lstStyle/>
          <a:p>
            <a:pPr marL="280670" marR="5080" indent="-268605">
              <a:lnSpc>
                <a:spcPts val="2830"/>
              </a:lnSpc>
              <a:spcBef>
                <a:spcPts val="235"/>
              </a:spcBef>
            </a:pPr>
            <a:r>
              <a:rPr sz="2400" b="1" spc="-5" dirty="0">
                <a:solidFill>
                  <a:srgbClr val="FFFFFF"/>
                </a:solidFill>
                <a:latin typeface="Trebuchet MS"/>
                <a:cs typeface="Trebuchet MS"/>
              </a:rPr>
              <a:t>Net </a:t>
            </a:r>
            <a:r>
              <a:rPr sz="2400" b="1" dirty="0">
                <a:solidFill>
                  <a:srgbClr val="FFFFFF"/>
                </a:solidFill>
                <a:latin typeface="Trebuchet MS"/>
                <a:cs typeface="Trebuchet MS"/>
              </a:rPr>
              <a:t>working</a:t>
            </a:r>
            <a:r>
              <a:rPr sz="2400" b="1" spc="-70" dirty="0">
                <a:solidFill>
                  <a:srgbClr val="FFFFFF"/>
                </a:solidFill>
                <a:latin typeface="Trebuchet MS"/>
                <a:cs typeface="Trebuchet MS"/>
              </a:rPr>
              <a:t> </a:t>
            </a:r>
            <a:r>
              <a:rPr sz="2400" b="1" spc="-5" dirty="0">
                <a:solidFill>
                  <a:srgbClr val="FFFFFF"/>
                </a:solidFill>
                <a:latin typeface="Trebuchet MS"/>
                <a:cs typeface="Trebuchet MS"/>
              </a:rPr>
              <a:t>capital  (Liquid</a:t>
            </a:r>
            <a:r>
              <a:rPr sz="2400" b="1" spc="-20" dirty="0">
                <a:solidFill>
                  <a:srgbClr val="FFFFFF"/>
                </a:solidFill>
                <a:latin typeface="Trebuchet MS"/>
                <a:cs typeface="Trebuchet MS"/>
              </a:rPr>
              <a:t> </a:t>
            </a:r>
            <a:r>
              <a:rPr sz="2400" b="1" spc="-5" dirty="0">
                <a:solidFill>
                  <a:srgbClr val="FFFFFF"/>
                </a:solidFill>
                <a:latin typeface="Trebuchet MS"/>
                <a:cs typeface="Trebuchet MS"/>
              </a:rPr>
              <a:t>surplus</a:t>
            </a:r>
            <a:r>
              <a:rPr sz="2800" spc="-5" dirty="0">
                <a:solidFill>
                  <a:srgbClr val="FFFFFF"/>
                </a:solidFill>
                <a:latin typeface="Trebuchet MS"/>
                <a:cs typeface="Trebuchet MS"/>
              </a:rPr>
              <a:t>)</a:t>
            </a:r>
            <a:endParaRPr sz="2800">
              <a:latin typeface="Trebuchet MS"/>
              <a:cs typeface="Trebuchet MS"/>
            </a:endParaRPr>
          </a:p>
        </p:txBody>
      </p:sp>
      <p:sp>
        <p:nvSpPr>
          <p:cNvPr id="20" name="object 20"/>
          <p:cNvSpPr txBox="1">
            <a:spLocks noGrp="1"/>
          </p:cNvSpPr>
          <p:nvPr>
            <p:ph type="title"/>
          </p:nvPr>
        </p:nvSpPr>
        <p:spPr>
          <a:xfrm>
            <a:off x="265175" y="999744"/>
            <a:ext cx="11733530" cy="524510"/>
          </a:xfrm>
          <a:prstGeom prst="rect">
            <a:avLst/>
          </a:prstGeom>
          <a:solidFill>
            <a:srgbClr val="B3E3D5"/>
          </a:solidFill>
        </p:spPr>
        <p:txBody>
          <a:bodyPr vert="horz" wrap="square" lIns="0" tIns="34925" rIns="0" bIns="0" rtlCol="0">
            <a:spAutoFit/>
          </a:bodyPr>
          <a:lstStyle/>
          <a:p>
            <a:pPr marL="90805">
              <a:lnSpc>
                <a:spcPct val="100000"/>
              </a:lnSpc>
              <a:spcBef>
                <a:spcPts val="275"/>
              </a:spcBef>
              <a:tabLst>
                <a:tab pos="8195309" algn="l"/>
              </a:tabLst>
            </a:pPr>
            <a:r>
              <a:rPr sz="2800" b="0" spc="-25" dirty="0">
                <a:solidFill>
                  <a:srgbClr val="000000"/>
                </a:solidFill>
                <a:latin typeface="Trebuchet MS"/>
                <a:cs typeface="Trebuchet MS"/>
              </a:rPr>
              <a:t>Working </a:t>
            </a:r>
            <a:r>
              <a:rPr sz="2800" b="0" spc="-10" dirty="0">
                <a:solidFill>
                  <a:srgbClr val="000000"/>
                </a:solidFill>
                <a:latin typeface="Trebuchet MS"/>
                <a:cs typeface="Trebuchet MS"/>
              </a:rPr>
              <a:t>capital </a:t>
            </a:r>
            <a:r>
              <a:rPr sz="2800" b="0" spc="-5" dirty="0">
                <a:solidFill>
                  <a:srgbClr val="000000"/>
                </a:solidFill>
                <a:latin typeface="Trebuchet MS"/>
                <a:cs typeface="Trebuchet MS"/>
              </a:rPr>
              <a:t>is a </a:t>
            </a:r>
            <a:r>
              <a:rPr sz="2400" spc="-5" dirty="0">
                <a:solidFill>
                  <a:srgbClr val="C00000"/>
                </a:solidFill>
                <a:latin typeface="Trebuchet MS"/>
                <a:cs typeface="Trebuchet MS"/>
              </a:rPr>
              <a:t>Measure Of</a:t>
            </a:r>
            <a:r>
              <a:rPr sz="2400" spc="120" dirty="0">
                <a:solidFill>
                  <a:srgbClr val="C00000"/>
                </a:solidFill>
                <a:latin typeface="Trebuchet MS"/>
                <a:cs typeface="Trebuchet MS"/>
              </a:rPr>
              <a:t> </a:t>
            </a:r>
            <a:r>
              <a:rPr sz="2400" spc="-25" dirty="0">
                <a:solidFill>
                  <a:srgbClr val="C00000"/>
                </a:solidFill>
                <a:latin typeface="Trebuchet MS"/>
                <a:cs typeface="Trebuchet MS"/>
              </a:rPr>
              <a:t>Company’s</a:t>
            </a:r>
            <a:r>
              <a:rPr sz="2400" spc="5" dirty="0">
                <a:solidFill>
                  <a:srgbClr val="C00000"/>
                </a:solidFill>
                <a:latin typeface="Trebuchet MS"/>
                <a:cs typeface="Trebuchet MS"/>
              </a:rPr>
              <a:t> </a:t>
            </a:r>
            <a:r>
              <a:rPr sz="2400" dirty="0">
                <a:solidFill>
                  <a:srgbClr val="C00000"/>
                </a:solidFill>
                <a:latin typeface="Trebuchet MS"/>
                <a:cs typeface="Trebuchet MS"/>
              </a:rPr>
              <a:t>Efficiency	</a:t>
            </a:r>
            <a:r>
              <a:rPr sz="2400" spc="-5" dirty="0">
                <a:solidFill>
                  <a:srgbClr val="C00000"/>
                </a:solidFill>
                <a:latin typeface="Trebuchet MS"/>
                <a:cs typeface="Trebuchet MS"/>
              </a:rPr>
              <a:t>And</a:t>
            </a:r>
            <a:r>
              <a:rPr sz="2400" spc="-10" dirty="0">
                <a:solidFill>
                  <a:srgbClr val="C00000"/>
                </a:solidFill>
                <a:latin typeface="Trebuchet MS"/>
                <a:cs typeface="Trebuchet MS"/>
              </a:rPr>
              <a:t> </a:t>
            </a:r>
            <a:r>
              <a:rPr sz="2400" spc="-5" dirty="0">
                <a:solidFill>
                  <a:srgbClr val="C00000"/>
                </a:solidFill>
                <a:latin typeface="Trebuchet MS"/>
                <a:cs typeface="Trebuchet MS"/>
              </a:rPr>
              <a:t>Short-term</a:t>
            </a:r>
            <a:endParaRPr sz="2400">
              <a:latin typeface="Trebuchet MS"/>
              <a:cs typeface="Trebuchet MS"/>
            </a:endParaRPr>
          </a:p>
        </p:txBody>
      </p:sp>
      <p:sp>
        <p:nvSpPr>
          <p:cNvPr id="22" name="object 22"/>
          <p:cNvSpPr txBox="1">
            <a:spLocks noGrp="1"/>
          </p:cNvSpPr>
          <p:nvPr>
            <p:ph type="ftr" sz="quarter" idx="4294967295"/>
          </p:nvPr>
        </p:nvSpPr>
        <p:spPr>
          <a:xfrm>
            <a:off x="0" y="6356350"/>
            <a:ext cx="4114800" cy="365125"/>
          </a:xfrm>
          <a:prstGeom prst="rect">
            <a:avLst/>
          </a:prstGeom>
        </p:spPr>
        <p:txBody>
          <a:bodyPr vert="horz" wrap="square" lIns="0" tIns="0" rIns="0" bIns="0" rtlCol="0">
            <a:spAutoFit/>
          </a:bodyPr>
          <a:lstStyle/>
          <a:p>
            <a:pPr marL="12700">
              <a:lnSpc>
                <a:spcPts val="2150"/>
              </a:lnSpc>
            </a:pPr>
            <a:r>
              <a:rPr lang="en-IN" spc="-5"/>
              <a:t>CLDC VIJAYAWADA</a:t>
            </a:r>
            <a:endParaRPr spc="-5" dirty="0"/>
          </a:p>
        </p:txBody>
      </p:sp>
      <p:sp>
        <p:nvSpPr>
          <p:cNvPr id="19" name="object 19"/>
          <p:cNvSpPr txBox="1"/>
          <p:nvPr/>
        </p:nvSpPr>
        <p:spPr>
          <a:xfrm>
            <a:off x="8133968" y="4372483"/>
            <a:ext cx="2946400" cy="823594"/>
          </a:xfrm>
          <a:prstGeom prst="rect">
            <a:avLst/>
          </a:prstGeom>
        </p:spPr>
        <p:txBody>
          <a:bodyPr vert="horz" wrap="square" lIns="0" tIns="69850" rIns="0" bIns="0" rtlCol="0">
            <a:spAutoFit/>
          </a:bodyPr>
          <a:lstStyle/>
          <a:p>
            <a:pPr marL="12700" marR="5080" indent="147320">
              <a:lnSpc>
                <a:spcPts val="2930"/>
              </a:lnSpc>
              <a:spcBef>
                <a:spcPts val="550"/>
              </a:spcBef>
            </a:pPr>
            <a:r>
              <a:rPr sz="2800" b="1" spc="-5" dirty="0">
                <a:solidFill>
                  <a:srgbClr val="8DD5C1"/>
                </a:solidFill>
                <a:latin typeface="Trebuchet MS"/>
                <a:cs typeface="Trebuchet MS"/>
              </a:rPr>
              <a:t>Current assets –  Current</a:t>
            </a:r>
            <a:r>
              <a:rPr sz="2800" b="1" spc="-75" dirty="0">
                <a:solidFill>
                  <a:srgbClr val="8DD5C1"/>
                </a:solidFill>
                <a:latin typeface="Trebuchet MS"/>
                <a:cs typeface="Trebuchet MS"/>
              </a:rPr>
              <a:t> </a:t>
            </a:r>
            <a:r>
              <a:rPr sz="2800" b="1" spc="-5" dirty="0">
                <a:solidFill>
                  <a:srgbClr val="8DD5C1"/>
                </a:solidFill>
                <a:latin typeface="Trebuchet MS"/>
                <a:cs typeface="Trebuchet MS"/>
              </a:rPr>
              <a:t>liabilities</a:t>
            </a:r>
            <a:endParaRPr sz="2800">
              <a:latin typeface="Trebuchet MS"/>
              <a:cs typeface="Trebuchet MS"/>
            </a:endParaRPr>
          </a:p>
        </p:txBody>
      </p:sp>
      <p:sp>
        <p:nvSpPr>
          <p:cNvPr id="21" name="object 21"/>
          <p:cNvSpPr txBox="1"/>
          <p:nvPr/>
        </p:nvSpPr>
        <p:spPr>
          <a:xfrm>
            <a:off x="343611" y="1450670"/>
            <a:ext cx="2343150" cy="391795"/>
          </a:xfrm>
          <a:prstGeom prst="rect">
            <a:avLst/>
          </a:prstGeom>
        </p:spPr>
        <p:txBody>
          <a:bodyPr vert="horz" wrap="square" lIns="0" tIns="12700" rIns="0" bIns="0" rtlCol="0">
            <a:spAutoFit/>
          </a:bodyPr>
          <a:lstStyle/>
          <a:p>
            <a:pPr marL="12700">
              <a:lnSpc>
                <a:spcPct val="100000"/>
              </a:lnSpc>
              <a:spcBef>
                <a:spcPts val="100"/>
              </a:spcBef>
            </a:pPr>
            <a:r>
              <a:rPr sz="2400" b="1" spc="-5" dirty="0">
                <a:solidFill>
                  <a:srgbClr val="C00000"/>
                </a:solidFill>
                <a:latin typeface="Trebuchet MS"/>
                <a:cs typeface="Trebuchet MS"/>
              </a:rPr>
              <a:t>Financial</a:t>
            </a:r>
            <a:r>
              <a:rPr sz="2400" b="1" spc="-100" dirty="0">
                <a:solidFill>
                  <a:srgbClr val="C00000"/>
                </a:solidFill>
                <a:latin typeface="Trebuchet MS"/>
                <a:cs typeface="Trebuchet MS"/>
              </a:rPr>
              <a:t> </a:t>
            </a:r>
            <a:r>
              <a:rPr sz="2400" b="1" dirty="0">
                <a:solidFill>
                  <a:srgbClr val="C00000"/>
                </a:solidFill>
                <a:latin typeface="Trebuchet MS"/>
                <a:cs typeface="Trebuchet MS"/>
              </a:rPr>
              <a:t>Health</a:t>
            </a:r>
            <a:endParaRPr sz="2400">
              <a:latin typeface="Trebuchet MS"/>
              <a:cs typeface="Trebuchet MS"/>
            </a:endParaRPr>
          </a:p>
        </p:txBody>
      </p:sp>
    </p:spTree>
    <p:extLst>
      <p:ext uri="{BB962C8B-B14F-4D97-AF65-F5344CB8AC3E}">
        <p14:creationId xmlns:p14="http://schemas.microsoft.com/office/powerpoint/2010/main" val="216808754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911219" y="6142871"/>
            <a:ext cx="2603500" cy="269304"/>
          </a:xfrm>
          <a:prstGeom prst="rect">
            <a:avLst/>
          </a:prstGeom>
        </p:spPr>
        <p:txBody>
          <a:bodyPr vert="horz" wrap="square" lIns="0" tIns="0" rIns="0" bIns="0" rtlCol="0">
            <a:spAutoFit/>
          </a:bodyPr>
          <a:lstStyle/>
          <a:p>
            <a:pPr>
              <a:lnSpc>
                <a:spcPts val="2050"/>
              </a:lnSpc>
            </a:pPr>
            <a:r>
              <a:rPr sz="1800" b="1" spc="-105" dirty="0">
                <a:solidFill>
                  <a:srgbClr val="006FC0"/>
                </a:solidFill>
                <a:latin typeface="Trebuchet MS"/>
                <a:cs typeface="Trebuchet MS"/>
              </a:rPr>
              <a:t>INDIANINDIAN</a:t>
            </a:r>
            <a:endParaRPr sz="1800" dirty="0">
              <a:latin typeface="Trebuchet MS"/>
              <a:cs typeface="Trebuchet MS"/>
            </a:endParaRPr>
          </a:p>
        </p:txBody>
      </p:sp>
      <p:sp>
        <p:nvSpPr>
          <p:cNvPr id="3" name="object 3"/>
          <p:cNvSpPr txBox="1"/>
          <p:nvPr/>
        </p:nvSpPr>
        <p:spPr>
          <a:xfrm>
            <a:off x="6514655" y="6142871"/>
            <a:ext cx="1880235" cy="269304"/>
          </a:xfrm>
          <a:prstGeom prst="rect">
            <a:avLst/>
          </a:prstGeom>
        </p:spPr>
        <p:txBody>
          <a:bodyPr vert="horz" wrap="square" lIns="0" tIns="0" rIns="0" bIns="0" rtlCol="0">
            <a:spAutoFit/>
          </a:bodyPr>
          <a:lstStyle/>
          <a:p>
            <a:pPr>
              <a:lnSpc>
                <a:spcPts val="2050"/>
              </a:lnSpc>
            </a:pPr>
            <a:r>
              <a:rPr sz="1800" b="1" spc="-180" dirty="0">
                <a:solidFill>
                  <a:srgbClr val="006FC0"/>
                </a:solidFill>
                <a:latin typeface="Trebuchet MS"/>
                <a:cs typeface="Trebuchet MS"/>
              </a:rPr>
              <a:t>NKINGNG </a:t>
            </a:r>
            <a:r>
              <a:rPr sz="1800" b="1" spc="-640" dirty="0">
                <a:solidFill>
                  <a:srgbClr val="006FC0"/>
                </a:solidFill>
                <a:latin typeface="Trebuchet MS"/>
                <a:cs typeface="Trebuchet MS"/>
              </a:rPr>
              <a:t>&amp;&amp; </a:t>
            </a:r>
            <a:r>
              <a:rPr sz="1800" b="1" spc="-535" dirty="0">
                <a:solidFill>
                  <a:srgbClr val="006FC0"/>
                </a:solidFill>
                <a:latin typeface="Trebuchet MS"/>
                <a:cs typeface="Trebuchet MS"/>
              </a:rPr>
              <a:t> </a:t>
            </a:r>
            <a:r>
              <a:rPr sz="1800" b="1" spc="-525" dirty="0">
                <a:solidFill>
                  <a:srgbClr val="006FC0"/>
                </a:solidFill>
                <a:latin typeface="Trebuchet MS"/>
                <a:cs typeface="Trebuchet MS"/>
              </a:rPr>
              <a:t>FFINANCINANCE</a:t>
            </a:r>
            <a:endParaRPr sz="1800" dirty="0">
              <a:latin typeface="Trebuchet MS"/>
              <a:cs typeface="Trebuchet MS"/>
            </a:endParaRPr>
          </a:p>
        </p:txBody>
      </p:sp>
      <p:sp>
        <p:nvSpPr>
          <p:cNvPr id="4" name="object 4"/>
          <p:cNvSpPr/>
          <p:nvPr/>
        </p:nvSpPr>
        <p:spPr>
          <a:xfrm>
            <a:off x="3032760" y="6088379"/>
            <a:ext cx="6240780" cy="370840"/>
          </a:xfrm>
          <a:custGeom>
            <a:avLst/>
            <a:gdLst/>
            <a:ahLst/>
            <a:cxnLst/>
            <a:rect l="l" t="t" r="r" b="b"/>
            <a:pathLst>
              <a:path w="6240780" h="370839">
                <a:moveTo>
                  <a:pt x="0" y="370332"/>
                </a:moveTo>
                <a:lnTo>
                  <a:pt x="6240780" y="370332"/>
                </a:lnTo>
                <a:lnTo>
                  <a:pt x="6240780" y="0"/>
                </a:lnTo>
                <a:lnTo>
                  <a:pt x="0" y="0"/>
                </a:lnTo>
                <a:lnTo>
                  <a:pt x="0" y="370332"/>
                </a:lnTo>
                <a:close/>
              </a:path>
              <a:path w="6240780" h="370839">
                <a:moveTo>
                  <a:pt x="0" y="370332"/>
                </a:moveTo>
                <a:lnTo>
                  <a:pt x="6240780" y="370332"/>
                </a:lnTo>
                <a:lnTo>
                  <a:pt x="6240780" y="0"/>
                </a:lnTo>
                <a:lnTo>
                  <a:pt x="0" y="0"/>
                </a:lnTo>
                <a:lnTo>
                  <a:pt x="0" y="370332"/>
                </a:lnTo>
                <a:close/>
              </a:path>
            </a:pathLst>
          </a:custGeom>
          <a:ln w="9144">
            <a:solidFill>
              <a:srgbClr val="1CACE3"/>
            </a:solidFill>
          </a:ln>
        </p:spPr>
        <p:txBody>
          <a:bodyPr wrap="square" lIns="0" tIns="0" rIns="0" bIns="0" rtlCol="0"/>
          <a:lstStyle/>
          <a:p>
            <a:endParaRPr/>
          </a:p>
        </p:txBody>
      </p:sp>
      <p:grpSp>
        <p:nvGrpSpPr>
          <p:cNvPr id="6" name="object 6"/>
          <p:cNvGrpSpPr/>
          <p:nvPr/>
        </p:nvGrpSpPr>
        <p:grpSpPr>
          <a:xfrm>
            <a:off x="1651761" y="994917"/>
            <a:ext cx="4999355" cy="3009265"/>
            <a:chOff x="1651761" y="994917"/>
            <a:chExt cx="4999355" cy="3009265"/>
          </a:xfrm>
        </p:grpSpPr>
        <p:sp>
          <p:nvSpPr>
            <p:cNvPr id="7" name="object 7"/>
            <p:cNvSpPr/>
            <p:nvPr/>
          </p:nvSpPr>
          <p:spPr>
            <a:xfrm>
              <a:off x="1661922" y="1005077"/>
              <a:ext cx="4979035" cy="1812289"/>
            </a:xfrm>
            <a:custGeom>
              <a:avLst/>
              <a:gdLst/>
              <a:ahLst/>
              <a:cxnLst/>
              <a:rect l="l" t="t" r="r" b="b"/>
              <a:pathLst>
                <a:path w="4979034" h="1812289">
                  <a:moveTo>
                    <a:pt x="4978908" y="0"/>
                  </a:moveTo>
                  <a:lnTo>
                    <a:pt x="0" y="0"/>
                  </a:lnTo>
                  <a:lnTo>
                    <a:pt x="0" y="1568196"/>
                  </a:lnTo>
                  <a:lnTo>
                    <a:pt x="0" y="1706880"/>
                  </a:lnTo>
                  <a:lnTo>
                    <a:pt x="0" y="1812036"/>
                  </a:lnTo>
                  <a:lnTo>
                    <a:pt x="4978908" y="1812036"/>
                  </a:lnTo>
                  <a:lnTo>
                    <a:pt x="4978908" y="1706880"/>
                  </a:lnTo>
                  <a:lnTo>
                    <a:pt x="4978908" y="1568196"/>
                  </a:lnTo>
                  <a:lnTo>
                    <a:pt x="4978908" y="0"/>
                  </a:lnTo>
                  <a:close/>
                </a:path>
              </a:pathLst>
            </a:custGeom>
            <a:solidFill>
              <a:srgbClr val="C0DAD9"/>
            </a:solidFill>
          </p:spPr>
          <p:txBody>
            <a:bodyPr wrap="square" lIns="0" tIns="0" rIns="0" bIns="0" rtlCol="0"/>
            <a:lstStyle/>
            <a:p>
              <a:endParaRPr/>
            </a:p>
          </p:txBody>
        </p:sp>
        <p:sp>
          <p:nvSpPr>
            <p:cNvPr id="8" name="object 8"/>
            <p:cNvSpPr/>
            <p:nvPr/>
          </p:nvSpPr>
          <p:spPr>
            <a:xfrm>
              <a:off x="1661921" y="1005077"/>
              <a:ext cx="4979035" cy="1812289"/>
            </a:xfrm>
            <a:custGeom>
              <a:avLst/>
              <a:gdLst/>
              <a:ahLst/>
              <a:cxnLst/>
              <a:rect l="l" t="t" r="r" b="b"/>
              <a:pathLst>
                <a:path w="4979034" h="1812289">
                  <a:moveTo>
                    <a:pt x="0" y="1812036"/>
                  </a:moveTo>
                  <a:lnTo>
                    <a:pt x="4978908" y="1812036"/>
                  </a:lnTo>
                  <a:lnTo>
                    <a:pt x="4978908" y="0"/>
                  </a:lnTo>
                  <a:lnTo>
                    <a:pt x="0" y="0"/>
                  </a:lnTo>
                  <a:lnTo>
                    <a:pt x="0" y="1812036"/>
                  </a:lnTo>
                  <a:close/>
                </a:path>
              </a:pathLst>
            </a:custGeom>
            <a:ln w="19812">
              <a:solidFill>
                <a:srgbClr val="117DA7"/>
              </a:solidFill>
            </a:ln>
          </p:spPr>
          <p:txBody>
            <a:bodyPr wrap="square" lIns="0" tIns="0" rIns="0" bIns="0" rtlCol="0"/>
            <a:lstStyle/>
            <a:p>
              <a:endParaRPr/>
            </a:p>
          </p:txBody>
        </p:sp>
        <p:sp>
          <p:nvSpPr>
            <p:cNvPr id="9" name="object 9"/>
            <p:cNvSpPr/>
            <p:nvPr/>
          </p:nvSpPr>
          <p:spPr>
            <a:xfrm>
              <a:off x="1669542" y="2573273"/>
              <a:ext cx="4942840" cy="1420495"/>
            </a:xfrm>
            <a:custGeom>
              <a:avLst/>
              <a:gdLst/>
              <a:ahLst/>
              <a:cxnLst/>
              <a:rect l="l" t="t" r="r" b="b"/>
              <a:pathLst>
                <a:path w="4942840" h="1420495">
                  <a:moveTo>
                    <a:pt x="4942332" y="0"/>
                  </a:moveTo>
                  <a:lnTo>
                    <a:pt x="0" y="0"/>
                  </a:lnTo>
                  <a:lnTo>
                    <a:pt x="0" y="687324"/>
                  </a:lnTo>
                  <a:lnTo>
                    <a:pt x="0" y="1420368"/>
                  </a:lnTo>
                  <a:lnTo>
                    <a:pt x="4942332" y="1420368"/>
                  </a:lnTo>
                  <a:lnTo>
                    <a:pt x="4942332" y="687324"/>
                  </a:lnTo>
                  <a:lnTo>
                    <a:pt x="4942332" y="0"/>
                  </a:lnTo>
                  <a:close/>
                </a:path>
              </a:pathLst>
            </a:custGeom>
            <a:solidFill>
              <a:srgbClr val="8DD5C1"/>
            </a:solidFill>
          </p:spPr>
          <p:txBody>
            <a:bodyPr wrap="square" lIns="0" tIns="0" rIns="0" bIns="0" rtlCol="0"/>
            <a:lstStyle/>
            <a:p>
              <a:endParaRPr/>
            </a:p>
          </p:txBody>
        </p:sp>
        <p:sp>
          <p:nvSpPr>
            <p:cNvPr id="10" name="object 10"/>
            <p:cNvSpPr/>
            <p:nvPr/>
          </p:nvSpPr>
          <p:spPr>
            <a:xfrm>
              <a:off x="1669541" y="2573273"/>
              <a:ext cx="4942840" cy="1420495"/>
            </a:xfrm>
            <a:custGeom>
              <a:avLst/>
              <a:gdLst/>
              <a:ahLst/>
              <a:cxnLst/>
              <a:rect l="l" t="t" r="r" b="b"/>
              <a:pathLst>
                <a:path w="4942840" h="1420495">
                  <a:moveTo>
                    <a:pt x="0" y="1420368"/>
                  </a:moveTo>
                  <a:lnTo>
                    <a:pt x="4942332" y="1420368"/>
                  </a:lnTo>
                  <a:lnTo>
                    <a:pt x="4942332" y="0"/>
                  </a:lnTo>
                  <a:lnTo>
                    <a:pt x="0" y="0"/>
                  </a:lnTo>
                  <a:lnTo>
                    <a:pt x="0" y="1420368"/>
                  </a:lnTo>
                  <a:close/>
                </a:path>
              </a:pathLst>
            </a:custGeom>
            <a:ln w="19812">
              <a:solidFill>
                <a:srgbClr val="117DA7"/>
              </a:solidFill>
            </a:ln>
          </p:spPr>
          <p:txBody>
            <a:bodyPr wrap="square" lIns="0" tIns="0" rIns="0" bIns="0" rtlCol="0"/>
            <a:lstStyle/>
            <a:p>
              <a:endParaRPr/>
            </a:p>
          </p:txBody>
        </p:sp>
      </p:grpSp>
      <p:sp>
        <p:nvSpPr>
          <p:cNvPr id="11" name="object 11"/>
          <p:cNvSpPr txBox="1"/>
          <p:nvPr/>
        </p:nvSpPr>
        <p:spPr>
          <a:xfrm>
            <a:off x="2241550" y="2498598"/>
            <a:ext cx="3794125" cy="452120"/>
          </a:xfrm>
          <a:prstGeom prst="rect">
            <a:avLst/>
          </a:prstGeom>
        </p:spPr>
        <p:txBody>
          <a:bodyPr vert="horz" wrap="square" lIns="0" tIns="12065" rIns="0" bIns="0" rtlCol="0">
            <a:spAutoFit/>
          </a:bodyPr>
          <a:lstStyle/>
          <a:p>
            <a:pPr marL="12700">
              <a:lnSpc>
                <a:spcPct val="100000"/>
              </a:lnSpc>
              <a:spcBef>
                <a:spcPts val="95"/>
              </a:spcBef>
            </a:pPr>
            <a:r>
              <a:rPr sz="2800" spc="-10" dirty="0">
                <a:solidFill>
                  <a:srgbClr val="C00000"/>
                </a:solidFill>
                <a:latin typeface="Trebuchet MS"/>
                <a:cs typeface="Trebuchet MS"/>
              </a:rPr>
              <a:t>Long </a:t>
            </a:r>
            <a:r>
              <a:rPr sz="2800" spc="-95" dirty="0">
                <a:solidFill>
                  <a:srgbClr val="C00000"/>
                </a:solidFill>
                <a:latin typeface="Trebuchet MS"/>
                <a:cs typeface="Trebuchet MS"/>
              </a:rPr>
              <a:t>Term </a:t>
            </a:r>
            <a:r>
              <a:rPr sz="2800" spc="-10" dirty="0">
                <a:solidFill>
                  <a:srgbClr val="C00000"/>
                </a:solidFill>
                <a:latin typeface="Trebuchet MS"/>
                <a:cs typeface="Trebuchet MS"/>
              </a:rPr>
              <a:t>Liabilities</a:t>
            </a:r>
            <a:r>
              <a:rPr sz="2800" spc="40" dirty="0">
                <a:solidFill>
                  <a:srgbClr val="C00000"/>
                </a:solidFill>
                <a:latin typeface="Trebuchet MS"/>
                <a:cs typeface="Trebuchet MS"/>
              </a:rPr>
              <a:t> </a:t>
            </a:r>
            <a:r>
              <a:rPr sz="2800" spc="-10" dirty="0">
                <a:solidFill>
                  <a:srgbClr val="C00000"/>
                </a:solidFill>
                <a:latin typeface="Trebuchet MS"/>
                <a:cs typeface="Trebuchet MS"/>
              </a:rPr>
              <a:t>50</a:t>
            </a:r>
            <a:endParaRPr sz="2800">
              <a:latin typeface="Trebuchet MS"/>
              <a:cs typeface="Trebuchet MS"/>
            </a:endParaRPr>
          </a:p>
        </p:txBody>
      </p:sp>
      <p:sp>
        <p:nvSpPr>
          <p:cNvPr id="12" name="object 12"/>
          <p:cNvSpPr txBox="1"/>
          <p:nvPr/>
        </p:nvSpPr>
        <p:spPr>
          <a:xfrm>
            <a:off x="1775205" y="2921965"/>
            <a:ext cx="4726305" cy="574675"/>
          </a:xfrm>
          <a:prstGeom prst="rect">
            <a:avLst/>
          </a:prstGeom>
        </p:spPr>
        <p:txBody>
          <a:bodyPr vert="horz" wrap="square" lIns="0" tIns="12700" rIns="0" bIns="0" rtlCol="0">
            <a:spAutoFit/>
          </a:bodyPr>
          <a:lstStyle/>
          <a:p>
            <a:pPr marL="12700">
              <a:lnSpc>
                <a:spcPct val="100000"/>
              </a:lnSpc>
              <a:spcBef>
                <a:spcPts val="100"/>
              </a:spcBef>
            </a:pPr>
            <a:r>
              <a:rPr sz="3600" spc="-5" dirty="0">
                <a:solidFill>
                  <a:srgbClr val="C00000"/>
                </a:solidFill>
                <a:latin typeface="Trebuchet MS"/>
                <a:cs typeface="Trebuchet MS"/>
              </a:rPr>
              <a:t>----------------------------</a:t>
            </a:r>
            <a:endParaRPr sz="3600">
              <a:latin typeface="Trebuchet MS"/>
              <a:cs typeface="Trebuchet MS"/>
            </a:endParaRPr>
          </a:p>
        </p:txBody>
      </p:sp>
      <p:sp>
        <p:nvSpPr>
          <p:cNvPr id="13" name="object 13"/>
          <p:cNvSpPr txBox="1"/>
          <p:nvPr/>
        </p:nvSpPr>
        <p:spPr>
          <a:xfrm>
            <a:off x="3708019" y="3471164"/>
            <a:ext cx="863600" cy="574040"/>
          </a:xfrm>
          <a:prstGeom prst="rect">
            <a:avLst/>
          </a:prstGeom>
        </p:spPr>
        <p:txBody>
          <a:bodyPr vert="horz" wrap="square" lIns="0" tIns="12700" rIns="0" bIns="0" rtlCol="0">
            <a:spAutoFit/>
          </a:bodyPr>
          <a:lstStyle/>
          <a:p>
            <a:pPr marL="12700">
              <a:lnSpc>
                <a:spcPct val="100000"/>
              </a:lnSpc>
              <a:spcBef>
                <a:spcPts val="100"/>
              </a:spcBef>
            </a:pPr>
            <a:r>
              <a:rPr sz="3600" spc="-5" dirty="0">
                <a:solidFill>
                  <a:srgbClr val="C00000"/>
                </a:solidFill>
                <a:latin typeface="Trebuchet MS"/>
                <a:cs typeface="Trebuchet MS"/>
              </a:rPr>
              <a:t>-----</a:t>
            </a:r>
            <a:endParaRPr sz="3600">
              <a:latin typeface="Trebuchet MS"/>
              <a:cs typeface="Trebuchet MS"/>
            </a:endParaRPr>
          </a:p>
        </p:txBody>
      </p:sp>
      <p:grpSp>
        <p:nvGrpSpPr>
          <p:cNvPr id="14" name="object 14"/>
          <p:cNvGrpSpPr/>
          <p:nvPr/>
        </p:nvGrpSpPr>
        <p:grpSpPr>
          <a:xfrm>
            <a:off x="6612381" y="972058"/>
            <a:ext cx="4519295" cy="1832610"/>
            <a:chOff x="6612381" y="972058"/>
            <a:chExt cx="4519295" cy="1832610"/>
          </a:xfrm>
        </p:grpSpPr>
        <p:sp>
          <p:nvSpPr>
            <p:cNvPr id="15" name="object 15"/>
            <p:cNvSpPr/>
            <p:nvPr/>
          </p:nvSpPr>
          <p:spPr>
            <a:xfrm>
              <a:off x="6622541" y="982218"/>
              <a:ext cx="4498975" cy="1729739"/>
            </a:xfrm>
            <a:custGeom>
              <a:avLst/>
              <a:gdLst/>
              <a:ahLst/>
              <a:cxnLst/>
              <a:rect l="l" t="t" r="r" b="b"/>
              <a:pathLst>
                <a:path w="4498975" h="1729739">
                  <a:moveTo>
                    <a:pt x="0" y="1729740"/>
                  </a:moveTo>
                  <a:lnTo>
                    <a:pt x="4498848" y="1729740"/>
                  </a:lnTo>
                  <a:lnTo>
                    <a:pt x="4498848" y="0"/>
                  </a:lnTo>
                  <a:lnTo>
                    <a:pt x="0" y="0"/>
                  </a:lnTo>
                  <a:lnTo>
                    <a:pt x="0" y="1729740"/>
                  </a:lnTo>
                  <a:close/>
                </a:path>
              </a:pathLst>
            </a:custGeom>
            <a:solidFill>
              <a:srgbClr val="75B6E4"/>
            </a:solidFill>
          </p:spPr>
          <p:txBody>
            <a:bodyPr wrap="square" lIns="0" tIns="0" rIns="0" bIns="0" rtlCol="0"/>
            <a:lstStyle/>
            <a:p>
              <a:endParaRPr/>
            </a:p>
          </p:txBody>
        </p:sp>
        <p:sp>
          <p:nvSpPr>
            <p:cNvPr id="16" name="object 16"/>
            <p:cNvSpPr/>
            <p:nvPr/>
          </p:nvSpPr>
          <p:spPr>
            <a:xfrm>
              <a:off x="6622541" y="982218"/>
              <a:ext cx="4498975" cy="1812289"/>
            </a:xfrm>
            <a:custGeom>
              <a:avLst/>
              <a:gdLst/>
              <a:ahLst/>
              <a:cxnLst/>
              <a:rect l="l" t="t" r="r" b="b"/>
              <a:pathLst>
                <a:path w="4498975" h="1812289">
                  <a:moveTo>
                    <a:pt x="0" y="1812036"/>
                  </a:moveTo>
                  <a:lnTo>
                    <a:pt x="4498848" y="1812036"/>
                  </a:lnTo>
                  <a:lnTo>
                    <a:pt x="4498848" y="0"/>
                  </a:lnTo>
                  <a:lnTo>
                    <a:pt x="0" y="0"/>
                  </a:lnTo>
                  <a:lnTo>
                    <a:pt x="0" y="1812036"/>
                  </a:lnTo>
                  <a:close/>
                </a:path>
              </a:pathLst>
            </a:custGeom>
            <a:ln w="19812">
              <a:solidFill>
                <a:srgbClr val="117DA7"/>
              </a:solidFill>
            </a:ln>
          </p:spPr>
          <p:txBody>
            <a:bodyPr wrap="square" lIns="0" tIns="0" rIns="0" bIns="0" rtlCol="0"/>
            <a:lstStyle/>
            <a:p>
              <a:endParaRPr/>
            </a:p>
          </p:txBody>
        </p:sp>
      </p:grpSp>
      <p:sp>
        <p:nvSpPr>
          <p:cNvPr id="17" name="object 17"/>
          <p:cNvSpPr txBox="1"/>
          <p:nvPr/>
        </p:nvSpPr>
        <p:spPr>
          <a:xfrm>
            <a:off x="8185150" y="1732026"/>
            <a:ext cx="1373505" cy="299720"/>
          </a:xfrm>
          <a:prstGeom prst="rect">
            <a:avLst/>
          </a:prstGeom>
        </p:spPr>
        <p:txBody>
          <a:bodyPr vert="horz" wrap="square" lIns="0" tIns="12700" rIns="0" bIns="0" rtlCol="0">
            <a:spAutoFit/>
          </a:bodyPr>
          <a:lstStyle/>
          <a:p>
            <a:pPr marL="12700">
              <a:lnSpc>
                <a:spcPct val="100000"/>
              </a:lnSpc>
              <a:spcBef>
                <a:spcPts val="100"/>
              </a:spcBef>
            </a:pPr>
            <a:r>
              <a:rPr sz="1800" spc="-5" dirty="0">
                <a:solidFill>
                  <a:srgbClr val="FFFFFF"/>
                </a:solidFill>
                <a:latin typeface="Trebuchet MS"/>
                <a:cs typeface="Trebuchet MS"/>
              </a:rPr>
              <a:t>FIXED</a:t>
            </a:r>
            <a:r>
              <a:rPr sz="1800" spc="-160" dirty="0">
                <a:solidFill>
                  <a:srgbClr val="FFFFFF"/>
                </a:solidFill>
                <a:latin typeface="Trebuchet MS"/>
                <a:cs typeface="Trebuchet MS"/>
              </a:rPr>
              <a:t> </a:t>
            </a:r>
            <a:r>
              <a:rPr sz="1800" spc="-5" dirty="0">
                <a:solidFill>
                  <a:srgbClr val="FFFFFF"/>
                </a:solidFill>
                <a:latin typeface="Trebuchet MS"/>
                <a:cs typeface="Trebuchet MS"/>
              </a:rPr>
              <a:t>ASSETS</a:t>
            </a:r>
            <a:endParaRPr sz="1800">
              <a:latin typeface="Trebuchet MS"/>
              <a:cs typeface="Trebuchet MS"/>
            </a:endParaRPr>
          </a:p>
        </p:txBody>
      </p:sp>
      <p:grpSp>
        <p:nvGrpSpPr>
          <p:cNvPr id="18" name="object 18"/>
          <p:cNvGrpSpPr/>
          <p:nvPr/>
        </p:nvGrpSpPr>
        <p:grpSpPr>
          <a:xfrm>
            <a:off x="6559042" y="2701798"/>
            <a:ext cx="4554220" cy="3774440"/>
            <a:chOff x="6559042" y="2701798"/>
            <a:chExt cx="4554220" cy="3774440"/>
          </a:xfrm>
        </p:grpSpPr>
        <p:sp>
          <p:nvSpPr>
            <p:cNvPr id="19" name="object 19"/>
            <p:cNvSpPr/>
            <p:nvPr/>
          </p:nvSpPr>
          <p:spPr>
            <a:xfrm>
              <a:off x="6604254" y="2711958"/>
              <a:ext cx="4498975" cy="530860"/>
            </a:xfrm>
            <a:custGeom>
              <a:avLst/>
              <a:gdLst/>
              <a:ahLst/>
              <a:cxnLst/>
              <a:rect l="l" t="t" r="r" b="b"/>
              <a:pathLst>
                <a:path w="4498975" h="530860">
                  <a:moveTo>
                    <a:pt x="4498848" y="0"/>
                  </a:moveTo>
                  <a:lnTo>
                    <a:pt x="0" y="0"/>
                  </a:lnTo>
                  <a:lnTo>
                    <a:pt x="0" y="530351"/>
                  </a:lnTo>
                  <a:lnTo>
                    <a:pt x="4498848" y="530351"/>
                  </a:lnTo>
                  <a:lnTo>
                    <a:pt x="4498848" y="0"/>
                  </a:lnTo>
                  <a:close/>
                </a:path>
              </a:pathLst>
            </a:custGeom>
            <a:solidFill>
              <a:srgbClr val="308A70"/>
            </a:solidFill>
          </p:spPr>
          <p:txBody>
            <a:bodyPr wrap="square" lIns="0" tIns="0" rIns="0" bIns="0" rtlCol="0"/>
            <a:lstStyle/>
            <a:p>
              <a:endParaRPr/>
            </a:p>
          </p:txBody>
        </p:sp>
        <p:sp>
          <p:nvSpPr>
            <p:cNvPr id="20" name="object 20"/>
            <p:cNvSpPr/>
            <p:nvPr/>
          </p:nvSpPr>
          <p:spPr>
            <a:xfrm>
              <a:off x="6604254" y="2711958"/>
              <a:ext cx="4498975" cy="530860"/>
            </a:xfrm>
            <a:custGeom>
              <a:avLst/>
              <a:gdLst/>
              <a:ahLst/>
              <a:cxnLst/>
              <a:rect l="l" t="t" r="r" b="b"/>
              <a:pathLst>
                <a:path w="4498975" h="530860">
                  <a:moveTo>
                    <a:pt x="0" y="530351"/>
                  </a:moveTo>
                  <a:lnTo>
                    <a:pt x="4498848" y="530351"/>
                  </a:lnTo>
                  <a:lnTo>
                    <a:pt x="4498848" y="0"/>
                  </a:lnTo>
                  <a:lnTo>
                    <a:pt x="0" y="0"/>
                  </a:lnTo>
                  <a:lnTo>
                    <a:pt x="0" y="530351"/>
                  </a:lnTo>
                  <a:close/>
                </a:path>
              </a:pathLst>
            </a:custGeom>
            <a:ln w="19812">
              <a:solidFill>
                <a:srgbClr val="117DA7"/>
              </a:solidFill>
            </a:ln>
          </p:spPr>
          <p:txBody>
            <a:bodyPr wrap="square" lIns="0" tIns="0" rIns="0" bIns="0" rtlCol="0"/>
            <a:lstStyle/>
            <a:p>
              <a:endParaRPr/>
            </a:p>
          </p:txBody>
        </p:sp>
        <p:sp>
          <p:nvSpPr>
            <p:cNvPr id="21" name="object 21"/>
            <p:cNvSpPr/>
            <p:nvPr/>
          </p:nvSpPr>
          <p:spPr>
            <a:xfrm>
              <a:off x="6569202" y="3260598"/>
              <a:ext cx="4498975" cy="3205480"/>
            </a:xfrm>
            <a:custGeom>
              <a:avLst/>
              <a:gdLst/>
              <a:ahLst/>
              <a:cxnLst/>
              <a:rect l="l" t="t" r="r" b="b"/>
              <a:pathLst>
                <a:path w="4498975" h="3205479">
                  <a:moveTo>
                    <a:pt x="4498848" y="0"/>
                  </a:moveTo>
                  <a:lnTo>
                    <a:pt x="0" y="0"/>
                  </a:lnTo>
                  <a:lnTo>
                    <a:pt x="0" y="3204972"/>
                  </a:lnTo>
                  <a:lnTo>
                    <a:pt x="4498848" y="3204972"/>
                  </a:lnTo>
                  <a:lnTo>
                    <a:pt x="4498848" y="0"/>
                  </a:lnTo>
                  <a:close/>
                </a:path>
              </a:pathLst>
            </a:custGeom>
            <a:solidFill>
              <a:srgbClr val="A9D7B7"/>
            </a:solidFill>
          </p:spPr>
          <p:txBody>
            <a:bodyPr wrap="square" lIns="0" tIns="0" rIns="0" bIns="0" rtlCol="0"/>
            <a:lstStyle/>
            <a:p>
              <a:endParaRPr/>
            </a:p>
          </p:txBody>
        </p:sp>
        <p:sp>
          <p:nvSpPr>
            <p:cNvPr id="22" name="object 22"/>
            <p:cNvSpPr/>
            <p:nvPr/>
          </p:nvSpPr>
          <p:spPr>
            <a:xfrm>
              <a:off x="6569202" y="3260598"/>
              <a:ext cx="4498975" cy="3205480"/>
            </a:xfrm>
            <a:custGeom>
              <a:avLst/>
              <a:gdLst/>
              <a:ahLst/>
              <a:cxnLst/>
              <a:rect l="l" t="t" r="r" b="b"/>
              <a:pathLst>
                <a:path w="4498975" h="3205479">
                  <a:moveTo>
                    <a:pt x="0" y="3204972"/>
                  </a:moveTo>
                  <a:lnTo>
                    <a:pt x="4498848" y="3204972"/>
                  </a:lnTo>
                  <a:lnTo>
                    <a:pt x="4498848" y="0"/>
                  </a:lnTo>
                  <a:lnTo>
                    <a:pt x="0" y="0"/>
                  </a:lnTo>
                  <a:lnTo>
                    <a:pt x="0" y="3204972"/>
                  </a:lnTo>
                  <a:close/>
                </a:path>
              </a:pathLst>
            </a:custGeom>
            <a:ln w="19812">
              <a:solidFill>
                <a:srgbClr val="117DA7"/>
              </a:solidFill>
            </a:ln>
          </p:spPr>
          <p:txBody>
            <a:bodyPr wrap="square" lIns="0" tIns="0" rIns="0" bIns="0" rtlCol="0"/>
            <a:lstStyle/>
            <a:p>
              <a:endParaRPr/>
            </a:p>
          </p:txBody>
        </p:sp>
      </p:grpSp>
      <p:sp>
        <p:nvSpPr>
          <p:cNvPr id="23" name="object 23"/>
          <p:cNvSpPr txBox="1"/>
          <p:nvPr/>
        </p:nvSpPr>
        <p:spPr>
          <a:xfrm>
            <a:off x="7943468" y="4524502"/>
            <a:ext cx="1748155" cy="662940"/>
          </a:xfrm>
          <a:prstGeom prst="rect">
            <a:avLst/>
          </a:prstGeom>
        </p:spPr>
        <p:txBody>
          <a:bodyPr vert="horz" wrap="square" lIns="0" tIns="12700" rIns="0" bIns="0" rtlCol="0">
            <a:spAutoFit/>
          </a:bodyPr>
          <a:lstStyle/>
          <a:p>
            <a:pPr algn="ctr">
              <a:lnSpc>
                <a:spcPts val="2150"/>
              </a:lnSpc>
              <a:spcBef>
                <a:spcPts val="100"/>
              </a:spcBef>
            </a:pPr>
            <a:r>
              <a:rPr sz="1800" spc="-5" dirty="0">
                <a:solidFill>
                  <a:srgbClr val="FFFFFF"/>
                </a:solidFill>
                <a:latin typeface="Trebuchet MS"/>
                <a:cs typeface="Trebuchet MS"/>
              </a:rPr>
              <a:t>CURRENT</a:t>
            </a:r>
            <a:r>
              <a:rPr sz="1800" spc="-195" dirty="0">
                <a:solidFill>
                  <a:srgbClr val="FFFFFF"/>
                </a:solidFill>
                <a:latin typeface="Trebuchet MS"/>
                <a:cs typeface="Trebuchet MS"/>
              </a:rPr>
              <a:t> </a:t>
            </a:r>
            <a:r>
              <a:rPr sz="1800" spc="-5" dirty="0">
                <a:solidFill>
                  <a:srgbClr val="FFFFFF"/>
                </a:solidFill>
                <a:latin typeface="Trebuchet MS"/>
                <a:cs typeface="Trebuchet MS"/>
              </a:rPr>
              <a:t>ASSETS</a:t>
            </a:r>
            <a:endParaRPr sz="1800">
              <a:latin typeface="Trebuchet MS"/>
              <a:cs typeface="Trebuchet MS"/>
            </a:endParaRPr>
          </a:p>
          <a:p>
            <a:pPr algn="ctr">
              <a:lnSpc>
                <a:spcPts val="2870"/>
              </a:lnSpc>
            </a:pPr>
            <a:r>
              <a:rPr sz="2400" spc="-5" dirty="0">
                <a:solidFill>
                  <a:srgbClr val="C00000"/>
                </a:solidFill>
                <a:latin typeface="Trebuchet MS"/>
                <a:cs typeface="Trebuchet MS"/>
              </a:rPr>
              <a:t>110</a:t>
            </a:r>
            <a:endParaRPr sz="2400">
              <a:latin typeface="Trebuchet MS"/>
              <a:cs typeface="Trebuchet MS"/>
            </a:endParaRPr>
          </a:p>
        </p:txBody>
      </p:sp>
      <p:grpSp>
        <p:nvGrpSpPr>
          <p:cNvPr id="24" name="object 24"/>
          <p:cNvGrpSpPr/>
          <p:nvPr/>
        </p:nvGrpSpPr>
        <p:grpSpPr>
          <a:xfrm>
            <a:off x="1659382" y="3983482"/>
            <a:ext cx="4963160" cy="2509520"/>
            <a:chOff x="1659382" y="3983482"/>
            <a:chExt cx="4963160" cy="2509520"/>
          </a:xfrm>
        </p:grpSpPr>
        <p:sp>
          <p:nvSpPr>
            <p:cNvPr id="25" name="object 25"/>
            <p:cNvSpPr/>
            <p:nvPr/>
          </p:nvSpPr>
          <p:spPr>
            <a:xfrm>
              <a:off x="1669542" y="3993642"/>
              <a:ext cx="4942840" cy="2489200"/>
            </a:xfrm>
            <a:custGeom>
              <a:avLst/>
              <a:gdLst/>
              <a:ahLst/>
              <a:cxnLst/>
              <a:rect l="l" t="t" r="r" b="b"/>
              <a:pathLst>
                <a:path w="4942840" h="2489200">
                  <a:moveTo>
                    <a:pt x="4942332" y="0"/>
                  </a:moveTo>
                  <a:lnTo>
                    <a:pt x="0" y="0"/>
                  </a:lnTo>
                  <a:lnTo>
                    <a:pt x="0" y="2488692"/>
                  </a:lnTo>
                  <a:lnTo>
                    <a:pt x="4942332" y="2488692"/>
                  </a:lnTo>
                  <a:lnTo>
                    <a:pt x="4942332" y="0"/>
                  </a:lnTo>
                  <a:close/>
                </a:path>
              </a:pathLst>
            </a:custGeom>
            <a:solidFill>
              <a:srgbClr val="1CACE3"/>
            </a:solidFill>
          </p:spPr>
          <p:txBody>
            <a:bodyPr wrap="square" lIns="0" tIns="0" rIns="0" bIns="0" rtlCol="0"/>
            <a:lstStyle/>
            <a:p>
              <a:endParaRPr/>
            </a:p>
          </p:txBody>
        </p:sp>
        <p:sp>
          <p:nvSpPr>
            <p:cNvPr id="26" name="object 26"/>
            <p:cNvSpPr/>
            <p:nvPr/>
          </p:nvSpPr>
          <p:spPr>
            <a:xfrm>
              <a:off x="1669542" y="3993642"/>
              <a:ext cx="4942840" cy="2489200"/>
            </a:xfrm>
            <a:custGeom>
              <a:avLst/>
              <a:gdLst/>
              <a:ahLst/>
              <a:cxnLst/>
              <a:rect l="l" t="t" r="r" b="b"/>
              <a:pathLst>
                <a:path w="4942840" h="2489200">
                  <a:moveTo>
                    <a:pt x="0" y="2488692"/>
                  </a:moveTo>
                  <a:lnTo>
                    <a:pt x="4942332" y="2488692"/>
                  </a:lnTo>
                  <a:lnTo>
                    <a:pt x="4942332" y="0"/>
                  </a:lnTo>
                  <a:lnTo>
                    <a:pt x="0" y="0"/>
                  </a:lnTo>
                  <a:lnTo>
                    <a:pt x="0" y="2488692"/>
                  </a:lnTo>
                  <a:close/>
                </a:path>
              </a:pathLst>
            </a:custGeom>
            <a:ln w="19812">
              <a:solidFill>
                <a:srgbClr val="117DA7"/>
              </a:solidFill>
            </a:ln>
          </p:spPr>
          <p:txBody>
            <a:bodyPr wrap="square" lIns="0" tIns="0" rIns="0" bIns="0" rtlCol="0"/>
            <a:lstStyle/>
            <a:p>
              <a:endParaRPr/>
            </a:p>
          </p:txBody>
        </p:sp>
      </p:grpSp>
      <p:sp>
        <p:nvSpPr>
          <p:cNvPr id="27" name="object 27"/>
          <p:cNvSpPr txBox="1"/>
          <p:nvPr/>
        </p:nvSpPr>
        <p:spPr>
          <a:xfrm>
            <a:off x="1747773" y="4908042"/>
            <a:ext cx="919480" cy="391160"/>
          </a:xfrm>
          <a:prstGeom prst="rect">
            <a:avLst/>
          </a:prstGeom>
        </p:spPr>
        <p:txBody>
          <a:bodyPr vert="horz" wrap="square" lIns="0" tIns="12700" rIns="0" bIns="0" rtlCol="0">
            <a:spAutoFit/>
          </a:bodyPr>
          <a:lstStyle/>
          <a:p>
            <a:pPr marL="12700">
              <a:lnSpc>
                <a:spcPct val="100000"/>
              </a:lnSpc>
              <a:spcBef>
                <a:spcPts val="100"/>
              </a:spcBef>
            </a:pPr>
            <a:r>
              <a:rPr sz="2400" spc="-10" dirty="0">
                <a:latin typeface="Trebuchet MS"/>
                <a:cs typeface="Trebuchet MS"/>
              </a:rPr>
              <a:t>--------</a:t>
            </a:r>
            <a:endParaRPr sz="2400">
              <a:latin typeface="Trebuchet MS"/>
              <a:cs typeface="Trebuchet MS"/>
            </a:endParaRPr>
          </a:p>
        </p:txBody>
      </p:sp>
      <p:grpSp>
        <p:nvGrpSpPr>
          <p:cNvPr id="28" name="object 28"/>
          <p:cNvGrpSpPr/>
          <p:nvPr/>
        </p:nvGrpSpPr>
        <p:grpSpPr>
          <a:xfrm>
            <a:off x="2473198" y="3983482"/>
            <a:ext cx="3426460" cy="797560"/>
            <a:chOff x="2473198" y="3983482"/>
            <a:chExt cx="3426460" cy="797560"/>
          </a:xfrm>
        </p:grpSpPr>
        <p:sp>
          <p:nvSpPr>
            <p:cNvPr id="29" name="object 29"/>
            <p:cNvSpPr/>
            <p:nvPr/>
          </p:nvSpPr>
          <p:spPr>
            <a:xfrm>
              <a:off x="2483358" y="3993642"/>
              <a:ext cx="3406140" cy="777240"/>
            </a:xfrm>
            <a:custGeom>
              <a:avLst/>
              <a:gdLst/>
              <a:ahLst/>
              <a:cxnLst/>
              <a:rect l="l" t="t" r="r" b="b"/>
              <a:pathLst>
                <a:path w="3406140" h="777239">
                  <a:moveTo>
                    <a:pt x="1703070" y="0"/>
                  </a:moveTo>
                  <a:lnTo>
                    <a:pt x="1629195" y="359"/>
                  </a:lnTo>
                  <a:lnTo>
                    <a:pt x="1556125" y="1426"/>
                  </a:lnTo>
                  <a:lnTo>
                    <a:pt x="1483922" y="3187"/>
                  </a:lnTo>
                  <a:lnTo>
                    <a:pt x="1412650" y="5628"/>
                  </a:lnTo>
                  <a:lnTo>
                    <a:pt x="1342374" y="8733"/>
                  </a:lnTo>
                  <a:lnTo>
                    <a:pt x="1273158" y="12488"/>
                  </a:lnTo>
                  <a:lnTo>
                    <a:pt x="1205065" y="16878"/>
                  </a:lnTo>
                  <a:lnTo>
                    <a:pt x="1138159" y="21890"/>
                  </a:lnTo>
                  <a:lnTo>
                    <a:pt x="1072504" y="27507"/>
                  </a:lnTo>
                  <a:lnTo>
                    <a:pt x="1008164" y="33717"/>
                  </a:lnTo>
                  <a:lnTo>
                    <a:pt x="945203" y="40503"/>
                  </a:lnTo>
                  <a:lnTo>
                    <a:pt x="883684" y="47853"/>
                  </a:lnTo>
                  <a:lnTo>
                    <a:pt x="823673" y="55750"/>
                  </a:lnTo>
                  <a:lnTo>
                    <a:pt x="765232" y="64180"/>
                  </a:lnTo>
                  <a:lnTo>
                    <a:pt x="708426" y="73129"/>
                  </a:lnTo>
                  <a:lnTo>
                    <a:pt x="653318" y="82583"/>
                  </a:lnTo>
                  <a:lnTo>
                    <a:pt x="599972" y="92526"/>
                  </a:lnTo>
                  <a:lnTo>
                    <a:pt x="548453" y="102944"/>
                  </a:lnTo>
                  <a:lnTo>
                    <a:pt x="498824" y="113823"/>
                  </a:lnTo>
                  <a:lnTo>
                    <a:pt x="451149" y="125148"/>
                  </a:lnTo>
                  <a:lnTo>
                    <a:pt x="405492" y="136904"/>
                  </a:lnTo>
                  <a:lnTo>
                    <a:pt x="361917" y="149077"/>
                  </a:lnTo>
                  <a:lnTo>
                    <a:pt x="320487" y="161652"/>
                  </a:lnTo>
                  <a:lnTo>
                    <a:pt x="281267" y="174614"/>
                  </a:lnTo>
                  <a:lnTo>
                    <a:pt x="244321" y="187950"/>
                  </a:lnTo>
                  <a:lnTo>
                    <a:pt x="177506" y="215681"/>
                  </a:lnTo>
                  <a:lnTo>
                    <a:pt x="120552" y="244730"/>
                  </a:lnTo>
                  <a:lnTo>
                    <a:pt x="73970" y="274979"/>
                  </a:lnTo>
                  <a:lnTo>
                    <a:pt x="38272" y="306312"/>
                  </a:lnTo>
                  <a:lnTo>
                    <a:pt x="13969" y="338612"/>
                  </a:lnTo>
                  <a:lnTo>
                    <a:pt x="0" y="388619"/>
                  </a:lnTo>
                  <a:lnTo>
                    <a:pt x="1573" y="405477"/>
                  </a:lnTo>
                  <a:lnTo>
                    <a:pt x="24664" y="454891"/>
                  </a:lnTo>
                  <a:lnTo>
                    <a:pt x="54729" y="486722"/>
                  </a:lnTo>
                  <a:lnTo>
                    <a:pt x="95932" y="517527"/>
                  </a:lnTo>
                  <a:lnTo>
                    <a:pt x="147764" y="547191"/>
                  </a:lnTo>
                  <a:lnTo>
                    <a:pt x="209713" y="575596"/>
                  </a:lnTo>
                  <a:lnTo>
                    <a:pt x="281267" y="602625"/>
                  </a:lnTo>
                  <a:lnTo>
                    <a:pt x="320487" y="615587"/>
                  </a:lnTo>
                  <a:lnTo>
                    <a:pt x="361917" y="628162"/>
                  </a:lnTo>
                  <a:lnTo>
                    <a:pt x="405492" y="640335"/>
                  </a:lnTo>
                  <a:lnTo>
                    <a:pt x="451149" y="652091"/>
                  </a:lnTo>
                  <a:lnTo>
                    <a:pt x="498824" y="663416"/>
                  </a:lnTo>
                  <a:lnTo>
                    <a:pt x="548453" y="674295"/>
                  </a:lnTo>
                  <a:lnTo>
                    <a:pt x="599972" y="684713"/>
                  </a:lnTo>
                  <a:lnTo>
                    <a:pt x="653318" y="694656"/>
                  </a:lnTo>
                  <a:lnTo>
                    <a:pt x="708426" y="704110"/>
                  </a:lnTo>
                  <a:lnTo>
                    <a:pt x="765232" y="713059"/>
                  </a:lnTo>
                  <a:lnTo>
                    <a:pt x="823673" y="721489"/>
                  </a:lnTo>
                  <a:lnTo>
                    <a:pt x="883684" y="729386"/>
                  </a:lnTo>
                  <a:lnTo>
                    <a:pt x="945203" y="736736"/>
                  </a:lnTo>
                  <a:lnTo>
                    <a:pt x="1008164" y="743522"/>
                  </a:lnTo>
                  <a:lnTo>
                    <a:pt x="1072504" y="749732"/>
                  </a:lnTo>
                  <a:lnTo>
                    <a:pt x="1138159" y="755349"/>
                  </a:lnTo>
                  <a:lnTo>
                    <a:pt x="1205065" y="760361"/>
                  </a:lnTo>
                  <a:lnTo>
                    <a:pt x="1273158" y="764751"/>
                  </a:lnTo>
                  <a:lnTo>
                    <a:pt x="1342374" y="768506"/>
                  </a:lnTo>
                  <a:lnTo>
                    <a:pt x="1412650" y="771611"/>
                  </a:lnTo>
                  <a:lnTo>
                    <a:pt x="1483922" y="774052"/>
                  </a:lnTo>
                  <a:lnTo>
                    <a:pt x="1556125" y="775813"/>
                  </a:lnTo>
                  <a:lnTo>
                    <a:pt x="1629195" y="776880"/>
                  </a:lnTo>
                  <a:lnTo>
                    <a:pt x="1703070" y="777239"/>
                  </a:lnTo>
                  <a:lnTo>
                    <a:pt x="1776944" y="776880"/>
                  </a:lnTo>
                  <a:lnTo>
                    <a:pt x="1850014" y="775813"/>
                  </a:lnTo>
                  <a:lnTo>
                    <a:pt x="1922217" y="774052"/>
                  </a:lnTo>
                  <a:lnTo>
                    <a:pt x="1993489" y="771611"/>
                  </a:lnTo>
                  <a:lnTo>
                    <a:pt x="2063765" y="768506"/>
                  </a:lnTo>
                  <a:lnTo>
                    <a:pt x="2132981" y="764751"/>
                  </a:lnTo>
                  <a:lnTo>
                    <a:pt x="2201074" y="760361"/>
                  </a:lnTo>
                  <a:lnTo>
                    <a:pt x="2267980" y="755349"/>
                  </a:lnTo>
                  <a:lnTo>
                    <a:pt x="2333635" y="749732"/>
                  </a:lnTo>
                  <a:lnTo>
                    <a:pt x="2397975" y="743522"/>
                  </a:lnTo>
                  <a:lnTo>
                    <a:pt x="2460936" y="736736"/>
                  </a:lnTo>
                  <a:lnTo>
                    <a:pt x="2522455" y="729386"/>
                  </a:lnTo>
                  <a:lnTo>
                    <a:pt x="2582466" y="721489"/>
                  </a:lnTo>
                  <a:lnTo>
                    <a:pt x="2640907" y="713059"/>
                  </a:lnTo>
                  <a:lnTo>
                    <a:pt x="2697713" y="704110"/>
                  </a:lnTo>
                  <a:lnTo>
                    <a:pt x="2752821" y="694656"/>
                  </a:lnTo>
                  <a:lnTo>
                    <a:pt x="2806167" y="684713"/>
                  </a:lnTo>
                  <a:lnTo>
                    <a:pt x="2857686" y="674295"/>
                  </a:lnTo>
                  <a:lnTo>
                    <a:pt x="2907315" y="663416"/>
                  </a:lnTo>
                  <a:lnTo>
                    <a:pt x="2954990" y="652091"/>
                  </a:lnTo>
                  <a:lnTo>
                    <a:pt x="3000647" y="640335"/>
                  </a:lnTo>
                  <a:lnTo>
                    <a:pt x="3044222" y="628162"/>
                  </a:lnTo>
                  <a:lnTo>
                    <a:pt x="3085652" y="615587"/>
                  </a:lnTo>
                  <a:lnTo>
                    <a:pt x="3124872" y="602625"/>
                  </a:lnTo>
                  <a:lnTo>
                    <a:pt x="3161818" y="589289"/>
                  </a:lnTo>
                  <a:lnTo>
                    <a:pt x="3228633" y="561558"/>
                  </a:lnTo>
                  <a:lnTo>
                    <a:pt x="3285587" y="532509"/>
                  </a:lnTo>
                  <a:lnTo>
                    <a:pt x="3332169" y="502260"/>
                  </a:lnTo>
                  <a:lnTo>
                    <a:pt x="3367867" y="470927"/>
                  </a:lnTo>
                  <a:lnTo>
                    <a:pt x="3392170" y="438627"/>
                  </a:lnTo>
                  <a:lnTo>
                    <a:pt x="3406140" y="388619"/>
                  </a:lnTo>
                  <a:lnTo>
                    <a:pt x="3404566" y="371762"/>
                  </a:lnTo>
                  <a:lnTo>
                    <a:pt x="3381475" y="322348"/>
                  </a:lnTo>
                  <a:lnTo>
                    <a:pt x="3351410" y="290517"/>
                  </a:lnTo>
                  <a:lnTo>
                    <a:pt x="3310207" y="259712"/>
                  </a:lnTo>
                  <a:lnTo>
                    <a:pt x="3258375" y="230048"/>
                  </a:lnTo>
                  <a:lnTo>
                    <a:pt x="3196426" y="201643"/>
                  </a:lnTo>
                  <a:lnTo>
                    <a:pt x="3124872" y="174614"/>
                  </a:lnTo>
                  <a:lnTo>
                    <a:pt x="3085652" y="161652"/>
                  </a:lnTo>
                  <a:lnTo>
                    <a:pt x="3044222" y="149077"/>
                  </a:lnTo>
                  <a:lnTo>
                    <a:pt x="3000647" y="136904"/>
                  </a:lnTo>
                  <a:lnTo>
                    <a:pt x="2954990" y="125148"/>
                  </a:lnTo>
                  <a:lnTo>
                    <a:pt x="2907315" y="113823"/>
                  </a:lnTo>
                  <a:lnTo>
                    <a:pt x="2857686" y="102944"/>
                  </a:lnTo>
                  <a:lnTo>
                    <a:pt x="2806167" y="92526"/>
                  </a:lnTo>
                  <a:lnTo>
                    <a:pt x="2752821" y="82583"/>
                  </a:lnTo>
                  <a:lnTo>
                    <a:pt x="2697713" y="73129"/>
                  </a:lnTo>
                  <a:lnTo>
                    <a:pt x="2640907" y="64180"/>
                  </a:lnTo>
                  <a:lnTo>
                    <a:pt x="2582466" y="55750"/>
                  </a:lnTo>
                  <a:lnTo>
                    <a:pt x="2522455" y="47853"/>
                  </a:lnTo>
                  <a:lnTo>
                    <a:pt x="2460936" y="40503"/>
                  </a:lnTo>
                  <a:lnTo>
                    <a:pt x="2397975" y="33717"/>
                  </a:lnTo>
                  <a:lnTo>
                    <a:pt x="2333635" y="27507"/>
                  </a:lnTo>
                  <a:lnTo>
                    <a:pt x="2267980" y="21890"/>
                  </a:lnTo>
                  <a:lnTo>
                    <a:pt x="2201074" y="16878"/>
                  </a:lnTo>
                  <a:lnTo>
                    <a:pt x="2132981" y="12488"/>
                  </a:lnTo>
                  <a:lnTo>
                    <a:pt x="2063765" y="8733"/>
                  </a:lnTo>
                  <a:lnTo>
                    <a:pt x="1993489" y="5628"/>
                  </a:lnTo>
                  <a:lnTo>
                    <a:pt x="1922217" y="3187"/>
                  </a:lnTo>
                  <a:lnTo>
                    <a:pt x="1850014" y="1426"/>
                  </a:lnTo>
                  <a:lnTo>
                    <a:pt x="1776944" y="359"/>
                  </a:lnTo>
                  <a:lnTo>
                    <a:pt x="1703070" y="0"/>
                  </a:lnTo>
                  <a:close/>
                </a:path>
              </a:pathLst>
            </a:custGeom>
            <a:solidFill>
              <a:srgbClr val="75B6E4"/>
            </a:solidFill>
          </p:spPr>
          <p:txBody>
            <a:bodyPr wrap="square" lIns="0" tIns="0" rIns="0" bIns="0" rtlCol="0"/>
            <a:lstStyle/>
            <a:p>
              <a:endParaRPr/>
            </a:p>
          </p:txBody>
        </p:sp>
        <p:sp>
          <p:nvSpPr>
            <p:cNvPr id="30" name="object 30"/>
            <p:cNvSpPr/>
            <p:nvPr/>
          </p:nvSpPr>
          <p:spPr>
            <a:xfrm>
              <a:off x="2483358" y="3993642"/>
              <a:ext cx="3406140" cy="777240"/>
            </a:xfrm>
            <a:custGeom>
              <a:avLst/>
              <a:gdLst/>
              <a:ahLst/>
              <a:cxnLst/>
              <a:rect l="l" t="t" r="r" b="b"/>
              <a:pathLst>
                <a:path w="3406140" h="777239">
                  <a:moveTo>
                    <a:pt x="0" y="388619"/>
                  </a:moveTo>
                  <a:lnTo>
                    <a:pt x="13969" y="338612"/>
                  </a:lnTo>
                  <a:lnTo>
                    <a:pt x="38272" y="306312"/>
                  </a:lnTo>
                  <a:lnTo>
                    <a:pt x="73970" y="274979"/>
                  </a:lnTo>
                  <a:lnTo>
                    <a:pt x="120552" y="244730"/>
                  </a:lnTo>
                  <a:lnTo>
                    <a:pt x="177506" y="215681"/>
                  </a:lnTo>
                  <a:lnTo>
                    <a:pt x="244321" y="187950"/>
                  </a:lnTo>
                  <a:lnTo>
                    <a:pt x="281267" y="174614"/>
                  </a:lnTo>
                  <a:lnTo>
                    <a:pt x="320487" y="161652"/>
                  </a:lnTo>
                  <a:lnTo>
                    <a:pt x="361917" y="149077"/>
                  </a:lnTo>
                  <a:lnTo>
                    <a:pt x="405492" y="136904"/>
                  </a:lnTo>
                  <a:lnTo>
                    <a:pt x="451149" y="125148"/>
                  </a:lnTo>
                  <a:lnTo>
                    <a:pt x="498824" y="113823"/>
                  </a:lnTo>
                  <a:lnTo>
                    <a:pt x="548453" y="102944"/>
                  </a:lnTo>
                  <a:lnTo>
                    <a:pt x="599972" y="92526"/>
                  </a:lnTo>
                  <a:lnTo>
                    <a:pt x="653318" y="82583"/>
                  </a:lnTo>
                  <a:lnTo>
                    <a:pt x="708426" y="73129"/>
                  </a:lnTo>
                  <a:lnTo>
                    <a:pt x="765232" y="64180"/>
                  </a:lnTo>
                  <a:lnTo>
                    <a:pt x="823673" y="55750"/>
                  </a:lnTo>
                  <a:lnTo>
                    <a:pt x="883684" y="47853"/>
                  </a:lnTo>
                  <a:lnTo>
                    <a:pt x="945203" y="40503"/>
                  </a:lnTo>
                  <a:lnTo>
                    <a:pt x="1008164" y="33717"/>
                  </a:lnTo>
                  <a:lnTo>
                    <a:pt x="1072504" y="27507"/>
                  </a:lnTo>
                  <a:lnTo>
                    <a:pt x="1138159" y="21890"/>
                  </a:lnTo>
                  <a:lnTo>
                    <a:pt x="1205065" y="16878"/>
                  </a:lnTo>
                  <a:lnTo>
                    <a:pt x="1273158" y="12488"/>
                  </a:lnTo>
                  <a:lnTo>
                    <a:pt x="1342374" y="8733"/>
                  </a:lnTo>
                  <a:lnTo>
                    <a:pt x="1412650" y="5628"/>
                  </a:lnTo>
                  <a:lnTo>
                    <a:pt x="1483922" y="3187"/>
                  </a:lnTo>
                  <a:lnTo>
                    <a:pt x="1556125" y="1426"/>
                  </a:lnTo>
                  <a:lnTo>
                    <a:pt x="1629195" y="359"/>
                  </a:lnTo>
                  <a:lnTo>
                    <a:pt x="1703070" y="0"/>
                  </a:lnTo>
                  <a:lnTo>
                    <a:pt x="1776944" y="359"/>
                  </a:lnTo>
                  <a:lnTo>
                    <a:pt x="1850014" y="1426"/>
                  </a:lnTo>
                  <a:lnTo>
                    <a:pt x="1922217" y="3187"/>
                  </a:lnTo>
                  <a:lnTo>
                    <a:pt x="1993489" y="5628"/>
                  </a:lnTo>
                  <a:lnTo>
                    <a:pt x="2063765" y="8733"/>
                  </a:lnTo>
                  <a:lnTo>
                    <a:pt x="2132981" y="12488"/>
                  </a:lnTo>
                  <a:lnTo>
                    <a:pt x="2201074" y="16878"/>
                  </a:lnTo>
                  <a:lnTo>
                    <a:pt x="2267980" y="21890"/>
                  </a:lnTo>
                  <a:lnTo>
                    <a:pt x="2333635" y="27507"/>
                  </a:lnTo>
                  <a:lnTo>
                    <a:pt x="2397975" y="33717"/>
                  </a:lnTo>
                  <a:lnTo>
                    <a:pt x="2460936" y="40503"/>
                  </a:lnTo>
                  <a:lnTo>
                    <a:pt x="2522455" y="47853"/>
                  </a:lnTo>
                  <a:lnTo>
                    <a:pt x="2582466" y="55750"/>
                  </a:lnTo>
                  <a:lnTo>
                    <a:pt x="2640907" y="64180"/>
                  </a:lnTo>
                  <a:lnTo>
                    <a:pt x="2697713" y="73129"/>
                  </a:lnTo>
                  <a:lnTo>
                    <a:pt x="2752821" y="82583"/>
                  </a:lnTo>
                  <a:lnTo>
                    <a:pt x="2806167" y="92526"/>
                  </a:lnTo>
                  <a:lnTo>
                    <a:pt x="2857686" y="102944"/>
                  </a:lnTo>
                  <a:lnTo>
                    <a:pt x="2907315" y="113823"/>
                  </a:lnTo>
                  <a:lnTo>
                    <a:pt x="2954990" y="125148"/>
                  </a:lnTo>
                  <a:lnTo>
                    <a:pt x="3000647" y="136904"/>
                  </a:lnTo>
                  <a:lnTo>
                    <a:pt x="3044222" y="149077"/>
                  </a:lnTo>
                  <a:lnTo>
                    <a:pt x="3085652" y="161652"/>
                  </a:lnTo>
                  <a:lnTo>
                    <a:pt x="3124872" y="174614"/>
                  </a:lnTo>
                  <a:lnTo>
                    <a:pt x="3161818" y="187950"/>
                  </a:lnTo>
                  <a:lnTo>
                    <a:pt x="3228633" y="215681"/>
                  </a:lnTo>
                  <a:lnTo>
                    <a:pt x="3285587" y="244730"/>
                  </a:lnTo>
                  <a:lnTo>
                    <a:pt x="3332169" y="274979"/>
                  </a:lnTo>
                  <a:lnTo>
                    <a:pt x="3367867" y="306312"/>
                  </a:lnTo>
                  <a:lnTo>
                    <a:pt x="3392170" y="338612"/>
                  </a:lnTo>
                  <a:lnTo>
                    <a:pt x="3406140" y="388619"/>
                  </a:lnTo>
                  <a:lnTo>
                    <a:pt x="3404566" y="405477"/>
                  </a:lnTo>
                  <a:lnTo>
                    <a:pt x="3381475" y="454891"/>
                  </a:lnTo>
                  <a:lnTo>
                    <a:pt x="3351410" y="486722"/>
                  </a:lnTo>
                  <a:lnTo>
                    <a:pt x="3310207" y="517527"/>
                  </a:lnTo>
                  <a:lnTo>
                    <a:pt x="3258375" y="547191"/>
                  </a:lnTo>
                  <a:lnTo>
                    <a:pt x="3196426" y="575596"/>
                  </a:lnTo>
                  <a:lnTo>
                    <a:pt x="3124872" y="602625"/>
                  </a:lnTo>
                  <a:lnTo>
                    <a:pt x="3085652" y="615587"/>
                  </a:lnTo>
                  <a:lnTo>
                    <a:pt x="3044222" y="628162"/>
                  </a:lnTo>
                  <a:lnTo>
                    <a:pt x="3000647" y="640335"/>
                  </a:lnTo>
                  <a:lnTo>
                    <a:pt x="2954990" y="652091"/>
                  </a:lnTo>
                  <a:lnTo>
                    <a:pt x="2907315" y="663416"/>
                  </a:lnTo>
                  <a:lnTo>
                    <a:pt x="2857686" y="674295"/>
                  </a:lnTo>
                  <a:lnTo>
                    <a:pt x="2806167" y="684713"/>
                  </a:lnTo>
                  <a:lnTo>
                    <a:pt x="2752821" y="694656"/>
                  </a:lnTo>
                  <a:lnTo>
                    <a:pt x="2697713" y="704110"/>
                  </a:lnTo>
                  <a:lnTo>
                    <a:pt x="2640907" y="713059"/>
                  </a:lnTo>
                  <a:lnTo>
                    <a:pt x="2582466" y="721489"/>
                  </a:lnTo>
                  <a:lnTo>
                    <a:pt x="2522455" y="729386"/>
                  </a:lnTo>
                  <a:lnTo>
                    <a:pt x="2460936" y="736736"/>
                  </a:lnTo>
                  <a:lnTo>
                    <a:pt x="2397975" y="743522"/>
                  </a:lnTo>
                  <a:lnTo>
                    <a:pt x="2333635" y="749732"/>
                  </a:lnTo>
                  <a:lnTo>
                    <a:pt x="2267980" y="755349"/>
                  </a:lnTo>
                  <a:lnTo>
                    <a:pt x="2201074" y="760361"/>
                  </a:lnTo>
                  <a:lnTo>
                    <a:pt x="2132981" y="764751"/>
                  </a:lnTo>
                  <a:lnTo>
                    <a:pt x="2063765" y="768506"/>
                  </a:lnTo>
                  <a:lnTo>
                    <a:pt x="1993489" y="771611"/>
                  </a:lnTo>
                  <a:lnTo>
                    <a:pt x="1922217" y="774052"/>
                  </a:lnTo>
                  <a:lnTo>
                    <a:pt x="1850014" y="775813"/>
                  </a:lnTo>
                  <a:lnTo>
                    <a:pt x="1776944" y="776880"/>
                  </a:lnTo>
                  <a:lnTo>
                    <a:pt x="1703070" y="777239"/>
                  </a:lnTo>
                  <a:lnTo>
                    <a:pt x="1629195" y="776880"/>
                  </a:lnTo>
                  <a:lnTo>
                    <a:pt x="1556125" y="775813"/>
                  </a:lnTo>
                  <a:lnTo>
                    <a:pt x="1483922" y="774052"/>
                  </a:lnTo>
                  <a:lnTo>
                    <a:pt x="1412650" y="771611"/>
                  </a:lnTo>
                  <a:lnTo>
                    <a:pt x="1342374" y="768506"/>
                  </a:lnTo>
                  <a:lnTo>
                    <a:pt x="1273158" y="764751"/>
                  </a:lnTo>
                  <a:lnTo>
                    <a:pt x="1205065" y="760361"/>
                  </a:lnTo>
                  <a:lnTo>
                    <a:pt x="1138159" y="755349"/>
                  </a:lnTo>
                  <a:lnTo>
                    <a:pt x="1072504" y="749732"/>
                  </a:lnTo>
                  <a:lnTo>
                    <a:pt x="1008164" y="743522"/>
                  </a:lnTo>
                  <a:lnTo>
                    <a:pt x="945203" y="736736"/>
                  </a:lnTo>
                  <a:lnTo>
                    <a:pt x="883684" y="729386"/>
                  </a:lnTo>
                  <a:lnTo>
                    <a:pt x="823673" y="721489"/>
                  </a:lnTo>
                  <a:lnTo>
                    <a:pt x="765232" y="713059"/>
                  </a:lnTo>
                  <a:lnTo>
                    <a:pt x="708426" y="704110"/>
                  </a:lnTo>
                  <a:lnTo>
                    <a:pt x="653318" y="694656"/>
                  </a:lnTo>
                  <a:lnTo>
                    <a:pt x="599972" y="684713"/>
                  </a:lnTo>
                  <a:lnTo>
                    <a:pt x="548453" y="674295"/>
                  </a:lnTo>
                  <a:lnTo>
                    <a:pt x="498824" y="663416"/>
                  </a:lnTo>
                  <a:lnTo>
                    <a:pt x="451149" y="652091"/>
                  </a:lnTo>
                  <a:lnTo>
                    <a:pt x="405492" y="640335"/>
                  </a:lnTo>
                  <a:lnTo>
                    <a:pt x="361917" y="628162"/>
                  </a:lnTo>
                  <a:lnTo>
                    <a:pt x="320487" y="615587"/>
                  </a:lnTo>
                  <a:lnTo>
                    <a:pt x="281267" y="602625"/>
                  </a:lnTo>
                  <a:lnTo>
                    <a:pt x="244321" y="589289"/>
                  </a:lnTo>
                  <a:lnTo>
                    <a:pt x="177506" y="561558"/>
                  </a:lnTo>
                  <a:lnTo>
                    <a:pt x="120552" y="532509"/>
                  </a:lnTo>
                  <a:lnTo>
                    <a:pt x="73970" y="502260"/>
                  </a:lnTo>
                  <a:lnTo>
                    <a:pt x="38272" y="470927"/>
                  </a:lnTo>
                  <a:lnTo>
                    <a:pt x="13969" y="438627"/>
                  </a:lnTo>
                  <a:lnTo>
                    <a:pt x="0" y="388619"/>
                  </a:lnTo>
                  <a:close/>
                </a:path>
              </a:pathLst>
            </a:custGeom>
            <a:ln w="19812">
              <a:solidFill>
                <a:srgbClr val="117DA7"/>
              </a:solidFill>
            </a:ln>
          </p:spPr>
          <p:txBody>
            <a:bodyPr wrap="square" lIns="0" tIns="0" rIns="0" bIns="0" rtlCol="0"/>
            <a:lstStyle/>
            <a:p>
              <a:endParaRPr/>
            </a:p>
          </p:txBody>
        </p:sp>
      </p:grpSp>
      <p:sp>
        <p:nvSpPr>
          <p:cNvPr id="31" name="object 31"/>
          <p:cNvSpPr txBox="1"/>
          <p:nvPr/>
        </p:nvSpPr>
        <p:spPr>
          <a:xfrm>
            <a:off x="1747773" y="3956653"/>
            <a:ext cx="4745990" cy="976630"/>
          </a:xfrm>
          <a:prstGeom prst="rect">
            <a:avLst/>
          </a:prstGeom>
        </p:spPr>
        <p:txBody>
          <a:bodyPr vert="horz" wrap="square" lIns="0" tIns="146050" rIns="0" bIns="0" rtlCol="0">
            <a:spAutoFit/>
          </a:bodyPr>
          <a:lstStyle/>
          <a:p>
            <a:pPr marL="129539" algn="ctr">
              <a:lnSpc>
                <a:spcPct val="100000"/>
              </a:lnSpc>
              <a:spcBef>
                <a:spcPts val="1150"/>
              </a:spcBef>
            </a:pPr>
            <a:r>
              <a:rPr sz="1800" spc="-20" dirty="0">
                <a:solidFill>
                  <a:srgbClr val="FFFFFF"/>
                </a:solidFill>
                <a:latin typeface="Trebuchet MS"/>
                <a:cs typeface="Trebuchet MS"/>
              </a:rPr>
              <a:t>SHORT </a:t>
            </a:r>
            <a:r>
              <a:rPr sz="1800" spc="-5" dirty="0">
                <a:solidFill>
                  <a:srgbClr val="FFFFFF"/>
                </a:solidFill>
                <a:latin typeface="Trebuchet MS"/>
                <a:cs typeface="Trebuchet MS"/>
              </a:rPr>
              <a:t>TERM</a:t>
            </a:r>
            <a:r>
              <a:rPr sz="1800" spc="-55" dirty="0">
                <a:solidFill>
                  <a:srgbClr val="FFFFFF"/>
                </a:solidFill>
                <a:latin typeface="Trebuchet MS"/>
                <a:cs typeface="Trebuchet MS"/>
              </a:rPr>
              <a:t> </a:t>
            </a:r>
            <a:r>
              <a:rPr sz="1800" dirty="0">
                <a:solidFill>
                  <a:srgbClr val="FFFFFF"/>
                </a:solidFill>
                <a:latin typeface="Trebuchet MS"/>
                <a:cs typeface="Trebuchet MS"/>
              </a:rPr>
              <a:t>BANK</a:t>
            </a:r>
            <a:endParaRPr sz="1800">
              <a:latin typeface="Trebuchet MS"/>
              <a:cs typeface="Trebuchet MS"/>
            </a:endParaRPr>
          </a:p>
          <a:p>
            <a:pPr marL="12700">
              <a:lnSpc>
                <a:spcPct val="100000"/>
              </a:lnSpc>
              <a:spcBef>
                <a:spcPts val="1395"/>
              </a:spcBef>
            </a:pPr>
            <a:r>
              <a:rPr sz="2400" dirty="0">
                <a:latin typeface="Trebuchet MS"/>
                <a:cs typeface="Trebuchet MS"/>
              </a:rPr>
              <a:t>------------------------------------------</a:t>
            </a:r>
            <a:endParaRPr sz="2400">
              <a:latin typeface="Trebuchet MS"/>
              <a:cs typeface="Trebuchet MS"/>
            </a:endParaRPr>
          </a:p>
        </p:txBody>
      </p:sp>
      <p:sp>
        <p:nvSpPr>
          <p:cNvPr id="32" name="object 32"/>
          <p:cNvSpPr txBox="1"/>
          <p:nvPr/>
        </p:nvSpPr>
        <p:spPr>
          <a:xfrm>
            <a:off x="3195573" y="4363923"/>
            <a:ext cx="1979295" cy="300355"/>
          </a:xfrm>
          <a:prstGeom prst="rect">
            <a:avLst/>
          </a:prstGeom>
        </p:spPr>
        <p:txBody>
          <a:bodyPr vert="horz" wrap="square" lIns="0" tIns="12700" rIns="0" bIns="0" rtlCol="0">
            <a:spAutoFit/>
          </a:bodyPr>
          <a:lstStyle/>
          <a:p>
            <a:pPr marL="12700">
              <a:lnSpc>
                <a:spcPct val="100000"/>
              </a:lnSpc>
              <a:spcBef>
                <a:spcPts val="100"/>
              </a:spcBef>
              <a:tabLst>
                <a:tab pos="1725930" algn="l"/>
              </a:tabLst>
            </a:pPr>
            <a:r>
              <a:rPr sz="1800" dirty="0">
                <a:solidFill>
                  <a:srgbClr val="FFFFFF"/>
                </a:solidFill>
                <a:latin typeface="Trebuchet MS"/>
                <a:cs typeface="Trebuchet MS"/>
              </a:rPr>
              <a:t>BO</a:t>
            </a:r>
            <a:r>
              <a:rPr sz="1800" spc="-10" dirty="0">
                <a:solidFill>
                  <a:srgbClr val="FFFFFF"/>
                </a:solidFill>
                <a:latin typeface="Trebuchet MS"/>
                <a:cs typeface="Trebuchet MS"/>
              </a:rPr>
              <a:t>R</a:t>
            </a:r>
            <a:r>
              <a:rPr sz="1800" spc="-5" dirty="0">
                <a:solidFill>
                  <a:srgbClr val="FFFFFF"/>
                </a:solidFill>
                <a:latin typeface="Trebuchet MS"/>
                <a:cs typeface="Trebuchet MS"/>
              </a:rPr>
              <a:t>R</a:t>
            </a:r>
            <a:r>
              <a:rPr sz="1800" spc="-10" dirty="0">
                <a:solidFill>
                  <a:srgbClr val="FFFFFF"/>
                </a:solidFill>
                <a:latin typeface="Trebuchet MS"/>
                <a:cs typeface="Trebuchet MS"/>
              </a:rPr>
              <a:t>O</a:t>
            </a:r>
            <a:r>
              <a:rPr sz="1800" spc="-5" dirty="0">
                <a:solidFill>
                  <a:srgbClr val="FFFFFF"/>
                </a:solidFill>
                <a:latin typeface="Trebuchet MS"/>
                <a:cs typeface="Trebuchet MS"/>
              </a:rPr>
              <a:t>WING</a:t>
            </a:r>
            <a:r>
              <a:rPr sz="1800" dirty="0">
                <a:solidFill>
                  <a:srgbClr val="FFFFFF"/>
                </a:solidFill>
                <a:latin typeface="Trebuchet MS"/>
                <a:cs typeface="Trebuchet MS"/>
              </a:rPr>
              <a:t>S	</a:t>
            </a:r>
            <a:r>
              <a:rPr sz="1800" spc="-5" dirty="0">
                <a:solidFill>
                  <a:srgbClr val="FFFFFF"/>
                </a:solidFill>
                <a:latin typeface="Trebuchet MS"/>
                <a:cs typeface="Trebuchet MS"/>
              </a:rPr>
              <a:t>30</a:t>
            </a:r>
            <a:endParaRPr sz="1800">
              <a:latin typeface="Trebuchet MS"/>
              <a:cs typeface="Trebuchet MS"/>
            </a:endParaRPr>
          </a:p>
        </p:txBody>
      </p:sp>
      <p:grpSp>
        <p:nvGrpSpPr>
          <p:cNvPr id="33" name="object 33"/>
          <p:cNvGrpSpPr/>
          <p:nvPr/>
        </p:nvGrpSpPr>
        <p:grpSpPr>
          <a:xfrm>
            <a:off x="2121154" y="5336794"/>
            <a:ext cx="3856354" cy="846455"/>
            <a:chOff x="2121154" y="5336794"/>
            <a:chExt cx="3856354" cy="846455"/>
          </a:xfrm>
        </p:grpSpPr>
        <p:sp>
          <p:nvSpPr>
            <p:cNvPr id="34" name="object 34"/>
            <p:cNvSpPr/>
            <p:nvPr/>
          </p:nvSpPr>
          <p:spPr>
            <a:xfrm>
              <a:off x="2131314" y="5346954"/>
              <a:ext cx="3836035" cy="826135"/>
            </a:xfrm>
            <a:custGeom>
              <a:avLst/>
              <a:gdLst/>
              <a:ahLst/>
              <a:cxnLst/>
              <a:rect l="l" t="t" r="r" b="b"/>
              <a:pathLst>
                <a:path w="3836035" h="826135">
                  <a:moveTo>
                    <a:pt x="1917953" y="0"/>
                  </a:moveTo>
                  <a:lnTo>
                    <a:pt x="1844382" y="298"/>
                  </a:lnTo>
                  <a:lnTo>
                    <a:pt x="1771512" y="1185"/>
                  </a:lnTo>
                  <a:lnTo>
                    <a:pt x="1699392" y="2652"/>
                  </a:lnTo>
                  <a:lnTo>
                    <a:pt x="1628072" y="4686"/>
                  </a:lnTo>
                  <a:lnTo>
                    <a:pt x="1557602" y="7277"/>
                  </a:lnTo>
                  <a:lnTo>
                    <a:pt x="1488031" y="10415"/>
                  </a:lnTo>
                  <a:lnTo>
                    <a:pt x="1419409" y="14089"/>
                  </a:lnTo>
                  <a:lnTo>
                    <a:pt x="1351786" y="18288"/>
                  </a:lnTo>
                  <a:lnTo>
                    <a:pt x="1285212" y="23002"/>
                  </a:lnTo>
                  <a:lnTo>
                    <a:pt x="1219735" y="28219"/>
                  </a:lnTo>
                  <a:lnTo>
                    <a:pt x="1155406" y="33929"/>
                  </a:lnTo>
                  <a:lnTo>
                    <a:pt x="1092275" y="40122"/>
                  </a:lnTo>
                  <a:lnTo>
                    <a:pt x="1030390" y="46786"/>
                  </a:lnTo>
                  <a:lnTo>
                    <a:pt x="969802" y="53912"/>
                  </a:lnTo>
                  <a:lnTo>
                    <a:pt x="910561" y="61487"/>
                  </a:lnTo>
                  <a:lnTo>
                    <a:pt x="852715" y="69503"/>
                  </a:lnTo>
                  <a:lnTo>
                    <a:pt x="796315" y="77947"/>
                  </a:lnTo>
                  <a:lnTo>
                    <a:pt x="741411" y="86809"/>
                  </a:lnTo>
                  <a:lnTo>
                    <a:pt x="688051" y="96079"/>
                  </a:lnTo>
                  <a:lnTo>
                    <a:pt x="636286" y="105746"/>
                  </a:lnTo>
                  <a:lnTo>
                    <a:pt x="586165" y="115799"/>
                  </a:lnTo>
                  <a:lnTo>
                    <a:pt x="537738" y="126227"/>
                  </a:lnTo>
                  <a:lnTo>
                    <a:pt x="491054" y="137020"/>
                  </a:lnTo>
                  <a:lnTo>
                    <a:pt x="446164" y="148168"/>
                  </a:lnTo>
                  <a:lnTo>
                    <a:pt x="403117" y="159658"/>
                  </a:lnTo>
                  <a:lnTo>
                    <a:pt x="361962" y="171481"/>
                  </a:lnTo>
                  <a:lnTo>
                    <a:pt x="322749" y="183626"/>
                  </a:lnTo>
                  <a:lnTo>
                    <a:pt x="285528" y="196082"/>
                  </a:lnTo>
                  <a:lnTo>
                    <a:pt x="217260" y="221886"/>
                  </a:lnTo>
                  <a:lnTo>
                    <a:pt x="157556" y="248806"/>
                  </a:lnTo>
                  <a:lnTo>
                    <a:pt x="106812" y="276757"/>
                  </a:lnTo>
                  <a:lnTo>
                    <a:pt x="65425" y="305654"/>
                  </a:lnTo>
                  <a:lnTo>
                    <a:pt x="33794" y="335411"/>
                  </a:lnTo>
                  <a:lnTo>
                    <a:pt x="5506" y="381471"/>
                  </a:lnTo>
                  <a:lnTo>
                    <a:pt x="0" y="413004"/>
                  </a:lnTo>
                  <a:lnTo>
                    <a:pt x="1384" y="428845"/>
                  </a:lnTo>
                  <a:lnTo>
                    <a:pt x="21760" y="475422"/>
                  </a:lnTo>
                  <a:lnTo>
                    <a:pt x="48365" y="505577"/>
                  </a:lnTo>
                  <a:lnTo>
                    <a:pt x="84924" y="534914"/>
                  </a:lnTo>
                  <a:lnTo>
                    <a:pt x="131039" y="563349"/>
                  </a:lnTo>
                  <a:lnTo>
                    <a:pt x="186313" y="590795"/>
                  </a:lnTo>
                  <a:lnTo>
                    <a:pt x="250349" y="617168"/>
                  </a:lnTo>
                  <a:lnTo>
                    <a:pt x="322749" y="642381"/>
                  </a:lnTo>
                  <a:lnTo>
                    <a:pt x="361962" y="654526"/>
                  </a:lnTo>
                  <a:lnTo>
                    <a:pt x="403117" y="666349"/>
                  </a:lnTo>
                  <a:lnTo>
                    <a:pt x="446164" y="677839"/>
                  </a:lnTo>
                  <a:lnTo>
                    <a:pt x="491054" y="688987"/>
                  </a:lnTo>
                  <a:lnTo>
                    <a:pt x="537738" y="699780"/>
                  </a:lnTo>
                  <a:lnTo>
                    <a:pt x="586165" y="710208"/>
                  </a:lnTo>
                  <a:lnTo>
                    <a:pt x="636286" y="720261"/>
                  </a:lnTo>
                  <a:lnTo>
                    <a:pt x="688051" y="729928"/>
                  </a:lnTo>
                  <a:lnTo>
                    <a:pt x="741411" y="739198"/>
                  </a:lnTo>
                  <a:lnTo>
                    <a:pt x="796315" y="748060"/>
                  </a:lnTo>
                  <a:lnTo>
                    <a:pt x="852715" y="756504"/>
                  </a:lnTo>
                  <a:lnTo>
                    <a:pt x="910561" y="764520"/>
                  </a:lnTo>
                  <a:lnTo>
                    <a:pt x="969802" y="772095"/>
                  </a:lnTo>
                  <a:lnTo>
                    <a:pt x="1030390" y="779221"/>
                  </a:lnTo>
                  <a:lnTo>
                    <a:pt x="1092275" y="785885"/>
                  </a:lnTo>
                  <a:lnTo>
                    <a:pt x="1155406" y="792078"/>
                  </a:lnTo>
                  <a:lnTo>
                    <a:pt x="1219735" y="797788"/>
                  </a:lnTo>
                  <a:lnTo>
                    <a:pt x="1285212" y="803005"/>
                  </a:lnTo>
                  <a:lnTo>
                    <a:pt x="1351786" y="807719"/>
                  </a:lnTo>
                  <a:lnTo>
                    <a:pt x="1419409" y="811918"/>
                  </a:lnTo>
                  <a:lnTo>
                    <a:pt x="1488031" y="815592"/>
                  </a:lnTo>
                  <a:lnTo>
                    <a:pt x="1557602" y="818730"/>
                  </a:lnTo>
                  <a:lnTo>
                    <a:pt x="1628072" y="821321"/>
                  </a:lnTo>
                  <a:lnTo>
                    <a:pt x="1699392" y="823355"/>
                  </a:lnTo>
                  <a:lnTo>
                    <a:pt x="1771512" y="824822"/>
                  </a:lnTo>
                  <a:lnTo>
                    <a:pt x="1844382" y="825709"/>
                  </a:lnTo>
                  <a:lnTo>
                    <a:pt x="1917953" y="826008"/>
                  </a:lnTo>
                  <a:lnTo>
                    <a:pt x="1991525" y="825709"/>
                  </a:lnTo>
                  <a:lnTo>
                    <a:pt x="2064395" y="824822"/>
                  </a:lnTo>
                  <a:lnTo>
                    <a:pt x="2136515" y="823355"/>
                  </a:lnTo>
                  <a:lnTo>
                    <a:pt x="2207835" y="821321"/>
                  </a:lnTo>
                  <a:lnTo>
                    <a:pt x="2278305" y="818730"/>
                  </a:lnTo>
                  <a:lnTo>
                    <a:pt x="2347876" y="815592"/>
                  </a:lnTo>
                  <a:lnTo>
                    <a:pt x="2416498" y="811918"/>
                  </a:lnTo>
                  <a:lnTo>
                    <a:pt x="2484121" y="807719"/>
                  </a:lnTo>
                  <a:lnTo>
                    <a:pt x="2550695" y="803005"/>
                  </a:lnTo>
                  <a:lnTo>
                    <a:pt x="2616172" y="797788"/>
                  </a:lnTo>
                  <a:lnTo>
                    <a:pt x="2680501" y="792078"/>
                  </a:lnTo>
                  <a:lnTo>
                    <a:pt x="2743632" y="785885"/>
                  </a:lnTo>
                  <a:lnTo>
                    <a:pt x="2805517" y="779221"/>
                  </a:lnTo>
                  <a:lnTo>
                    <a:pt x="2866105" y="772095"/>
                  </a:lnTo>
                  <a:lnTo>
                    <a:pt x="2925346" y="764520"/>
                  </a:lnTo>
                  <a:lnTo>
                    <a:pt x="2983192" y="756504"/>
                  </a:lnTo>
                  <a:lnTo>
                    <a:pt x="3039592" y="748060"/>
                  </a:lnTo>
                  <a:lnTo>
                    <a:pt x="3094496" y="739198"/>
                  </a:lnTo>
                  <a:lnTo>
                    <a:pt x="3147856" y="729928"/>
                  </a:lnTo>
                  <a:lnTo>
                    <a:pt x="3199621" y="720261"/>
                  </a:lnTo>
                  <a:lnTo>
                    <a:pt x="3249742" y="710208"/>
                  </a:lnTo>
                  <a:lnTo>
                    <a:pt x="3298169" y="699780"/>
                  </a:lnTo>
                  <a:lnTo>
                    <a:pt x="3344853" y="688987"/>
                  </a:lnTo>
                  <a:lnTo>
                    <a:pt x="3389743" y="677839"/>
                  </a:lnTo>
                  <a:lnTo>
                    <a:pt x="3432790" y="666349"/>
                  </a:lnTo>
                  <a:lnTo>
                    <a:pt x="3473945" y="654526"/>
                  </a:lnTo>
                  <a:lnTo>
                    <a:pt x="3513158" y="642381"/>
                  </a:lnTo>
                  <a:lnTo>
                    <a:pt x="3550379" y="629925"/>
                  </a:lnTo>
                  <a:lnTo>
                    <a:pt x="3618647" y="604121"/>
                  </a:lnTo>
                  <a:lnTo>
                    <a:pt x="3678351" y="577201"/>
                  </a:lnTo>
                  <a:lnTo>
                    <a:pt x="3729095" y="549250"/>
                  </a:lnTo>
                  <a:lnTo>
                    <a:pt x="3770482" y="520353"/>
                  </a:lnTo>
                  <a:lnTo>
                    <a:pt x="3802113" y="490596"/>
                  </a:lnTo>
                  <a:lnTo>
                    <a:pt x="3830401" y="444536"/>
                  </a:lnTo>
                  <a:lnTo>
                    <a:pt x="3835908" y="413004"/>
                  </a:lnTo>
                  <a:lnTo>
                    <a:pt x="3834523" y="397162"/>
                  </a:lnTo>
                  <a:lnTo>
                    <a:pt x="3814147" y="350585"/>
                  </a:lnTo>
                  <a:lnTo>
                    <a:pt x="3787542" y="320430"/>
                  </a:lnTo>
                  <a:lnTo>
                    <a:pt x="3750983" y="291093"/>
                  </a:lnTo>
                  <a:lnTo>
                    <a:pt x="3704868" y="262658"/>
                  </a:lnTo>
                  <a:lnTo>
                    <a:pt x="3649594" y="235212"/>
                  </a:lnTo>
                  <a:lnTo>
                    <a:pt x="3585558" y="208839"/>
                  </a:lnTo>
                  <a:lnTo>
                    <a:pt x="3513158" y="183626"/>
                  </a:lnTo>
                  <a:lnTo>
                    <a:pt x="3473945" y="171481"/>
                  </a:lnTo>
                  <a:lnTo>
                    <a:pt x="3432790" y="159658"/>
                  </a:lnTo>
                  <a:lnTo>
                    <a:pt x="3389743" y="148168"/>
                  </a:lnTo>
                  <a:lnTo>
                    <a:pt x="3344853" y="137020"/>
                  </a:lnTo>
                  <a:lnTo>
                    <a:pt x="3298169" y="126227"/>
                  </a:lnTo>
                  <a:lnTo>
                    <a:pt x="3249742" y="115799"/>
                  </a:lnTo>
                  <a:lnTo>
                    <a:pt x="3199621" y="105746"/>
                  </a:lnTo>
                  <a:lnTo>
                    <a:pt x="3147856" y="96079"/>
                  </a:lnTo>
                  <a:lnTo>
                    <a:pt x="3094496" y="86809"/>
                  </a:lnTo>
                  <a:lnTo>
                    <a:pt x="3039592" y="77947"/>
                  </a:lnTo>
                  <a:lnTo>
                    <a:pt x="2983192" y="69503"/>
                  </a:lnTo>
                  <a:lnTo>
                    <a:pt x="2925346" y="61487"/>
                  </a:lnTo>
                  <a:lnTo>
                    <a:pt x="2866105" y="53912"/>
                  </a:lnTo>
                  <a:lnTo>
                    <a:pt x="2805517" y="46786"/>
                  </a:lnTo>
                  <a:lnTo>
                    <a:pt x="2743632" y="40122"/>
                  </a:lnTo>
                  <a:lnTo>
                    <a:pt x="2680501" y="33929"/>
                  </a:lnTo>
                  <a:lnTo>
                    <a:pt x="2616172" y="28219"/>
                  </a:lnTo>
                  <a:lnTo>
                    <a:pt x="2550695" y="23002"/>
                  </a:lnTo>
                  <a:lnTo>
                    <a:pt x="2484121" y="18288"/>
                  </a:lnTo>
                  <a:lnTo>
                    <a:pt x="2416498" y="14089"/>
                  </a:lnTo>
                  <a:lnTo>
                    <a:pt x="2347876" y="10415"/>
                  </a:lnTo>
                  <a:lnTo>
                    <a:pt x="2278305" y="7277"/>
                  </a:lnTo>
                  <a:lnTo>
                    <a:pt x="2207835" y="4686"/>
                  </a:lnTo>
                  <a:lnTo>
                    <a:pt x="2136515" y="2652"/>
                  </a:lnTo>
                  <a:lnTo>
                    <a:pt x="2064395" y="1185"/>
                  </a:lnTo>
                  <a:lnTo>
                    <a:pt x="1991525" y="298"/>
                  </a:lnTo>
                  <a:lnTo>
                    <a:pt x="1917953" y="0"/>
                  </a:lnTo>
                  <a:close/>
                </a:path>
              </a:pathLst>
            </a:custGeom>
            <a:solidFill>
              <a:srgbClr val="A0C7C5"/>
            </a:solidFill>
          </p:spPr>
          <p:txBody>
            <a:bodyPr wrap="square" lIns="0" tIns="0" rIns="0" bIns="0" rtlCol="0"/>
            <a:lstStyle/>
            <a:p>
              <a:endParaRPr/>
            </a:p>
          </p:txBody>
        </p:sp>
        <p:sp>
          <p:nvSpPr>
            <p:cNvPr id="35" name="object 35"/>
            <p:cNvSpPr/>
            <p:nvPr/>
          </p:nvSpPr>
          <p:spPr>
            <a:xfrm>
              <a:off x="2131314" y="5346954"/>
              <a:ext cx="3836035" cy="826135"/>
            </a:xfrm>
            <a:custGeom>
              <a:avLst/>
              <a:gdLst/>
              <a:ahLst/>
              <a:cxnLst/>
              <a:rect l="l" t="t" r="r" b="b"/>
              <a:pathLst>
                <a:path w="3836035" h="826135">
                  <a:moveTo>
                    <a:pt x="0" y="413004"/>
                  </a:moveTo>
                  <a:lnTo>
                    <a:pt x="12314" y="365942"/>
                  </a:lnTo>
                  <a:lnTo>
                    <a:pt x="48365" y="320430"/>
                  </a:lnTo>
                  <a:lnTo>
                    <a:pt x="84924" y="291093"/>
                  </a:lnTo>
                  <a:lnTo>
                    <a:pt x="131039" y="262658"/>
                  </a:lnTo>
                  <a:lnTo>
                    <a:pt x="186313" y="235212"/>
                  </a:lnTo>
                  <a:lnTo>
                    <a:pt x="250349" y="208839"/>
                  </a:lnTo>
                  <a:lnTo>
                    <a:pt x="322749" y="183626"/>
                  </a:lnTo>
                  <a:lnTo>
                    <a:pt x="361962" y="171481"/>
                  </a:lnTo>
                  <a:lnTo>
                    <a:pt x="403117" y="159658"/>
                  </a:lnTo>
                  <a:lnTo>
                    <a:pt x="446164" y="148168"/>
                  </a:lnTo>
                  <a:lnTo>
                    <a:pt x="491054" y="137020"/>
                  </a:lnTo>
                  <a:lnTo>
                    <a:pt x="537738" y="126227"/>
                  </a:lnTo>
                  <a:lnTo>
                    <a:pt x="586165" y="115799"/>
                  </a:lnTo>
                  <a:lnTo>
                    <a:pt x="636286" y="105746"/>
                  </a:lnTo>
                  <a:lnTo>
                    <a:pt x="688051" y="96079"/>
                  </a:lnTo>
                  <a:lnTo>
                    <a:pt x="741411" y="86809"/>
                  </a:lnTo>
                  <a:lnTo>
                    <a:pt x="796315" y="77947"/>
                  </a:lnTo>
                  <a:lnTo>
                    <a:pt x="852715" y="69503"/>
                  </a:lnTo>
                  <a:lnTo>
                    <a:pt x="910561" y="61487"/>
                  </a:lnTo>
                  <a:lnTo>
                    <a:pt x="969802" y="53912"/>
                  </a:lnTo>
                  <a:lnTo>
                    <a:pt x="1030390" y="46786"/>
                  </a:lnTo>
                  <a:lnTo>
                    <a:pt x="1092275" y="40122"/>
                  </a:lnTo>
                  <a:lnTo>
                    <a:pt x="1155406" y="33929"/>
                  </a:lnTo>
                  <a:lnTo>
                    <a:pt x="1219735" y="28219"/>
                  </a:lnTo>
                  <a:lnTo>
                    <a:pt x="1285212" y="23002"/>
                  </a:lnTo>
                  <a:lnTo>
                    <a:pt x="1351786" y="18288"/>
                  </a:lnTo>
                  <a:lnTo>
                    <a:pt x="1419409" y="14089"/>
                  </a:lnTo>
                  <a:lnTo>
                    <a:pt x="1488031" y="10415"/>
                  </a:lnTo>
                  <a:lnTo>
                    <a:pt x="1557602" y="7277"/>
                  </a:lnTo>
                  <a:lnTo>
                    <a:pt x="1628072" y="4686"/>
                  </a:lnTo>
                  <a:lnTo>
                    <a:pt x="1699392" y="2652"/>
                  </a:lnTo>
                  <a:lnTo>
                    <a:pt x="1771512" y="1185"/>
                  </a:lnTo>
                  <a:lnTo>
                    <a:pt x="1844382" y="298"/>
                  </a:lnTo>
                  <a:lnTo>
                    <a:pt x="1917953" y="0"/>
                  </a:lnTo>
                  <a:lnTo>
                    <a:pt x="1991525" y="298"/>
                  </a:lnTo>
                  <a:lnTo>
                    <a:pt x="2064395" y="1185"/>
                  </a:lnTo>
                  <a:lnTo>
                    <a:pt x="2136515" y="2652"/>
                  </a:lnTo>
                  <a:lnTo>
                    <a:pt x="2207835" y="4686"/>
                  </a:lnTo>
                  <a:lnTo>
                    <a:pt x="2278305" y="7277"/>
                  </a:lnTo>
                  <a:lnTo>
                    <a:pt x="2347876" y="10415"/>
                  </a:lnTo>
                  <a:lnTo>
                    <a:pt x="2416498" y="14089"/>
                  </a:lnTo>
                  <a:lnTo>
                    <a:pt x="2484121" y="18288"/>
                  </a:lnTo>
                  <a:lnTo>
                    <a:pt x="2550695" y="23002"/>
                  </a:lnTo>
                  <a:lnTo>
                    <a:pt x="2616172" y="28219"/>
                  </a:lnTo>
                  <a:lnTo>
                    <a:pt x="2680501" y="33929"/>
                  </a:lnTo>
                  <a:lnTo>
                    <a:pt x="2743632" y="40122"/>
                  </a:lnTo>
                  <a:lnTo>
                    <a:pt x="2805517" y="46786"/>
                  </a:lnTo>
                  <a:lnTo>
                    <a:pt x="2866105" y="53912"/>
                  </a:lnTo>
                  <a:lnTo>
                    <a:pt x="2925346" y="61487"/>
                  </a:lnTo>
                  <a:lnTo>
                    <a:pt x="2983192" y="69503"/>
                  </a:lnTo>
                  <a:lnTo>
                    <a:pt x="3039592" y="77947"/>
                  </a:lnTo>
                  <a:lnTo>
                    <a:pt x="3094496" y="86809"/>
                  </a:lnTo>
                  <a:lnTo>
                    <a:pt x="3147856" y="96079"/>
                  </a:lnTo>
                  <a:lnTo>
                    <a:pt x="3199621" y="105746"/>
                  </a:lnTo>
                  <a:lnTo>
                    <a:pt x="3249742" y="115799"/>
                  </a:lnTo>
                  <a:lnTo>
                    <a:pt x="3298169" y="126227"/>
                  </a:lnTo>
                  <a:lnTo>
                    <a:pt x="3344853" y="137020"/>
                  </a:lnTo>
                  <a:lnTo>
                    <a:pt x="3389743" y="148168"/>
                  </a:lnTo>
                  <a:lnTo>
                    <a:pt x="3432790" y="159658"/>
                  </a:lnTo>
                  <a:lnTo>
                    <a:pt x="3473945" y="171481"/>
                  </a:lnTo>
                  <a:lnTo>
                    <a:pt x="3513158" y="183626"/>
                  </a:lnTo>
                  <a:lnTo>
                    <a:pt x="3550379" y="196082"/>
                  </a:lnTo>
                  <a:lnTo>
                    <a:pt x="3618647" y="221886"/>
                  </a:lnTo>
                  <a:lnTo>
                    <a:pt x="3678351" y="248806"/>
                  </a:lnTo>
                  <a:lnTo>
                    <a:pt x="3729095" y="276757"/>
                  </a:lnTo>
                  <a:lnTo>
                    <a:pt x="3770482" y="305654"/>
                  </a:lnTo>
                  <a:lnTo>
                    <a:pt x="3802113" y="335411"/>
                  </a:lnTo>
                  <a:lnTo>
                    <a:pt x="3830401" y="381471"/>
                  </a:lnTo>
                  <a:lnTo>
                    <a:pt x="3835908" y="413004"/>
                  </a:lnTo>
                  <a:lnTo>
                    <a:pt x="3834523" y="428845"/>
                  </a:lnTo>
                  <a:lnTo>
                    <a:pt x="3814147" y="475422"/>
                  </a:lnTo>
                  <a:lnTo>
                    <a:pt x="3787542" y="505577"/>
                  </a:lnTo>
                  <a:lnTo>
                    <a:pt x="3750983" y="534914"/>
                  </a:lnTo>
                  <a:lnTo>
                    <a:pt x="3704868" y="563349"/>
                  </a:lnTo>
                  <a:lnTo>
                    <a:pt x="3649594" y="590795"/>
                  </a:lnTo>
                  <a:lnTo>
                    <a:pt x="3585558" y="617168"/>
                  </a:lnTo>
                  <a:lnTo>
                    <a:pt x="3513158" y="642381"/>
                  </a:lnTo>
                  <a:lnTo>
                    <a:pt x="3473945" y="654526"/>
                  </a:lnTo>
                  <a:lnTo>
                    <a:pt x="3432790" y="666349"/>
                  </a:lnTo>
                  <a:lnTo>
                    <a:pt x="3389743" y="677839"/>
                  </a:lnTo>
                  <a:lnTo>
                    <a:pt x="3344853" y="688987"/>
                  </a:lnTo>
                  <a:lnTo>
                    <a:pt x="3298169" y="699780"/>
                  </a:lnTo>
                  <a:lnTo>
                    <a:pt x="3249742" y="710208"/>
                  </a:lnTo>
                  <a:lnTo>
                    <a:pt x="3199621" y="720261"/>
                  </a:lnTo>
                  <a:lnTo>
                    <a:pt x="3147856" y="729928"/>
                  </a:lnTo>
                  <a:lnTo>
                    <a:pt x="3094496" y="739198"/>
                  </a:lnTo>
                  <a:lnTo>
                    <a:pt x="3039592" y="748060"/>
                  </a:lnTo>
                  <a:lnTo>
                    <a:pt x="2983192" y="756504"/>
                  </a:lnTo>
                  <a:lnTo>
                    <a:pt x="2925346" y="764520"/>
                  </a:lnTo>
                  <a:lnTo>
                    <a:pt x="2866105" y="772095"/>
                  </a:lnTo>
                  <a:lnTo>
                    <a:pt x="2805517" y="779221"/>
                  </a:lnTo>
                  <a:lnTo>
                    <a:pt x="2743632" y="785885"/>
                  </a:lnTo>
                  <a:lnTo>
                    <a:pt x="2680501" y="792078"/>
                  </a:lnTo>
                  <a:lnTo>
                    <a:pt x="2616172" y="797788"/>
                  </a:lnTo>
                  <a:lnTo>
                    <a:pt x="2550695" y="803005"/>
                  </a:lnTo>
                  <a:lnTo>
                    <a:pt x="2484121" y="807719"/>
                  </a:lnTo>
                  <a:lnTo>
                    <a:pt x="2416498" y="811918"/>
                  </a:lnTo>
                  <a:lnTo>
                    <a:pt x="2347876" y="815592"/>
                  </a:lnTo>
                  <a:lnTo>
                    <a:pt x="2278305" y="818730"/>
                  </a:lnTo>
                  <a:lnTo>
                    <a:pt x="2207835" y="821321"/>
                  </a:lnTo>
                  <a:lnTo>
                    <a:pt x="2136515" y="823355"/>
                  </a:lnTo>
                  <a:lnTo>
                    <a:pt x="2064395" y="824822"/>
                  </a:lnTo>
                  <a:lnTo>
                    <a:pt x="1991525" y="825709"/>
                  </a:lnTo>
                  <a:lnTo>
                    <a:pt x="1917953" y="826008"/>
                  </a:lnTo>
                  <a:lnTo>
                    <a:pt x="1844382" y="825709"/>
                  </a:lnTo>
                  <a:lnTo>
                    <a:pt x="1771512" y="824822"/>
                  </a:lnTo>
                  <a:lnTo>
                    <a:pt x="1699392" y="823355"/>
                  </a:lnTo>
                  <a:lnTo>
                    <a:pt x="1628072" y="821321"/>
                  </a:lnTo>
                  <a:lnTo>
                    <a:pt x="1557602" y="818730"/>
                  </a:lnTo>
                  <a:lnTo>
                    <a:pt x="1488031" y="815592"/>
                  </a:lnTo>
                  <a:lnTo>
                    <a:pt x="1419409" y="811918"/>
                  </a:lnTo>
                  <a:lnTo>
                    <a:pt x="1351786" y="807719"/>
                  </a:lnTo>
                  <a:lnTo>
                    <a:pt x="1285212" y="803005"/>
                  </a:lnTo>
                  <a:lnTo>
                    <a:pt x="1219735" y="797788"/>
                  </a:lnTo>
                  <a:lnTo>
                    <a:pt x="1155406" y="792078"/>
                  </a:lnTo>
                  <a:lnTo>
                    <a:pt x="1092275" y="785885"/>
                  </a:lnTo>
                  <a:lnTo>
                    <a:pt x="1030390" y="779221"/>
                  </a:lnTo>
                  <a:lnTo>
                    <a:pt x="969802" y="772095"/>
                  </a:lnTo>
                  <a:lnTo>
                    <a:pt x="910561" y="764520"/>
                  </a:lnTo>
                  <a:lnTo>
                    <a:pt x="852715" y="756504"/>
                  </a:lnTo>
                  <a:lnTo>
                    <a:pt x="796315" y="748060"/>
                  </a:lnTo>
                  <a:lnTo>
                    <a:pt x="741411" y="739198"/>
                  </a:lnTo>
                  <a:lnTo>
                    <a:pt x="688051" y="729928"/>
                  </a:lnTo>
                  <a:lnTo>
                    <a:pt x="636286" y="720261"/>
                  </a:lnTo>
                  <a:lnTo>
                    <a:pt x="586165" y="710208"/>
                  </a:lnTo>
                  <a:lnTo>
                    <a:pt x="537738" y="699780"/>
                  </a:lnTo>
                  <a:lnTo>
                    <a:pt x="491054" y="688987"/>
                  </a:lnTo>
                  <a:lnTo>
                    <a:pt x="446164" y="677839"/>
                  </a:lnTo>
                  <a:lnTo>
                    <a:pt x="403117" y="666349"/>
                  </a:lnTo>
                  <a:lnTo>
                    <a:pt x="361962" y="654526"/>
                  </a:lnTo>
                  <a:lnTo>
                    <a:pt x="322749" y="642381"/>
                  </a:lnTo>
                  <a:lnTo>
                    <a:pt x="285528" y="629925"/>
                  </a:lnTo>
                  <a:lnTo>
                    <a:pt x="217260" y="604121"/>
                  </a:lnTo>
                  <a:lnTo>
                    <a:pt x="157556" y="577201"/>
                  </a:lnTo>
                  <a:lnTo>
                    <a:pt x="106812" y="549250"/>
                  </a:lnTo>
                  <a:lnTo>
                    <a:pt x="65425" y="520353"/>
                  </a:lnTo>
                  <a:lnTo>
                    <a:pt x="33794" y="490596"/>
                  </a:lnTo>
                  <a:lnTo>
                    <a:pt x="5506" y="444536"/>
                  </a:lnTo>
                  <a:lnTo>
                    <a:pt x="0" y="413004"/>
                  </a:lnTo>
                  <a:close/>
                </a:path>
              </a:pathLst>
            </a:custGeom>
            <a:ln w="19812">
              <a:solidFill>
                <a:srgbClr val="117DA7"/>
              </a:solidFill>
            </a:ln>
          </p:spPr>
          <p:txBody>
            <a:bodyPr wrap="square" lIns="0" tIns="0" rIns="0" bIns="0" rtlCol="0"/>
            <a:lstStyle/>
            <a:p>
              <a:endParaRPr/>
            </a:p>
          </p:txBody>
        </p:sp>
      </p:grpSp>
      <p:sp>
        <p:nvSpPr>
          <p:cNvPr id="36" name="object 36"/>
          <p:cNvSpPr txBox="1"/>
          <p:nvPr/>
        </p:nvSpPr>
        <p:spPr>
          <a:xfrm>
            <a:off x="3061842" y="4971658"/>
            <a:ext cx="2157730" cy="1070610"/>
          </a:xfrm>
          <a:prstGeom prst="rect">
            <a:avLst/>
          </a:prstGeom>
        </p:spPr>
        <p:txBody>
          <a:bodyPr vert="horz" wrap="square" lIns="0" tIns="123825" rIns="0" bIns="0" rtlCol="0">
            <a:spAutoFit/>
          </a:bodyPr>
          <a:lstStyle/>
          <a:p>
            <a:pPr marL="12700">
              <a:lnSpc>
                <a:spcPct val="100000"/>
              </a:lnSpc>
              <a:spcBef>
                <a:spcPts val="975"/>
              </a:spcBef>
            </a:pPr>
            <a:r>
              <a:rPr sz="1800" spc="-5" dirty="0">
                <a:solidFill>
                  <a:srgbClr val="FFFFFF"/>
                </a:solidFill>
                <a:latin typeface="Trebuchet MS"/>
                <a:cs typeface="Trebuchet MS"/>
              </a:rPr>
              <a:t>CURRENT</a:t>
            </a:r>
            <a:r>
              <a:rPr sz="1800" spc="-100" dirty="0">
                <a:solidFill>
                  <a:srgbClr val="FFFFFF"/>
                </a:solidFill>
                <a:latin typeface="Trebuchet MS"/>
                <a:cs typeface="Trebuchet MS"/>
              </a:rPr>
              <a:t> </a:t>
            </a:r>
            <a:r>
              <a:rPr sz="1800" spc="-5" dirty="0">
                <a:solidFill>
                  <a:srgbClr val="FFFFFF"/>
                </a:solidFill>
                <a:latin typeface="Trebuchet MS"/>
                <a:cs typeface="Trebuchet MS"/>
              </a:rPr>
              <a:t>LIABILITIES</a:t>
            </a:r>
            <a:endParaRPr sz="1800">
              <a:latin typeface="Trebuchet MS"/>
              <a:cs typeface="Trebuchet MS"/>
            </a:endParaRPr>
          </a:p>
          <a:p>
            <a:pPr marL="103505" marR="280670" indent="28575">
              <a:lnSpc>
                <a:spcPct val="100000"/>
              </a:lnSpc>
              <a:spcBef>
                <a:spcPts val="869"/>
              </a:spcBef>
              <a:tabLst>
                <a:tab pos="1627505" algn="l"/>
              </a:tabLst>
            </a:pPr>
            <a:r>
              <a:rPr sz="1800" spc="-5" dirty="0">
                <a:solidFill>
                  <a:srgbClr val="FFFFFF"/>
                </a:solidFill>
                <a:latin typeface="Trebuchet MS"/>
                <a:cs typeface="Trebuchet MS"/>
              </a:rPr>
              <a:t>OTHER CURRENT  LIABIL</a:t>
            </a:r>
            <a:r>
              <a:rPr sz="1800" spc="5" dirty="0">
                <a:solidFill>
                  <a:srgbClr val="FFFFFF"/>
                </a:solidFill>
                <a:latin typeface="Trebuchet MS"/>
                <a:cs typeface="Trebuchet MS"/>
              </a:rPr>
              <a:t>I</a:t>
            </a:r>
            <a:r>
              <a:rPr sz="1800" dirty="0">
                <a:solidFill>
                  <a:srgbClr val="FFFFFF"/>
                </a:solidFill>
                <a:latin typeface="Trebuchet MS"/>
                <a:cs typeface="Trebuchet MS"/>
              </a:rPr>
              <a:t>TIES	50</a:t>
            </a:r>
            <a:endParaRPr sz="1800">
              <a:latin typeface="Trebuchet MS"/>
              <a:cs typeface="Trebuchet MS"/>
            </a:endParaRPr>
          </a:p>
        </p:txBody>
      </p:sp>
      <p:grpSp>
        <p:nvGrpSpPr>
          <p:cNvPr id="37" name="object 37"/>
          <p:cNvGrpSpPr/>
          <p:nvPr/>
        </p:nvGrpSpPr>
        <p:grpSpPr>
          <a:xfrm>
            <a:off x="2067686" y="931417"/>
            <a:ext cx="9722485" cy="3977004"/>
            <a:chOff x="2067686" y="931417"/>
            <a:chExt cx="9722485" cy="3977004"/>
          </a:xfrm>
        </p:grpSpPr>
        <p:sp>
          <p:nvSpPr>
            <p:cNvPr id="38" name="object 38"/>
            <p:cNvSpPr/>
            <p:nvPr/>
          </p:nvSpPr>
          <p:spPr>
            <a:xfrm>
              <a:off x="6013196" y="3520439"/>
              <a:ext cx="177800" cy="530860"/>
            </a:xfrm>
            <a:custGeom>
              <a:avLst/>
              <a:gdLst/>
              <a:ahLst/>
              <a:cxnLst/>
              <a:rect l="l" t="t" r="r" b="b"/>
              <a:pathLst>
                <a:path w="177800" h="530860">
                  <a:moveTo>
                    <a:pt x="0" y="354711"/>
                  </a:moveTo>
                  <a:lnTo>
                    <a:pt x="82803" y="530352"/>
                  </a:lnTo>
                  <a:lnTo>
                    <a:pt x="143989" y="414655"/>
                  </a:lnTo>
                  <a:lnTo>
                    <a:pt x="85470" y="414655"/>
                  </a:lnTo>
                  <a:lnTo>
                    <a:pt x="74241" y="412101"/>
                  </a:lnTo>
                  <a:lnTo>
                    <a:pt x="65166" y="405653"/>
                  </a:lnTo>
                  <a:lnTo>
                    <a:pt x="59164" y="396277"/>
                  </a:lnTo>
                  <a:lnTo>
                    <a:pt x="57150" y="384937"/>
                  </a:lnTo>
                  <a:lnTo>
                    <a:pt x="57820" y="356022"/>
                  </a:lnTo>
                  <a:lnTo>
                    <a:pt x="0" y="354711"/>
                  </a:lnTo>
                  <a:close/>
                </a:path>
                <a:path w="177800" h="530860">
                  <a:moveTo>
                    <a:pt x="57820" y="356022"/>
                  </a:moveTo>
                  <a:lnTo>
                    <a:pt x="59164" y="396277"/>
                  </a:lnTo>
                  <a:lnTo>
                    <a:pt x="85470" y="414655"/>
                  </a:lnTo>
                  <a:lnTo>
                    <a:pt x="96791" y="412640"/>
                  </a:lnTo>
                  <a:lnTo>
                    <a:pt x="106124" y="406638"/>
                  </a:lnTo>
                  <a:lnTo>
                    <a:pt x="112527" y="397563"/>
                  </a:lnTo>
                  <a:lnTo>
                    <a:pt x="115062" y="386334"/>
                  </a:lnTo>
                  <a:lnTo>
                    <a:pt x="115734" y="357335"/>
                  </a:lnTo>
                  <a:lnTo>
                    <a:pt x="57820" y="356022"/>
                  </a:lnTo>
                  <a:close/>
                </a:path>
                <a:path w="177800" h="530860">
                  <a:moveTo>
                    <a:pt x="115734" y="357335"/>
                  </a:moveTo>
                  <a:lnTo>
                    <a:pt x="112527" y="397563"/>
                  </a:lnTo>
                  <a:lnTo>
                    <a:pt x="85470" y="414655"/>
                  </a:lnTo>
                  <a:lnTo>
                    <a:pt x="143989" y="414655"/>
                  </a:lnTo>
                  <a:lnTo>
                    <a:pt x="173608" y="358648"/>
                  </a:lnTo>
                  <a:lnTo>
                    <a:pt x="115734" y="357335"/>
                  </a:lnTo>
                  <a:close/>
                </a:path>
                <a:path w="177800" h="530860">
                  <a:moveTo>
                    <a:pt x="62065" y="173016"/>
                  </a:moveTo>
                  <a:lnTo>
                    <a:pt x="57820" y="356022"/>
                  </a:lnTo>
                  <a:lnTo>
                    <a:pt x="115734" y="357335"/>
                  </a:lnTo>
                  <a:lnTo>
                    <a:pt x="119979" y="174329"/>
                  </a:lnTo>
                  <a:lnTo>
                    <a:pt x="62065" y="173016"/>
                  </a:lnTo>
                  <a:close/>
                </a:path>
                <a:path w="177800" h="530860">
                  <a:moveTo>
                    <a:pt x="149599" y="115824"/>
                  </a:moveTo>
                  <a:lnTo>
                    <a:pt x="92328" y="115824"/>
                  </a:lnTo>
                  <a:lnTo>
                    <a:pt x="103558" y="118358"/>
                  </a:lnTo>
                  <a:lnTo>
                    <a:pt x="112633" y="124761"/>
                  </a:lnTo>
                  <a:lnTo>
                    <a:pt x="118635" y="134094"/>
                  </a:lnTo>
                  <a:lnTo>
                    <a:pt x="120650" y="145415"/>
                  </a:lnTo>
                  <a:lnTo>
                    <a:pt x="119979" y="174329"/>
                  </a:lnTo>
                  <a:lnTo>
                    <a:pt x="177800" y="175641"/>
                  </a:lnTo>
                  <a:lnTo>
                    <a:pt x="149599" y="115824"/>
                  </a:lnTo>
                  <a:close/>
                </a:path>
                <a:path w="177800" h="530860">
                  <a:moveTo>
                    <a:pt x="92328" y="115824"/>
                  </a:moveTo>
                  <a:lnTo>
                    <a:pt x="62737" y="144018"/>
                  </a:lnTo>
                  <a:lnTo>
                    <a:pt x="62065" y="173016"/>
                  </a:lnTo>
                  <a:lnTo>
                    <a:pt x="119979" y="174329"/>
                  </a:lnTo>
                  <a:lnTo>
                    <a:pt x="120650" y="145415"/>
                  </a:lnTo>
                  <a:lnTo>
                    <a:pt x="118635" y="134094"/>
                  </a:lnTo>
                  <a:lnTo>
                    <a:pt x="112633" y="124761"/>
                  </a:lnTo>
                  <a:lnTo>
                    <a:pt x="103558" y="118358"/>
                  </a:lnTo>
                  <a:lnTo>
                    <a:pt x="92328" y="115824"/>
                  </a:lnTo>
                  <a:close/>
                </a:path>
                <a:path w="177800" h="530860">
                  <a:moveTo>
                    <a:pt x="94995" y="0"/>
                  </a:moveTo>
                  <a:lnTo>
                    <a:pt x="4190" y="171704"/>
                  </a:lnTo>
                  <a:lnTo>
                    <a:pt x="62065" y="173016"/>
                  </a:lnTo>
                  <a:lnTo>
                    <a:pt x="62737" y="144018"/>
                  </a:lnTo>
                  <a:lnTo>
                    <a:pt x="65272" y="132861"/>
                  </a:lnTo>
                  <a:lnTo>
                    <a:pt x="71675" y="123825"/>
                  </a:lnTo>
                  <a:lnTo>
                    <a:pt x="81008" y="117836"/>
                  </a:lnTo>
                  <a:lnTo>
                    <a:pt x="92328" y="115824"/>
                  </a:lnTo>
                  <a:lnTo>
                    <a:pt x="149599" y="115824"/>
                  </a:lnTo>
                  <a:lnTo>
                    <a:pt x="94995" y="0"/>
                  </a:lnTo>
                  <a:close/>
                </a:path>
              </a:pathLst>
            </a:custGeom>
            <a:solidFill>
              <a:srgbClr val="1CACE3"/>
            </a:solidFill>
          </p:spPr>
          <p:txBody>
            <a:bodyPr wrap="square" lIns="0" tIns="0" rIns="0" bIns="0" rtlCol="0"/>
            <a:lstStyle/>
            <a:p>
              <a:endParaRPr/>
            </a:p>
          </p:txBody>
        </p:sp>
        <p:sp>
          <p:nvSpPr>
            <p:cNvPr id="39" name="object 39"/>
            <p:cNvSpPr/>
            <p:nvPr/>
          </p:nvSpPr>
          <p:spPr>
            <a:xfrm>
              <a:off x="2067686" y="3602735"/>
              <a:ext cx="205104" cy="1305560"/>
            </a:xfrm>
            <a:custGeom>
              <a:avLst/>
              <a:gdLst/>
              <a:ahLst/>
              <a:cxnLst/>
              <a:rect l="l" t="t" r="r" b="b"/>
              <a:pathLst>
                <a:path w="205105" h="1305560">
                  <a:moveTo>
                    <a:pt x="0" y="1128649"/>
                  </a:moveTo>
                  <a:lnTo>
                    <a:pt x="81152" y="1305178"/>
                  </a:lnTo>
                  <a:lnTo>
                    <a:pt x="143844" y="1189355"/>
                  </a:lnTo>
                  <a:lnTo>
                    <a:pt x="84962" y="1189355"/>
                  </a:lnTo>
                  <a:lnTo>
                    <a:pt x="73755" y="1186727"/>
                  </a:lnTo>
                  <a:lnTo>
                    <a:pt x="64738" y="1180242"/>
                  </a:lnTo>
                  <a:lnTo>
                    <a:pt x="58816" y="1170852"/>
                  </a:lnTo>
                  <a:lnTo>
                    <a:pt x="56895" y="1159509"/>
                  </a:lnTo>
                  <a:lnTo>
                    <a:pt x="57844" y="1130553"/>
                  </a:lnTo>
                  <a:lnTo>
                    <a:pt x="0" y="1128649"/>
                  </a:lnTo>
                  <a:close/>
                </a:path>
                <a:path w="205105" h="1305560">
                  <a:moveTo>
                    <a:pt x="57844" y="1130553"/>
                  </a:moveTo>
                  <a:lnTo>
                    <a:pt x="58816" y="1170852"/>
                  </a:lnTo>
                  <a:lnTo>
                    <a:pt x="84962" y="1189355"/>
                  </a:lnTo>
                  <a:lnTo>
                    <a:pt x="96305" y="1187453"/>
                  </a:lnTo>
                  <a:lnTo>
                    <a:pt x="105695" y="1181576"/>
                  </a:lnTo>
                  <a:lnTo>
                    <a:pt x="112180" y="1172602"/>
                  </a:lnTo>
                  <a:lnTo>
                    <a:pt x="114807" y="1161414"/>
                  </a:lnTo>
                  <a:lnTo>
                    <a:pt x="115756" y="1132459"/>
                  </a:lnTo>
                  <a:lnTo>
                    <a:pt x="57844" y="1130553"/>
                  </a:lnTo>
                  <a:close/>
                </a:path>
                <a:path w="205105" h="1305560">
                  <a:moveTo>
                    <a:pt x="115756" y="1132459"/>
                  </a:moveTo>
                  <a:lnTo>
                    <a:pt x="112180" y="1172602"/>
                  </a:lnTo>
                  <a:lnTo>
                    <a:pt x="84962" y="1189355"/>
                  </a:lnTo>
                  <a:lnTo>
                    <a:pt x="143844" y="1189355"/>
                  </a:lnTo>
                  <a:lnTo>
                    <a:pt x="173608" y="1134364"/>
                  </a:lnTo>
                  <a:lnTo>
                    <a:pt x="115756" y="1132459"/>
                  </a:lnTo>
                  <a:close/>
                </a:path>
                <a:path w="205105" h="1305560">
                  <a:moveTo>
                    <a:pt x="89221" y="172719"/>
                  </a:moveTo>
                  <a:lnTo>
                    <a:pt x="57844" y="1130553"/>
                  </a:lnTo>
                  <a:lnTo>
                    <a:pt x="115756" y="1132459"/>
                  </a:lnTo>
                  <a:lnTo>
                    <a:pt x="147133" y="174625"/>
                  </a:lnTo>
                  <a:lnTo>
                    <a:pt x="89221" y="172719"/>
                  </a:lnTo>
                  <a:close/>
                </a:path>
                <a:path w="205105" h="1305560">
                  <a:moveTo>
                    <a:pt x="177070" y="115824"/>
                  </a:moveTo>
                  <a:lnTo>
                    <a:pt x="120014" y="115824"/>
                  </a:lnTo>
                  <a:lnTo>
                    <a:pt x="131222" y="118451"/>
                  </a:lnTo>
                  <a:lnTo>
                    <a:pt x="140239" y="124936"/>
                  </a:lnTo>
                  <a:lnTo>
                    <a:pt x="146161" y="134326"/>
                  </a:lnTo>
                  <a:lnTo>
                    <a:pt x="148081" y="145669"/>
                  </a:lnTo>
                  <a:lnTo>
                    <a:pt x="147133" y="174625"/>
                  </a:lnTo>
                  <a:lnTo>
                    <a:pt x="204977" y="176530"/>
                  </a:lnTo>
                  <a:lnTo>
                    <a:pt x="177070" y="115824"/>
                  </a:lnTo>
                  <a:close/>
                </a:path>
                <a:path w="205105" h="1305560">
                  <a:moveTo>
                    <a:pt x="120014" y="115824"/>
                  </a:moveTo>
                  <a:lnTo>
                    <a:pt x="90169" y="143763"/>
                  </a:lnTo>
                  <a:lnTo>
                    <a:pt x="89221" y="172719"/>
                  </a:lnTo>
                  <a:lnTo>
                    <a:pt x="147133" y="174625"/>
                  </a:lnTo>
                  <a:lnTo>
                    <a:pt x="148081" y="145669"/>
                  </a:lnTo>
                  <a:lnTo>
                    <a:pt x="146161" y="134326"/>
                  </a:lnTo>
                  <a:lnTo>
                    <a:pt x="140239" y="124936"/>
                  </a:lnTo>
                  <a:lnTo>
                    <a:pt x="131222" y="118451"/>
                  </a:lnTo>
                  <a:lnTo>
                    <a:pt x="120014" y="115824"/>
                  </a:lnTo>
                  <a:close/>
                </a:path>
                <a:path w="205105" h="1305560">
                  <a:moveTo>
                    <a:pt x="123825" y="0"/>
                  </a:moveTo>
                  <a:lnTo>
                    <a:pt x="31368" y="170814"/>
                  </a:lnTo>
                  <a:lnTo>
                    <a:pt x="89221" y="172719"/>
                  </a:lnTo>
                  <a:lnTo>
                    <a:pt x="90169" y="143763"/>
                  </a:lnTo>
                  <a:lnTo>
                    <a:pt x="92797" y="132558"/>
                  </a:lnTo>
                  <a:lnTo>
                    <a:pt x="99282" y="123555"/>
                  </a:lnTo>
                  <a:lnTo>
                    <a:pt x="108672" y="117671"/>
                  </a:lnTo>
                  <a:lnTo>
                    <a:pt x="120014" y="115824"/>
                  </a:lnTo>
                  <a:lnTo>
                    <a:pt x="177070" y="115824"/>
                  </a:lnTo>
                  <a:lnTo>
                    <a:pt x="123825" y="0"/>
                  </a:lnTo>
                  <a:close/>
                </a:path>
              </a:pathLst>
            </a:custGeom>
            <a:solidFill>
              <a:srgbClr val="1D6194"/>
            </a:solidFill>
          </p:spPr>
          <p:txBody>
            <a:bodyPr wrap="square" lIns="0" tIns="0" rIns="0" bIns="0" rtlCol="0"/>
            <a:lstStyle/>
            <a:p>
              <a:endParaRPr/>
            </a:p>
          </p:txBody>
        </p:sp>
        <p:sp>
          <p:nvSpPr>
            <p:cNvPr id="40" name="object 40"/>
            <p:cNvSpPr/>
            <p:nvPr/>
          </p:nvSpPr>
          <p:spPr>
            <a:xfrm>
              <a:off x="11139678" y="941577"/>
              <a:ext cx="640080" cy="1276985"/>
            </a:xfrm>
            <a:custGeom>
              <a:avLst/>
              <a:gdLst/>
              <a:ahLst/>
              <a:cxnLst/>
              <a:rect l="l" t="t" r="r" b="b"/>
              <a:pathLst>
                <a:path w="640079" h="1276985">
                  <a:moveTo>
                    <a:pt x="160020" y="0"/>
                  </a:moveTo>
                  <a:lnTo>
                    <a:pt x="0" y="125984"/>
                  </a:lnTo>
                  <a:lnTo>
                    <a:pt x="160020" y="320039"/>
                  </a:lnTo>
                  <a:lnTo>
                    <a:pt x="160020" y="240030"/>
                  </a:lnTo>
                  <a:lnTo>
                    <a:pt x="193513" y="256121"/>
                  </a:lnTo>
                  <a:lnTo>
                    <a:pt x="257876" y="296703"/>
                  </a:lnTo>
                  <a:lnTo>
                    <a:pt x="288660" y="321007"/>
                  </a:lnTo>
                  <a:lnTo>
                    <a:pt x="318455" y="347861"/>
                  </a:lnTo>
                  <a:lnTo>
                    <a:pt x="347216" y="377172"/>
                  </a:lnTo>
                  <a:lnTo>
                    <a:pt x="374902" y="408848"/>
                  </a:lnTo>
                  <a:lnTo>
                    <a:pt x="401469" y="442794"/>
                  </a:lnTo>
                  <a:lnTo>
                    <a:pt x="426874" y="478919"/>
                  </a:lnTo>
                  <a:lnTo>
                    <a:pt x="451073" y="517127"/>
                  </a:lnTo>
                  <a:lnTo>
                    <a:pt x="474024" y="557327"/>
                  </a:lnTo>
                  <a:lnTo>
                    <a:pt x="495683" y="599425"/>
                  </a:lnTo>
                  <a:lnTo>
                    <a:pt x="516008" y="643328"/>
                  </a:lnTo>
                  <a:lnTo>
                    <a:pt x="534954" y="688942"/>
                  </a:lnTo>
                  <a:lnTo>
                    <a:pt x="552480" y="736174"/>
                  </a:lnTo>
                  <a:lnTo>
                    <a:pt x="568541" y="784931"/>
                  </a:lnTo>
                  <a:lnTo>
                    <a:pt x="583095" y="835120"/>
                  </a:lnTo>
                  <a:lnTo>
                    <a:pt x="596098" y="886647"/>
                  </a:lnTo>
                  <a:lnTo>
                    <a:pt x="607508" y="939420"/>
                  </a:lnTo>
                  <a:lnTo>
                    <a:pt x="617280" y="993345"/>
                  </a:lnTo>
                  <a:lnTo>
                    <a:pt x="625373" y="1048328"/>
                  </a:lnTo>
                  <a:lnTo>
                    <a:pt x="631742" y="1104277"/>
                  </a:lnTo>
                  <a:lnTo>
                    <a:pt x="636345" y="1161098"/>
                  </a:lnTo>
                  <a:lnTo>
                    <a:pt x="639139" y="1218699"/>
                  </a:lnTo>
                  <a:lnTo>
                    <a:pt x="640079" y="1276985"/>
                  </a:lnTo>
                  <a:lnTo>
                    <a:pt x="640079" y="1116964"/>
                  </a:lnTo>
                  <a:lnTo>
                    <a:pt x="639139" y="1058679"/>
                  </a:lnTo>
                  <a:lnTo>
                    <a:pt x="636345" y="1001078"/>
                  </a:lnTo>
                  <a:lnTo>
                    <a:pt x="631742" y="944257"/>
                  </a:lnTo>
                  <a:lnTo>
                    <a:pt x="625373" y="888308"/>
                  </a:lnTo>
                  <a:lnTo>
                    <a:pt x="617280" y="833325"/>
                  </a:lnTo>
                  <a:lnTo>
                    <a:pt x="607508" y="779400"/>
                  </a:lnTo>
                  <a:lnTo>
                    <a:pt x="596098" y="726627"/>
                  </a:lnTo>
                  <a:lnTo>
                    <a:pt x="583095" y="675100"/>
                  </a:lnTo>
                  <a:lnTo>
                    <a:pt x="568541" y="624911"/>
                  </a:lnTo>
                  <a:lnTo>
                    <a:pt x="552480" y="576154"/>
                  </a:lnTo>
                  <a:lnTo>
                    <a:pt x="534954" y="528922"/>
                  </a:lnTo>
                  <a:lnTo>
                    <a:pt x="516008" y="483308"/>
                  </a:lnTo>
                  <a:lnTo>
                    <a:pt x="495683" y="439405"/>
                  </a:lnTo>
                  <a:lnTo>
                    <a:pt x="474024" y="397307"/>
                  </a:lnTo>
                  <a:lnTo>
                    <a:pt x="451073" y="357107"/>
                  </a:lnTo>
                  <a:lnTo>
                    <a:pt x="426874" y="318899"/>
                  </a:lnTo>
                  <a:lnTo>
                    <a:pt x="401469" y="282774"/>
                  </a:lnTo>
                  <a:lnTo>
                    <a:pt x="374902" y="248828"/>
                  </a:lnTo>
                  <a:lnTo>
                    <a:pt x="347216" y="217152"/>
                  </a:lnTo>
                  <a:lnTo>
                    <a:pt x="318455" y="187841"/>
                  </a:lnTo>
                  <a:lnTo>
                    <a:pt x="288660" y="160987"/>
                  </a:lnTo>
                  <a:lnTo>
                    <a:pt x="257876" y="136683"/>
                  </a:lnTo>
                  <a:lnTo>
                    <a:pt x="226146" y="115024"/>
                  </a:lnTo>
                  <a:lnTo>
                    <a:pt x="160020" y="80010"/>
                  </a:lnTo>
                  <a:lnTo>
                    <a:pt x="160020" y="0"/>
                  </a:lnTo>
                  <a:close/>
                </a:path>
              </a:pathLst>
            </a:custGeom>
            <a:solidFill>
              <a:srgbClr val="2F5250"/>
            </a:solidFill>
          </p:spPr>
          <p:txBody>
            <a:bodyPr wrap="square" lIns="0" tIns="0" rIns="0" bIns="0" rtlCol="0"/>
            <a:lstStyle/>
            <a:p>
              <a:endParaRPr/>
            </a:p>
          </p:txBody>
        </p:sp>
        <p:sp>
          <p:nvSpPr>
            <p:cNvPr id="41" name="object 41"/>
            <p:cNvSpPr/>
            <p:nvPr/>
          </p:nvSpPr>
          <p:spPr>
            <a:xfrm>
              <a:off x="11139678" y="2138552"/>
              <a:ext cx="640080" cy="1151255"/>
            </a:xfrm>
            <a:custGeom>
              <a:avLst/>
              <a:gdLst/>
              <a:ahLst/>
              <a:cxnLst/>
              <a:rect l="l" t="t" r="r" b="b"/>
              <a:pathLst>
                <a:path w="640079" h="1151254">
                  <a:moveTo>
                    <a:pt x="638301" y="0"/>
                  </a:moveTo>
                  <a:lnTo>
                    <a:pt x="634660" y="59385"/>
                  </a:lnTo>
                  <a:lnTo>
                    <a:pt x="629134" y="117716"/>
                  </a:lnTo>
                  <a:lnTo>
                    <a:pt x="621776" y="174910"/>
                  </a:lnTo>
                  <a:lnTo>
                    <a:pt x="612641" y="230882"/>
                  </a:lnTo>
                  <a:lnTo>
                    <a:pt x="601782" y="285550"/>
                  </a:lnTo>
                  <a:lnTo>
                    <a:pt x="589252" y="338829"/>
                  </a:lnTo>
                  <a:lnTo>
                    <a:pt x="575107" y="390638"/>
                  </a:lnTo>
                  <a:lnTo>
                    <a:pt x="559399" y="440891"/>
                  </a:lnTo>
                  <a:lnTo>
                    <a:pt x="542183" y="489506"/>
                  </a:lnTo>
                  <a:lnTo>
                    <a:pt x="523512" y="536399"/>
                  </a:lnTo>
                  <a:lnTo>
                    <a:pt x="503440" y="581488"/>
                  </a:lnTo>
                  <a:lnTo>
                    <a:pt x="482020" y="624687"/>
                  </a:lnTo>
                  <a:lnTo>
                    <a:pt x="459308" y="665915"/>
                  </a:lnTo>
                  <a:lnTo>
                    <a:pt x="435355" y="705088"/>
                  </a:lnTo>
                  <a:lnTo>
                    <a:pt x="410217" y="742121"/>
                  </a:lnTo>
                  <a:lnTo>
                    <a:pt x="383948" y="776933"/>
                  </a:lnTo>
                  <a:lnTo>
                    <a:pt x="356599" y="809439"/>
                  </a:lnTo>
                  <a:lnTo>
                    <a:pt x="328227" y="839556"/>
                  </a:lnTo>
                  <a:lnTo>
                    <a:pt x="298884" y="867201"/>
                  </a:lnTo>
                  <a:lnTo>
                    <a:pt x="268624" y="892289"/>
                  </a:lnTo>
                  <a:lnTo>
                    <a:pt x="237501" y="914739"/>
                  </a:lnTo>
                  <a:lnTo>
                    <a:pt x="172882" y="951387"/>
                  </a:lnTo>
                  <a:lnTo>
                    <a:pt x="105457" y="976476"/>
                  </a:lnTo>
                  <a:lnTo>
                    <a:pt x="35656" y="989341"/>
                  </a:lnTo>
                  <a:lnTo>
                    <a:pt x="0" y="990981"/>
                  </a:lnTo>
                  <a:lnTo>
                    <a:pt x="0" y="1151001"/>
                  </a:lnTo>
                  <a:lnTo>
                    <a:pt x="47878" y="1147952"/>
                  </a:lnTo>
                  <a:lnTo>
                    <a:pt x="117130" y="1132966"/>
                  </a:lnTo>
                  <a:lnTo>
                    <a:pt x="183674" y="1106153"/>
                  </a:lnTo>
                  <a:lnTo>
                    <a:pt x="247150" y="1068214"/>
                  </a:lnTo>
                  <a:lnTo>
                    <a:pt x="277624" y="1045290"/>
                  </a:lnTo>
                  <a:lnTo>
                    <a:pt x="307197" y="1019848"/>
                  </a:lnTo>
                  <a:lnTo>
                    <a:pt x="335822" y="991974"/>
                  </a:lnTo>
                  <a:lnTo>
                    <a:pt x="363455" y="961756"/>
                  </a:lnTo>
                  <a:lnTo>
                    <a:pt x="390050" y="929282"/>
                  </a:lnTo>
                  <a:lnTo>
                    <a:pt x="415563" y="894639"/>
                  </a:lnTo>
                  <a:lnTo>
                    <a:pt x="439948" y="857915"/>
                  </a:lnTo>
                  <a:lnTo>
                    <a:pt x="463161" y="819197"/>
                  </a:lnTo>
                  <a:lnTo>
                    <a:pt x="485155" y="778573"/>
                  </a:lnTo>
                  <a:lnTo>
                    <a:pt x="505887" y="736130"/>
                  </a:lnTo>
                  <a:lnTo>
                    <a:pt x="525312" y="691956"/>
                  </a:lnTo>
                  <a:lnTo>
                    <a:pt x="543383" y="646139"/>
                  </a:lnTo>
                  <a:lnTo>
                    <a:pt x="560056" y="598765"/>
                  </a:lnTo>
                  <a:lnTo>
                    <a:pt x="575286" y="549924"/>
                  </a:lnTo>
                  <a:lnTo>
                    <a:pt x="589028" y="499701"/>
                  </a:lnTo>
                  <a:lnTo>
                    <a:pt x="601237" y="448185"/>
                  </a:lnTo>
                  <a:lnTo>
                    <a:pt x="611867" y="395463"/>
                  </a:lnTo>
                  <a:lnTo>
                    <a:pt x="620874" y="341622"/>
                  </a:lnTo>
                  <a:lnTo>
                    <a:pt x="628213" y="286751"/>
                  </a:lnTo>
                  <a:lnTo>
                    <a:pt x="633838" y="230937"/>
                  </a:lnTo>
                  <a:lnTo>
                    <a:pt x="637704" y="174267"/>
                  </a:lnTo>
                  <a:lnTo>
                    <a:pt x="639767" y="116829"/>
                  </a:lnTo>
                  <a:lnTo>
                    <a:pt x="639981" y="58711"/>
                  </a:lnTo>
                  <a:lnTo>
                    <a:pt x="638301" y="0"/>
                  </a:lnTo>
                  <a:close/>
                </a:path>
              </a:pathLst>
            </a:custGeom>
            <a:solidFill>
              <a:srgbClr val="274240"/>
            </a:solidFill>
          </p:spPr>
          <p:txBody>
            <a:bodyPr wrap="square" lIns="0" tIns="0" rIns="0" bIns="0" rtlCol="0"/>
            <a:lstStyle/>
            <a:p>
              <a:endParaRPr/>
            </a:p>
          </p:txBody>
        </p:sp>
        <p:sp>
          <p:nvSpPr>
            <p:cNvPr id="42" name="object 42"/>
            <p:cNvSpPr/>
            <p:nvPr/>
          </p:nvSpPr>
          <p:spPr>
            <a:xfrm>
              <a:off x="11139678" y="941577"/>
              <a:ext cx="640080" cy="2348230"/>
            </a:xfrm>
            <a:custGeom>
              <a:avLst/>
              <a:gdLst/>
              <a:ahLst/>
              <a:cxnLst/>
              <a:rect l="l" t="t" r="r" b="b"/>
              <a:pathLst>
                <a:path w="640079" h="2348229">
                  <a:moveTo>
                    <a:pt x="640079" y="1276985"/>
                  </a:moveTo>
                  <a:lnTo>
                    <a:pt x="639139" y="1218699"/>
                  </a:lnTo>
                  <a:lnTo>
                    <a:pt x="636345" y="1161098"/>
                  </a:lnTo>
                  <a:lnTo>
                    <a:pt x="631742" y="1104277"/>
                  </a:lnTo>
                  <a:lnTo>
                    <a:pt x="625373" y="1048328"/>
                  </a:lnTo>
                  <a:lnTo>
                    <a:pt x="617280" y="993345"/>
                  </a:lnTo>
                  <a:lnTo>
                    <a:pt x="607508" y="939420"/>
                  </a:lnTo>
                  <a:lnTo>
                    <a:pt x="596098" y="886647"/>
                  </a:lnTo>
                  <a:lnTo>
                    <a:pt x="583095" y="835120"/>
                  </a:lnTo>
                  <a:lnTo>
                    <a:pt x="568541" y="784931"/>
                  </a:lnTo>
                  <a:lnTo>
                    <a:pt x="552480" y="736174"/>
                  </a:lnTo>
                  <a:lnTo>
                    <a:pt x="534954" y="688942"/>
                  </a:lnTo>
                  <a:lnTo>
                    <a:pt x="516008" y="643328"/>
                  </a:lnTo>
                  <a:lnTo>
                    <a:pt x="495683" y="599425"/>
                  </a:lnTo>
                  <a:lnTo>
                    <a:pt x="474024" y="557327"/>
                  </a:lnTo>
                  <a:lnTo>
                    <a:pt x="451073" y="517127"/>
                  </a:lnTo>
                  <a:lnTo>
                    <a:pt x="426874" y="478919"/>
                  </a:lnTo>
                  <a:lnTo>
                    <a:pt x="401469" y="442794"/>
                  </a:lnTo>
                  <a:lnTo>
                    <a:pt x="374902" y="408848"/>
                  </a:lnTo>
                  <a:lnTo>
                    <a:pt x="347216" y="377172"/>
                  </a:lnTo>
                  <a:lnTo>
                    <a:pt x="318455" y="347861"/>
                  </a:lnTo>
                  <a:lnTo>
                    <a:pt x="288660" y="321007"/>
                  </a:lnTo>
                  <a:lnTo>
                    <a:pt x="257876" y="296703"/>
                  </a:lnTo>
                  <a:lnTo>
                    <a:pt x="226146" y="275044"/>
                  </a:lnTo>
                  <a:lnTo>
                    <a:pt x="160020" y="240030"/>
                  </a:lnTo>
                  <a:lnTo>
                    <a:pt x="160020" y="320039"/>
                  </a:lnTo>
                  <a:lnTo>
                    <a:pt x="0" y="125984"/>
                  </a:lnTo>
                  <a:lnTo>
                    <a:pt x="160020" y="0"/>
                  </a:lnTo>
                  <a:lnTo>
                    <a:pt x="160020" y="80010"/>
                  </a:lnTo>
                  <a:lnTo>
                    <a:pt x="193513" y="96101"/>
                  </a:lnTo>
                  <a:lnTo>
                    <a:pt x="257876" y="136683"/>
                  </a:lnTo>
                  <a:lnTo>
                    <a:pt x="288660" y="160987"/>
                  </a:lnTo>
                  <a:lnTo>
                    <a:pt x="318455" y="187841"/>
                  </a:lnTo>
                  <a:lnTo>
                    <a:pt x="347216" y="217152"/>
                  </a:lnTo>
                  <a:lnTo>
                    <a:pt x="374902" y="248828"/>
                  </a:lnTo>
                  <a:lnTo>
                    <a:pt x="401469" y="282774"/>
                  </a:lnTo>
                  <a:lnTo>
                    <a:pt x="426874" y="318899"/>
                  </a:lnTo>
                  <a:lnTo>
                    <a:pt x="451073" y="357107"/>
                  </a:lnTo>
                  <a:lnTo>
                    <a:pt x="474024" y="397307"/>
                  </a:lnTo>
                  <a:lnTo>
                    <a:pt x="495683" y="439405"/>
                  </a:lnTo>
                  <a:lnTo>
                    <a:pt x="516008" y="483308"/>
                  </a:lnTo>
                  <a:lnTo>
                    <a:pt x="534954" y="528922"/>
                  </a:lnTo>
                  <a:lnTo>
                    <a:pt x="552480" y="576154"/>
                  </a:lnTo>
                  <a:lnTo>
                    <a:pt x="568541" y="624911"/>
                  </a:lnTo>
                  <a:lnTo>
                    <a:pt x="583095" y="675100"/>
                  </a:lnTo>
                  <a:lnTo>
                    <a:pt x="596098" y="726627"/>
                  </a:lnTo>
                  <a:lnTo>
                    <a:pt x="607508" y="779400"/>
                  </a:lnTo>
                  <a:lnTo>
                    <a:pt x="617280" y="833325"/>
                  </a:lnTo>
                  <a:lnTo>
                    <a:pt x="625373" y="888308"/>
                  </a:lnTo>
                  <a:lnTo>
                    <a:pt x="631742" y="944257"/>
                  </a:lnTo>
                  <a:lnTo>
                    <a:pt x="636345" y="1001078"/>
                  </a:lnTo>
                  <a:lnTo>
                    <a:pt x="639139" y="1058679"/>
                  </a:lnTo>
                  <a:lnTo>
                    <a:pt x="640079" y="1116964"/>
                  </a:lnTo>
                  <a:lnTo>
                    <a:pt x="640079" y="1276985"/>
                  </a:lnTo>
                  <a:lnTo>
                    <a:pt x="639133" y="1335742"/>
                  </a:lnTo>
                  <a:lnTo>
                    <a:pt x="636324" y="1393672"/>
                  </a:lnTo>
                  <a:lnTo>
                    <a:pt x="631704" y="1450692"/>
                  </a:lnTo>
                  <a:lnTo>
                    <a:pt x="625319" y="1506721"/>
                  </a:lnTo>
                  <a:lnTo>
                    <a:pt x="617220" y="1561678"/>
                  </a:lnTo>
                  <a:lnTo>
                    <a:pt x="607454" y="1615480"/>
                  </a:lnTo>
                  <a:lnTo>
                    <a:pt x="596070" y="1668046"/>
                  </a:lnTo>
                  <a:lnTo>
                    <a:pt x="583118" y="1719294"/>
                  </a:lnTo>
                  <a:lnTo>
                    <a:pt x="568647" y="1769143"/>
                  </a:lnTo>
                  <a:lnTo>
                    <a:pt x="552704" y="1817511"/>
                  </a:lnTo>
                  <a:lnTo>
                    <a:pt x="535338" y="1864315"/>
                  </a:lnTo>
                  <a:lnTo>
                    <a:pt x="516599" y="1909475"/>
                  </a:lnTo>
                  <a:lnTo>
                    <a:pt x="496535" y="1952908"/>
                  </a:lnTo>
                  <a:lnTo>
                    <a:pt x="475195" y="1994534"/>
                  </a:lnTo>
                  <a:lnTo>
                    <a:pt x="452628" y="2034270"/>
                  </a:lnTo>
                  <a:lnTo>
                    <a:pt x="428882" y="2072034"/>
                  </a:lnTo>
                  <a:lnTo>
                    <a:pt x="404006" y="2107745"/>
                  </a:lnTo>
                  <a:lnTo>
                    <a:pt x="378049" y="2141321"/>
                  </a:lnTo>
                  <a:lnTo>
                    <a:pt x="351060" y="2172681"/>
                  </a:lnTo>
                  <a:lnTo>
                    <a:pt x="323088" y="2201742"/>
                  </a:lnTo>
                  <a:lnTo>
                    <a:pt x="294180" y="2228423"/>
                  </a:lnTo>
                  <a:lnTo>
                    <a:pt x="264387" y="2252643"/>
                  </a:lnTo>
                  <a:lnTo>
                    <a:pt x="202338" y="2293371"/>
                  </a:lnTo>
                  <a:lnTo>
                    <a:pt x="137330" y="2323271"/>
                  </a:lnTo>
                  <a:lnTo>
                    <a:pt x="69754" y="2341690"/>
                  </a:lnTo>
                  <a:lnTo>
                    <a:pt x="0" y="2347976"/>
                  </a:lnTo>
                  <a:lnTo>
                    <a:pt x="0" y="2187956"/>
                  </a:lnTo>
                  <a:lnTo>
                    <a:pt x="35656" y="2186316"/>
                  </a:lnTo>
                  <a:lnTo>
                    <a:pt x="70827" y="2181454"/>
                  </a:lnTo>
                  <a:lnTo>
                    <a:pt x="139494" y="2162393"/>
                  </a:lnTo>
                  <a:lnTo>
                    <a:pt x="205570" y="2131441"/>
                  </a:lnTo>
                  <a:lnTo>
                    <a:pt x="268624" y="2089264"/>
                  </a:lnTo>
                  <a:lnTo>
                    <a:pt x="298884" y="2064176"/>
                  </a:lnTo>
                  <a:lnTo>
                    <a:pt x="328227" y="2036531"/>
                  </a:lnTo>
                  <a:lnTo>
                    <a:pt x="356599" y="2006414"/>
                  </a:lnTo>
                  <a:lnTo>
                    <a:pt x="383948" y="1973908"/>
                  </a:lnTo>
                  <a:lnTo>
                    <a:pt x="410217" y="1939096"/>
                  </a:lnTo>
                  <a:lnTo>
                    <a:pt x="435355" y="1902063"/>
                  </a:lnTo>
                  <a:lnTo>
                    <a:pt x="459308" y="1862890"/>
                  </a:lnTo>
                  <a:lnTo>
                    <a:pt x="482020" y="1821662"/>
                  </a:lnTo>
                  <a:lnTo>
                    <a:pt x="503440" y="1778463"/>
                  </a:lnTo>
                  <a:lnTo>
                    <a:pt x="523512" y="1733374"/>
                  </a:lnTo>
                  <a:lnTo>
                    <a:pt x="542183" y="1686481"/>
                  </a:lnTo>
                  <a:lnTo>
                    <a:pt x="559399" y="1637866"/>
                  </a:lnTo>
                  <a:lnTo>
                    <a:pt x="575107" y="1587613"/>
                  </a:lnTo>
                  <a:lnTo>
                    <a:pt x="589252" y="1535804"/>
                  </a:lnTo>
                  <a:lnTo>
                    <a:pt x="601782" y="1482525"/>
                  </a:lnTo>
                  <a:lnTo>
                    <a:pt x="612641" y="1427857"/>
                  </a:lnTo>
                  <a:lnTo>
                    <a:pt x="621776" y="1371885"/>
                  </a:lnTo>
                  <a:lnTo>
                    <a:pt x="629134" y="1314691"/>
                  </a:lnTo>
                  <a:lnTo>
                    <a:pt x="634660" y="1256360"/>
                  </a:lnTo>
                  <a:lnTo>
                    <a:pt x="638301" y="1196975"/>
                  </a:lnTo>
                </a:path>
              </a:pathLst>
            </a:custGeom>
            <a:ln w="19812">
              <a:solidFill>
                <a:srgbClr val="117DA7"/>
              </a:solidFill>
            </a:ln>
          </p:spPr>
          <p:txBody>
            <a:bodyPr wrap="square" lIns="0" tIns="0" rIns="0" bIns="0" rtlCol="0"/>
            <a:lstStyle/>
            <a:p>
              <a:endParaRPr/>
            </a:p>
          </p:txBody>
        </p:sp>
      </p:grpSp>
      <p:grpSp>
        <p:nvGrpSpPr>
          <p:cNvPr id="43" name="object 43"/>
          <p:cNvGrpSpPr/>
          <p:nvPr/>
        </p:nvGrpSpPr>
        <p:grpSpPr>
          <a:xfrm>
            <a:off x="914146" y="1151889"/>
            <a:ext cx="660400" cy="2774950"/>
            <a:chOff x="914146" y="1151889"/>
            <a:chExt cx="660400" cy="2774950"/>
          </a:xfrm>
        </p:grpSpPr>
        <p:sp>
          <p:nvSpPr>
            <p:cNvPr id="44" name="object 44"/>
            <p:cNvSpPr/>
            <p:nvPr/>
          </p:nvSpPr>
          <p:spPr>
            <a:xfrm>
              <a:off x="924306" y="2439542"/>
              <a:ext cx="640080" cy="1477010"/>
            </a:xfrm>
            <a:custGeom>
              <a:avLst/>
              <a:gdLst/>
              <a:ahLst/>
              <a:cxnLst/>
              <a:rect l="l" t="t" r="r" b="b"/>
              <a:pathLst>
                <a:path w="640080" h="1477010">
                  <a:moveTo>
                    <a:pt x="0" y="0"/>
                  </a:moveTo>
                  <a:lnTo>
                    <a:pt x="0" y="160020"/>
                  </a:lnTo>
                  <a:lnTo>
                    <a:pt x="750" y="222140"/>
                  </a:lnTo>
                  <a:lnTo>
                    <a:pt x="2981" y="283617"/>
                  </a:lnTo>
                  <a:lnTo>
                    <a:pt x="6661" y="344370"/>
                  </a:lnTo>
                  <a:lnTo>
                    <a:pt x="11761" y="404322"/>
                  </a:lnTo>
                  <a:lnTo>
                    <a:pt x="18249" y="463393"/>
                  </a:lnTo>
                  <a:lnTo>
                    <a:pt x="26094" y="521504"/>
                  </a:lnTo>
                  <a:lnTo>
                    <a:pt x="35266" y="578576"/>
                  </a:lnTo>
                  <a:lnTo>
                    <a:pt x="45735" y="634529"/>
                  </a:lnTo>
                  <a:lnTo>
                    <a:pt x="57469" y="689285"/>
                  </a:lnTo>
                  <a:lnTo>
                    <a:pt x="70438" y="742765"/>
                  </a:lnTo>
                  <a:lnTo>
                    <a:pt x="84612" y="794890"/>
                  </a:lnTo>
                  <a:lnTo>
                    <a:pt x="99958" y="845580"/>
                  </a:lnTo>
                  <a:lnTo>
                    <a:pt x="116448" y="894756"/>
                  </a:lnTo>
                  <a:lnTo>
                    <a:pt x="134050" y="942340"/>
                  </a:lnTo>
                  <a:lnTo>
                    <a:pt x="152733" y="988251"/>
                  </a:lnTo>
                  <a:lnTo>
                    <a:pt x="172467" y="1032412"/>
                  </a:lnTo>
                  <a:lnTo>
                    <a:pt x="193220" y="1074744"/>
                  </a:lnTo>
                  <a:lnTo>
                    <a:pt x="214964" y="1115166"/>
                  </a:lnTo>
                  <a:lnTo>
                    <a:pt x="237666" y="1153600"/>
                  </a:lnTo>
                  <a:lnTo>
                    <a:pt x="261296" y="1189967"/>
                  </a:lnTo>
                  <a:lnTo>
                    <a:pt x="285823" y="1224188"/>
                  </a:lnTo>
                  <a:lnTo>
                    <a:pt x="311217" y="1256184"/>
                  </a:lnTo>
                  <a:lnTo>
                    <a:pt x="337446" y="1285875"/>
                  </a:lnTo>
                  <a:lnTo>
                    <a:pt x="364481" y="1313183"/>
                  </a:lnTo>
                  <a:lnTo>
                    <a:pt x="420844" y="1360333"/>
                  </a:lnTo>
                  <a:lnTo>
                    <a:pt x="480059" y="1397000"/>
                  </a:lnTo>
                  <a:lnTo>
                    <a:pt x="480059" y="1477010"/>
                  </a:lnTo>
                  <a:lnTo>
                    <a:pt x="640080" y="1357503"/>
                  </a:lnTo>
                  <a:lnTo>
                    <a:pt x="480059" y="1156970"/>
                  </a:lnTo>
                  <a:lnTo>
                    <a:pt x="480059" y="1236980"/>
                  </a:lnTo>
                  <a:lnTo>
                    <a:pt x="450111" y="1219996"/>
                  </a:lnTo>
                  <a:lnTo>
                    <a:pt x="392291" y="1178009"/>
                  </a:lnTo>
                  <a:lnTo>
                    <a:pt x="337446" y="1125855"/>
                  </a:lnTo>
                  <a:lnTo>
                    <a:pt x="311217" y="1096164"/>
                  </a:lnTo>
                  <a:lnTo>
                    <a:pt x="285823" y="1064168"/>
                  </a:lnTo>
                  <a:lnTo>
                    <a:pt x="261296" y="1029947"/>
                  </a:lnTo>
                  <a:lnTo>
                    <a:pt x="237666" y="993580"/>
                  </a:lnTo>
                  <a:lnTo>
                    <a:pt x="214964" y="955146"/>
                  </a:lnTo>
                  <a:lnTo>
                    <a:pt x="193220" y="914724"/>
                  </a:lnTo>
                  <a:lnTo>
                    <a:pt x="172467" y="872392"/>
                  </a:lnTo>
                  <a:lnTo>
                    <a:pt x="152733" y="828231"/>
                  </a:lnTo>
                  <a:lnTo>
                    <a:pt x="134050" y="782320"/>
                  </a:lnTo>
                  <a:lnTo>
                    <a:pt x="116448" y="734736"/>
                  </a:lnTo>
                  <a:lnTo>
                    <a:pt x="99958" y="685560"/>
                  </a:lnTo>
                  <a:lnTo>
                    <a:pt x="84612" y="634870"/>
                  </a:lnTo>
                  <a:lnTo>
                    <a:pt x="70438" y="582745"/>
                  </a:lnTo>
                  <a:lnTo>
                    <a:pt x="57469" y="529265"/>
                  </a:lnTo>
                  <a:lnTo>
                    <a:pt x="45735" y="474509"/>
                  </a:lnTo>
                  <a:lnTo>
                    <a:pt x="35266" y="418556"/>
                  </a:lnTo>
                  <a:lnTo>
                    <a:pt x="26094" y="361484"/>
                  </a:lnTo>
                  <a:lnTo>
                    <a:pt x="18249" y="303373"/>
                  </a:lnTo>
                  <a:lnTo>
                    <a:pt x="11761" y="244302"/>
                  </a:lnTo>
                  <a:lnTo>
                    <a:pt x="6661" y="184350"/>
                  </a:lnTo>
                  <a:lnTo>
                    <a:pt x="2981" y="123597"/>
                  </a:lnTo>
                  <a:lnTo>
                    <a:pt x="750" y="62120"/>
                  </a:lnTo>
                  <a:lnTo>
                    <a:pt x="0" y="0"/>
                  </a:lnTo>
                  <a:close/>
                </a:path>
              </a:pathLst>
            </a:custGeom>
            <a:solidFill>
              <a:srgbClr val="1D6194"/>
            </a:solidFill>
          </p:spPr>
          <p:txBody>
            <a:bodyPr wrap="square" lIns="0" tIns="0" rIns="0" bIns="0" rtlCol="0"/>
            <a:lstStyle/>
            <a:p>
              <a:endParaRPr/>
            </a:p>
          </p:txBody>
        </p:sp>
        <p:sp>
          <p:nvSpPr>
            <p:cNvPr id="45" name="object 45"/>
            <p:cNvSpPr/>
            <p:nvPr/>
          </p:nvSpPr>
          <p:spPr>
            <a:xfrm>
              <a:off x="924358" y="1162049"/>
              <a:ext cx="640080" cy="1357630"/>
            </a:xfrm>
            <a:custGeom>
              <a:avLst/>
              <a:gdLst/>
              <a:ahLst/>
              <a:cxnLst/>
              <a:rect l="l" t="t" r="r" b="b"/>
              <a:pathLst>
                <a:path w="640080" h="1357630">
                  <a:moveTo>
                    <a:pt x="640028" y="0"/>
                  </a:moveTo>
                  <a:lnTo>
                    <a:pt x="599896" y="2539"/>
                  </a:lnTo>
                  <a:lnTo>
                    <a:pt x="538564" y="16082"/>
                  </a:lnTo>
                  <a:lnTo>
                    <a:pt x="479241" y="40732"/>
                  </a:lnTo>
                  <a:lnTo>
                    <a:pt x="422179" y="75922"/>
                  </a:lnTo>
                  <a:lnTo>
                    <a:pt x="367629" y="121085"/>
                  </a:lnTo>
                  <a:lnTo>
                    <a:pt x="315841" y="175653"/>
                  </a:lnTo>
                  <a:lnTo>
                    <a:pt x="291062" y="206287"/>
                  </a:lnTo>
                  <a:lnTo>
                    <a:pt x="267067" y="239059"/>
                  </a:lnTo>
                  <a:lnTo>
                    <a:pt x="243888" y="273899"/>
                  </a:lnTo>
                  <a:lnTo>
                    <a:pt x="221557" y="310735"/>
                  </a:lnTo>
                  <a:lnTo>
                    <a:pt x="200104" y="349497"/>
                  </a:lnTo>
                  <a:lnTo>
                    <a:pt x="179562" y="390113"/>
                  </a:lnTo>
                  <a:lnTo>
                    <a:pt x="159961" y="432514"/>
                  </a:lnTo>
                  <a:lnTo>
                    <a:pt x="141333" y="476627"/>
                  </a:lnTo>
                  <a:lnTo>
                    <a:pt x="123710" y="522382"/>
                  </a:lnTo>
                  <a:lnTo>
                    <a:pt x="107122" y="569709"/>
                  </a:lnTo>
                  <a:lnTo>
                    <a:pt x="91601" y="618535"/>
                  </a:lnTo>
                  <a:lnTo>
                    <a:pt x="77179" y="668790"/>
                  </a:lnTo>
                  <a:lnTo>
                    <a:pt x="63886" y="720404"/>
                  </a:lnTo>
                  <a:lnTo>
                    <a:pt x="51755" y="773304"/>
                  </a:lnTo>
                  <a:lnTo>
                    <a:pt x="40816" y="827421"/>
                  </a:lnTo>
                  <a:lnTo>
                    <a:pt x="31101" y="882684"/>
                  </a:lnTo>
                  <a:lnTo>
                    <a:pt x="22641" y="939021"/>
                  </a:lnTo>
                  <a:lnTo>
                    <a:pt x="15468" y="996361"/>
                  </a:lnTo>
                  <a:lnTo>
                    <a:pt x="9613" y="1054634"/>
                  </a:lnTo>
                  <a:lnTo>
                    <a:pt x="5107" y="1113768"/>
                  </a:lnTo>
                  <a:lnTo>
                    <a:pt x="1982" y="1173693"/>
                  </a:lnTo>
                  <a:lnTo>
                    <a:pt x="269" y="1234338"/>
                  </a:lnTo>
                  <a:lnTo>
                    <a:pt x="0" y="1295631"/>
                  </a:lnTo>
                  <a:lnTo>
                    <a:pt x="1205" y="1357502"/>
                  </a:lnTo>
                  <a:lnTo>
                    <a:pt x="3940" y="1294847"/>
                  </a:lnTo>
                  <a:lnTo>
                    <a:pt x="8153" y="1233131"/>
                  </a:lnTo>
                  <a:lnTo>
                    <a:pt x="13808" y="1172424"/>
                  </a:lnTo>
                  <a:lnTo>
                    <a:pt x="20868" y="1112795"/>
                  </a:lnTo>
                  <a:lnTo>
                    <a:pt x="29297" y="1054312"/>
                  </a:lnTo>
                  <a:lnTo>
                    <a:pt x="39057" y="997045"/>
                  </a:lnTo>
                  <a:lnTo>
                    <a:pt x="50112" y="941062"/>
                  </a:lnTo>
                  <a:lnTo>
                    <a:pt x="62425" y="886432"/>
                  </a:lnTo>
                  <a:lnTo>
                    <a:pt x="75960" y="833223"/>
                  </a:lnTo>
                  <a:lnTo>
                    <a:pt x="90679" y="781505"/>
                  </a:lnTo>
                  <a:lnTo>
                    <a:pt x="106547" y="731346"/>
                  </a:lnTo>
                  <a:lnTo>
                    <a:pt x="123527" y="682815"/>
                  </a:lnTo>
                  <a:lnTo>
                    <a:pt x="141581" y="635982"/>
                  </a:lnTo>
                  <a:lnTo>
                    <a:pt x="160673" y="590913"/>
                  </a:lnTo>
                  <a:lnTo>
                    <a:pt x="180767" y="547679"/>
                  </a:lnTo>
                  <a:lnTo>
                    <a:pt x="201825" y="506349"/>
                  </a:lnTo>
                  <a:lnTo>
                    <a:pt x="223812" y="466990"/>
                  </a:lnTo>
                  <a:lnTo>
                    <a:pt x="246689" y="429672"/>
                  </a:lnTo>
                  <a:lnTo>
                    <a:pt x="270422" y="394463"/>
                  </a:lnTo>
                  <a:lnTo>
                    <a:pt x="294973" y="361433"/>
                  </a:lnTo>
                  <a:lnTo>
                    <a:pt x="320304" y="330650"/>
                  </a:lnTo>
                  <a:lnTo>
                    <a:pt x="346381" y="302183"/>
                  </a:lnTo>
                  <a:lnTo>
                    <a:pt x="400621" y="252472"/>
                  </a:lnTo>
                  <a:lnTo>
                    <a:pt x="457399" y="212849"/>
                  </a:lnTo>
                  <a:lnTo>
                    <a:pt x="516422" y="183866"/>
                  </a:lnTo>
                  <a:lnTo>
                    <a:pt x="577396" y="166073"/>
                  </a:lnTo>
                  <a:lnTo>
                    <a:pt x="640028" y="160020"/>
                  </a:lnTo>
                  <a:lnTo>
                    <a:pt x="640028" y="0"/>
                  </a:lnTo>
                  <a:close/>
                </a:path>
              </a:pathLst>
            </a:custGeom>
            <a:solidFill>
              <a:srgbClr val="174F78"/>
            </a:solidFill>
          </p:spPr>
          <p:txBody>
            <a:bodyPr wrap="square" lIns="0" tIns="0" rIns="0" bIns="0" rtlCol="0"/>
            <a:lstStyle/>
            <a:p>
              <a:endParaRPr/>
            </a:p>
          </p:txBody>
        </p:sp>
        <p:sp>
          <p:nvSpPr>
            <p:cNvPr id="46" name="object 46"/>
            <p:cNvSpPr/>
            <p:nvPr/>
          </p:nvSpPr>
          <p:spPr>
            <a:xfrm>
              <a:off x="924306" y="1162049"/>
              <a:ext cx="640080" cy="2754630"/>
            </a:xfrm>
            <a:custGeom>
              <a:avLst/>
              <a:gdLst/>
              <a:ahLst/>
              <a:cxnLst/>
              <a:rect l="l" t="t" r="r" b="b"/>
              <a:pathLst>
                <a:path w="640080" h="2754629">
                  <a:moveTo>
                    <a:pt x="0" y="1277492"/>
                  </a:moveTo>
                  <a:lnTo>
                    <a:pt x="750" y="1339613"/>
                  </a:lnTo>
                  <a:lnTo>
                    <a:pt x="2981" y="1401090"/>
                  </a:lnTo>
                  <a:lnTo>
                    <a:pt x="6661" y="1461843"/>
                  </a:lnTo>
                  <a:lnTo>
                    <a:pt x="11761" y="1521795"/>
                  </a:lnTo>
                  <a:lnTo>
                    <a:pt x="18249" y="1580866"/>
                  </a:lnTo>
                  <a:lnTo>
                    <a:pt x="26094" y="1638977"/>
                  </a:lnTo>
                  <a:lnTo>
                    <a:pt x="35266" y="1696049"/>
                  </a:lnTo>
                  <a:lnTo>
                    <a:pt x="45735" y="1752002"/>
                  </a:lnTo>
                  <a:lnTo>
                    <a:pt x="57469" y="1806758"/>
                  </a:lnTo>
                  <a:lnTo>
                    <a:pt x="70438" y="1860238"/>
                  </a:lnTo>
                  <a:lnTo>
                    <a:pt x="84612" y="1912363"/>
                  </a:lnTo>
                  <a:lnTo>
                    <a:pt x="99958" y="1963053"/>
                  </a:lnTo>
                  <a:lnTo>
                    <a:pt x="116448" y="2012229"/>
                  </a:lnTo>
                  <a:lnTo>
                    <a:pt x="134050" y="2059813"/>
                  </a:lnTo>
                  <a:lnTo>
                    <a:pt x="152733" y="2105724"/>
                  </a:lnTo>
                  <a:lnTo>
                    <a:pt x="172467" y="2149885"/>
                  </a:lnTo>
                  <a:lnTo>
                    <a:pt x="193220" y="2192217"/>
                  </a:lnTo>
                  <a:lnTo>
                    <a:pt x="214964" y="2232639"/>
                  </a:lnTo>
                  <a:lnTo>
                    <a:pt x="237666" y="2271073"/>
                  </a:lnTo>
                  <a:lnTo>
                    <a:pt x="261296" y="2307440"/>
                  </a:lnTo>
                  <a:lnTo>
                    <a:pt x="285823" y="2341661"/>
                  </a:lnTo>
                  <a:lnTo>
                    <a:pt x="311217" y="2373657"/>
                  </a:lnTo>
                  <a:lnTo>
                    <a:pt x="337446" y="2403348"/>
                  </a:lnTo>
                  <a:lnTo>
                    <a:pt x="364481" y="2430656"/>
                  </a:lnTo>
                  <a:lnTo>
                    <a:pt x="420844" y="2477806"/>
                  </a:lnTo>
                  <a:lnTo>
                    <a:pt x="480059" y="2514473"/>
                  </a:lnTo>
                  <a:lnTo>
                    <a:pt x="480059" y="2434463"/>
                  </a:lnTo>
                  <a:lnTo>
                    <a:pt x="640080" y="2634996"/>
                  </a:lnTo>
                  <a:lnTo>
                    <a:pt x="480059" y="2754503"/>
                  </a:lnTo>
                  <a:lnTo>
                    <a:pt x="480059" y="2674493"/>
                  </a:lnTo>
                  <a:lnTo>
                    <a:pt x="450111" y="2657509"/>
                  </a:lnTo>
                  <a:lnTo>
                    <a:pt x="392291" y="2615522"/>
                  </a:lnTo>
                  <a:lnTo>
                    <a:pt x="337446" y="2563368"/>
                  </a:lnTo>
                  <a:lnTo>
                    <a:pt x="311217" y="2533677"/>
                  </a:lnTo>
                  <a:lnTo>
                    <a:pt x="285823" y="2501681"/>
                  </a:lnTo>
                  <a:lnTo>
                    <a:pt x="261296" y="2467460"/>
                  </a:lnTo>
                  <a:lnTo>
                    <a:pt x="237666" y="2431093"/>
                  </a:lnTo>
                  <a:lnTo>
                    <a:pt x="214964" y="2392659"/>
                  </a:lnTo>
                  <a:lnTo>
                    <a:pt x="193220" y="2352237"/>
                  </a:lnTo>
                  <a:lnTo>
                    <a:pt x="172467" y="2309905"/>
                  </a:lnTo>
                  <a:lnTo>
                    <a:pt x="152733" y="2265744"/>
                  </a:lnTo>
                  <a:lnTo>
                    <a:pt x="134050" y="2219833"/>
                  </a:lnTo>
                  <a:lnTo>
                    <a:pt x="116448" y="2172249"/>
                  </a:lnTo>
                  <a:lnTo>
                    <a:pt x="99958" y="2123073"/>
                  </a:lnTo>
                  <a:lnTo>
                    <a:pt x="84612" y="2072383"/>
                  </a:lnTo>
                  <a:lnTo>
                    <a:pt x="70438" y="2020258"/>
                  </a:lnTo>
                  <a:lnTo>
                    <a:pt x="57469" y="1966778"/>
                  </a:lnTo>
                  <a:lnTo>
                    <a:pt x="45735" y="1912022"/>
                  </a:lnTo>
                  <a:lnTo>
                    <a:pt x="35266" y="1856069"/>
                  </a:lnTo>
                  <a:lnTo>
                    <a:pt x="26094" y="1798997"/>
                  </a:lnTo>
                  <a:lnTo>
                    <a:pt x="18249" y="1740886"/>
                  </a:lnTo>
                  <a:lnTo>
                    <a:pt x="11761" y="1681815"/>
                  </a:lnTo>
                  <a:lnTo>
                    <a:pt x="6661" y="1621863"/>
                  </a:lnTo>
                  <a:lnTo>
                    <a:pt x="2981" y="1561110"/>
                  </a:lnTo>
                  <a:lnTo>
                    <a:pt x="750" y="1499633"/>
                  </a:lnTo>
                  <a:lnTo>
                    <a:pt x="0" y="1437513"/>
                  </a:lnTo>
                  <a:lnTo>
                    <a:pt x="0" y="1277492"/>
                  </a:lnTo>
                  <a:lnTo>
                    <a:pt x="783" y="1213737"/>
                  </a:lnTo>
                  <a:lnTo>
                    <a:pt x="3108" y="1150791"/>
                  </a:lnTo>
                  <a:lnTo>
                    <a:pt x="6940" y="1088726"/>
                  </a:lnTo>
                  <a:lnTo>
                    <a:pt x="12240" y="1027617"/>
                  </a:lnTo>
                  <a:lnTo>
                    <a:pt x="18972" y="967535"/>
                  </a:lnTo>
                  <a:lnTo>
                    <a:pt x="27100" y="908556"/>
                  </a:lnTo>
                  <a:lnTo>
                    <a:pt x="36587" y="850751"/>
                  </a:lnTo>
                  <a:lnTo>
                    <a:pt x="47396" y="794193"/>
                  </a:lnTo>
                  <a:lnTo>
                    <a:pt x="59490" y="738957"/>
                  </a:lnTo>
                  <a:lnTo>
                    <a:pt x="72834" y="685116"/>
                  </a:lnTo>
                  <a:lnTo>
                    <a:pt x="87390" y="632742"/>
                  </a:lnTo>
                  <a:lnTo>
                    <a:pt x="103121" y="581908"/>
                  </a:lnTo>
                  <a:lnTo>
                    <a:pt x="119991" y="532689"/>
                  </a:lnTo>
                  <a:lnTo>
                    <a:pt x="137963" y="485157"/>
                  </a:lnTo>
                  <a:lnTo>
                    <a:pt x="157001" y="439386"/>
                  </a:lnTo>
                  <a:lnTo>
                    <a:pt x="177068" y="395448"/>
                  </a:lnTo>
                  <a:lnTo>
                    <a:pt x="198126" y="353417"/>
                  </a:lnTo>
                  <a:lnTo>
                    <a:pt x="220141" y="313366"/>
                  </a:lnTo>
                  <a:lnTo>
                    <a:pt x="243074" y="275368"/>
                  </a:lnTo>
                  <a:lnTo>
                    <a:pt x="266889" y="239497"/>
                  </a:lnTo>
                  <a:lnTo>
                    <a:pt x="291550" y="205825"/>
                  </a:lnTo>
                  <a:lnTo>
                    <a:pt x="317020" y="174427"/>
                  </a:lnTo>
                  <a:lnTo>
                    <a:pt x="343262" y="145375"/>
                  </a:lnTo>
                  <a:lnTo>
                    <a:pt x="397915" y="94602"/>
                  </a:lnTo>
                  <a:lnTo>
                    <a:pt x="455217" y="54092"/>
                  </a:lnTo>
                  <a:lnTo>
                    <a:pt x="514874" y="24431"/>
                  </a:lnTo>
                  <a:lnTo>
                    <a:pt x="576592" y="6205"/>
                  </a:lnTo>
                  <a:lnTo>
                    <a:pt x="640080" y="0"/>
                  </a:lnTo>
                  <a:lnTo>
                    <a:pt x="640080" y="160020"/>
                  </a:lnTo>
                  <a:lnTo>
                    <a:pt x="608575" y="161544"/>
                  </a:lnTo>
                  <a:lnTo>
                    <a:pt x="577448" y="166073"/>
                  </a:lnTo>
                  <a:lnTo>
                    <a:pt x="516474" y="183866"/>
                  </a:lnTo>
                  <a:lnTo>
                    <a:pt x="457451" y="212849"/>
                  </a:lnTo>
                  <a:lnTo>
                    <a:pt x="400673" y="252472"/>
                  </a:lnTo>
                  <a:lnTo>
                    <a:pt x="346433" y="302183"/>
                  </a:lnTo>
                  <a:lnTo>
                    <a:pt x="320356" y="330650"/>
                  </a:lnTo>
                  <a:lnTo>
                    <a:pt x="295025" y="361433"/>
                  </a:lnTo>
                  <a:lnTo>
                    <a:pt x="270474" y="394463"/>
                  </a:lnTo>
                  <a:lnTo>
                    <a:pt x="246741" y="429672"/>
                  </a:lnTo>
                  <a:lnTo>
                    <a:pt x="223864" y="466990"/>
                  </a:lnTo>
                  <a:lnTo>
                    <a:pt x="201877" y="506349"/>
                  </a:lnTo>
                  <a:lnTo>
                    <a:pt x="180819" y="547679"/>
                  </a:lnTo>
                  <a:lnTo>
                    <a:pt x="160725" y="590913"/>
                  </a:lnTo>
                  <a:lnTo>
                    <a:pt x="141633" y="635982"/>
                  </a:lnTo>
                  <a:lnTo>
                    <a:pt x="123579" y="682815"/>
                  </a:lnTo>
                  <a:lnTo>
                    <a:pt x="106599" y="731346"/>
                  </a:lnTo>
                  <a:lnTo>
                    <a:pt x="90731" y="781505"/>
                  </a:lnTo>
                  <a:lnTo>
                    <a:pt x="76012" y="833223"/>
                  </a:lnTo>
                  <a:lnTo>
                    <a:pt x="62477" y="886432"/>
                  </a:lnTo>
                  <a:lnTo>
                    <a:pt x="50164" y="941062"/>
                  </a:lnTo>
                  <a:lnTo>
                    <a:pt x="39109" y="997045"/>
                  </a:lnTo>
                  <a:lnTo>
                    <a:pt x="29349" y="1054312"/>
                  </a:lnTo>
                  <a:lnTo>
                    <a:pt x="20920" y="1112795"/>
                  </a:lnTo>
                  <a:lnTo>
                    <a:pt x="13860" y="1172424"/>
                  </a:lnTo>
                  <a:lnTo>
                    <a:pt x="8205" y="1233131"/>
                  </a:lnTo>
                  <a:lnTo>
                    <a:pt x="3992" y="1294847"/>
                  </a:lnTo>
                  <a:lnTo>
                    <a:pt x="1257" y="1357502"/>
                  </a:lnTo>
                </a:path>
              </a:pathLst>
            </a:custGeom>
            <a:ln w="19812">
              <a:solidFill>
                <a:srgbClr val="117DA7"/>
              </a:solidFill>
            </a:ln>
          </p:spPr>
          <p:txBody>
            <a:bodyPr wrap="square" lIns="0" tIns="0" rIns="0" bIns="0" rtlCol="0"/>
            <a:lstStyle/>
            <a:p>
              <a:endParaRPr/>
            </a:p>
          </p:txBody>
        </p:sp>
      </p:grpSp>
      <p:sp>
        <p:nvSpPr>
          <p:cNvPr id="47" name="object 47"/>
          <p:cNvSpPr txBox="1"/>
          <p:nvPr/>
        </p:nvSpPr>
        <p:spPr>
          <a:xfrm>
            <a:off x="471931" y="2455291"/>
            <a:ext cx="546100" cy="452120"/>
          </a:xfrm>
          <a:prstGeom prst="rect">
            <a:avLst/>
          </a:prstGeom>
        </p:spPr>
        <p:txBody>
          <a:bodyPr vert="horz" wrap="square" lIns="0" tIns="12065" rIns="0" bIns="0" rtlCol="0">
            <a:spAutoFit/>
          </a:bodyPr>
          <a:lstStyle/>
          <a:p>
            <a:pPr marL="12700">
              <a:lnSpc>
                <a:spcPct val="100000"/>
              </a:lnSpc>
              <a:spcBef>
                <a:spcPts val="95"/>
              </a:spcBef>
            </a:pPr>
            <a:r>
              <a:rPr sz="2800" spc="-295" dirty="0">
                <a:solidFill>
                  <a:srgbClr val="C00000"/>
                </a:solidFill>
                <a:latin typeface="Trebuchet MS"/>
                <a:cs typeface="Trebuchet MS"/>
              </a:rPr>
              <a:t>L</a:t>
            </a:r>
            <a:r>
              <a:rPr sz="2800" spc="-5" dirty="0">
                <a:solidFill>
                  <a:srgbClr val="C00000"/>
                </a:solidFill>
                <a:latin typeface="Trebuchet MS"/>
                <a:cs typeface="Trebuchet MS"/>
              </a:rPr>
              <a:t>TS</a:t>
            </a:r>
            <a:endParaRPr sz="2800">
              <a:latin typeface="Trebuchet MS"/>
              <a:cs typeface="Trebuchet MS"/>
            </a:endParaRPr>
          </a:p>
        </p:txBody>
      </p:sp>
      <p:sp>
        <p:nvSpPr>
          <p:cNvPr id="48" name="object 48"/>
          <p:cNvSpPr txBox="1"/>
          <p:nvPr/>
        </p:nvSpPr>
        <p:spPr>
          <a:xfrm>
            <a:off x="11219180" y="2094103"/>
            <a:ext cx="523875" cy="391160"/>
          </a:xfrm>
          <a:prstGeom prst="rect">
            <a:avLst/>
          </a:prstGeom>
        </p:spPr>
        <p:txBody>
          <a:bodyPr vert="horz" wrap="square" lIns="0" tIns="12700" rIns="0" bIns="0" rtlCol="0">
            <a:spAutoFit/>
          </a:bodyPr>
          <a:lstStyle/>
          <a:p>
            <a:pPr marL="12700">
              <a:lnSpc>
                <a:spcPct val="100000"/>
              </a:lnSpc>
              <a:spcBef>
                <a:spcPts val="100"/>
              </a:spcBef>
            </a:pPr>
            <a:r>
              <a:rPr sz="2400" spc="-245" dirty="0">
                <a:solidFill>
                  <a:srgbClr val="C00000"/>
                </a:solidFill>
                <a:latin typeface="Trebuchet MS"/>
                <a:cs typeface="Trebuchet MS"/>
              </a:rPr>
              <a:t>L</a:t>
            </a:r>
            <a:r>
              <a:rPr sz="2400" dirty="0">
                <a:solidFill>
                  <a:srgbClr val="C00000"/>
                </a:solidFill>
                <a:latin typeface="Trebuchet MS"/>
                <a:cs typeface="Trebuchet MS"/>
              </a:rPr>
              <a:t>TU</a:t>
            </a:r>
            <a:endParaRPr sz="2400">
              <a:latin typeface="Trebuchet MS"/>
              <a:cs typeface="Trebuchet MS"/>
            </a:endParaRPr>
          </a:p>
        </p:txBody>
      </p:sp>
      <p:grpSp>
        <p:nvGrpSpPr>
          <p:cNvPr id="49" name="object 49"/>
          <p:cNvGrpSpPr/>
          <p:nvPr/>
        </p:nvGrpSpPr>
        <p:grpSpPr>
          <a:xfrm>
            <a:off x="11129771" y="3411854"/>
            <a:ext cx="660400" cy="2972435"/>
            <a:chOff x="11129771" y="3411854"/>
            <a:chExt cx="660400" cy="2972435"/>
          </a:xfrm>
        </p:grpSpPr>
        <p:sp>
          <p:nvSpPr>
            <p:cNvPr id="50" name="object 50"/>
            <p:cNvSpPr/>
            <p:nvPr/>
          </p:nvSpPr>
          <p:spPr>
            <a:xfrm>
              <a:off x="11139677" y="3421760"/>
              <a:ext cx="640080" cy="1574800"/>
            </a:xfrm>
            <a:custGeom>
              <a:avLst/>
              <a:gdLst/>
              <a:ahLst/>
              <a:cxnLst/>
              <a:rect l="l" t="t" r="r" b="b"/>
              <a:pathLst>
                <a:path w="640079" h="1574800">
                  <a:moveTo>
                    <a:pt x="160020" y="0"/>
                  </a:moveTo>
                  <a:lnTo>
                    <a:pt x="0" y="116204"/>
                  </a:lnTo>
                  <a:lnTo>
                    <a:pt x="160020" y="320039"/>
                  </a:lnTo>
                  <a:lnTo>
                    <a:pt x="160020" y="240030"/>
                  </a:lnTo>
                  <a:lnTo>
                    <a:pt x="187989" y="257033"/>
                  </a:lnTo>
                  <a:lnTo>
                    <a:pt x="242127" y="298597"/>
                  </a:lnTo>
                  <a:lnTo>
                    <a:pt x="293696" y="349773"/>
                  </a:lnTo>
                  <a:lnTo>
                    <a:pt x="318455" y="378793"/>
                  </a:lnTo>
                  <a:lnTo>
                    <a:pt x="342496" y="410007"/>
                  </a:lnTo>
                  <a:lnTo>
                    <a:pt x="365796" y="443347"/>
                  </a:lnTo>
                  <a:lnTo>
                    <a:pt x="388328" y="478744"/>
                  </a:lnTo>
                  <a:lnTo>
                    <a:pt x="410068" y="516128"/>
                  </a:lnTo>
                  <a:lnTo>
                    <a:pt x="430992" y="555429"/>
                  </a:lnTo>
                  <a:lnTo>
                    <a:pt x="451073" y="596578"/>
                  </a:lnTo>
                  <a:lnTo>
                    <a:pt x="470287" y="639507"/>
                  </a:lnTo>
                  <a:lnTo>
                    <a:pt x="488610" y="684145"/>
                  </a:lnTo>
                  <a:lnTo>
                    <a:pt x="506015" y="730424"/>
                  </a:lnTo>
                  <a:lnTo>
                    <a:pt x="522479" y="778274"/>
                  </a:lnTo>
                  <a:lnTo>
                    <a:pt x="537975" y="827625"/>
                  </a:lnTo>
                  <a:lnTo>
                    <a:pt x="552480" y="878409"/>
                  </a:lnTo>
                  <a:lnTo>
                    <a:pt x="565968" y="930555"/>
                  </a:lnTo>
                  <a:lnTo>
                    <a:pt x="578414" y="983995"/>
                  </a:lnTo>
                  <a:lnTo>
                    <a:pt x="589793" y="1038660"/>
                  </a:lnTo>
                  <a:lnTo>
                    <a:pt x="600081" y="1094479"/>
                  </a:lnTo>
                  <a:lnTo>
                    <a:pt x="609251" y="1151384"/>
                  </a:lnTo>
                  <a:lnTo>
                    <a:pt x="617280" y="1209306"/>
                  </a:lnTo>
                  <a:lnTo>
                    <a:pt x="624143" y="1268174"/>
                  </a:lnTo>
                  <a:lnTo>
                    <a:pt x="629813" y="1327920"/>
                  </a:lnTo>
                  <a:lnTo>
                    <a:pt x="634267" y="1388474"/>
                  </a:lnTo>
                  <a:lnTo>
                    <a:pt x="637480" y="1449766"/>
                  </a:lnTo>
                  <a:lnTo>
                    <a:pt x="639425" y="1511729"/>
                  </a:lnTo>
                  <a:lnTo>
                    <a:pt x="640079" y="1574291"/>
                  </a:lnTo>
                  <a:lnTo>
                    <a:pt x="640079" y="1414271"/>
                  </a:lnTo>
                  <a:lnTo>
                    <a:pt x="639425" y="1351709"/>
                  </a:lnTo>
                  <a:lnTo>
                    <a:pt x="637480" y="1289746"/>
                  </a:lnTo>
                  <a:lnTo>
                    <a:pt x="634267" y="1228454"/>
                  </a:lnTo>
                  <a:lnTo>
                    <a:pt x="629813" y="1167900"/>
                  </a:lnTo>
                  <a:lnTo>
                    <a:pt x="624143" y="1108154"/>
                  </a:lnTo>
                  <a:lnTo>
                    <a:pt x="617280" y="1049286"/>
                  </a:lnTo>
                  <a:lnTo>
                    <a:pt x="609251" y="991364"/>
                  </a:lnTo>
                  <a:lnTo>
                    <a:pt x="600081" y="934459"/>
                  </a:lnTo>
                  <a:lnTo>
                    <a:pt x="589793" y="878640"/>
                  </a:lnTo>
                  <a:lnTo>
                    <a:pt x="578414" y="823975"/>
                  </a:lnTo>
                  <a:lnTo>
                    <a:pt x="565968" y="770535"/>
                  </a:lnTo>
                  <a:lnTo>
                    <a:pt x="552480" y="718389"/>
                  </a:lnTo>
                  <a:lnTo>
                    <a:pt x="537975" y="667605"/>
                  </a:lnTo>
                  <a:lnTo>
                    <a:pt x="522479" y="618254"/>
                  </a:lnTo>
                  <a:lnTo>
                    <a:pt x="506015" y="570404"/>
                  </a:lnTo>
                  <a:lnTo>
                    <a:pt x="488610" y="524125"/>
                  </a:lnTo>
                  <a:lnTo>
                    <a:pt x="470287" y="479487"/>
                  </a:lnTo>
                  <a:lnTo>
                    <a:pt x="451073" y="436558"/>
                  </a:lnTo>
                  <a:lnTo>
                    <a:pt x="430992" y="395409"/>
                  </a:lnTo>
                  <a:lnTo>
                    <a:pt x="410068" y="356107"/>
                  </a:lnTo>
                  <a:lnTo>
                    <a:pt x="388328" y="318724"/>
                  </a:lnTo>
                  <a:lnTo>
                    <a:pt x="365796" y="283327"/>
                  </a:lnTo>
                  <a:lnTo>
                    <a:pt x="342496" y="249987"/>
                  </a:lnTo>
                  <a:lnTo>
                    <a:pt x="318455" y="218773"/>
                  </a:lnTo>
                  <a:lnTo>
                    <a:pt x="293696" y="189753"/>
                  </a:lnTo>
                  <a:lnTo>
                    <a:pt x="242127" y="138577"/>
                  </a:lnTo>
                  <a:lnTo>
                    <a:pt x="187989" y="97013"/>
                  </a:lnTo>
                  <a:lnTo>
                    <a:pt x="160020" y="80010"/>
                  </a:lnTo>
                  <a:lnTo>
                    <a:pt x="160020" y="0"/>
                  </a:lnTo>
                  <a:close/>
                </a:path>
              </a:pathLst>
            </a:custGeom>
            <a:solidFill>
              <a:srgbClr val="2F5250"/>
            </a:solidFill>
          </p:spPr>
          <p:txBody>
            <a:bodyPr wrap="square" lIns="0" tIns="0" rIns="0" bIns="0" rtlCol="0"/>
            <a:lstStyle/>
            <a:p>
              <a:endParaRPr/>
            </a:p>
          </p:txBody>
        </p:sp>
        <p:sp>
          <p:nvSpPr>
            <p:cNvPr id="51" name="object 51"/>
            <p:cNvSpPr/>
            <p:nvPr/>
          </p:nvSpPr>
          <p:spPr>
            <a:xfrm>
              <a:off x="11139677" y="4916042"/>
              <a:ext cx="640080" cy="1458595"/>
            </a:xfrm>
            <a:custGeom>
              <a:avLst/>
              <a:gdLst/>
              <a:ahLst/>
              <a:cxnLst/>
              <a:rect l="l" t="t" r="r" b="b"/>
              <a:pathLst>
                <a:path w="640079" h="1458595">
                  <a:moveTo>
                    <a:pt x="638937" y="0"/>
                  </a:moveTo>
                  <a:lnTo>
                    <a:pt x="636529" y="63879"/>
                  </a:lnTo>
                  <a:lnTo>
                    <a:pt x="632800" y="126868"/>
                  </a:lnTo>
                  <a:lnTo>
                    <a:pt x="627780" y="188904"/>
                  </a:lnTo>
                  <a:lnTo>
                    <a:pt x="621501" y="249925"/>
                  </a:lnTo>
                  <a:lnTo>
                    <a:pt x="613993" y="309868"/>
                  </a:lnTo>
                  <a:lnTo>
                    <a:pt x="605287" y="368670"/>
                  </a:lnTo>
                  <a:lnTo>
                    <a:pt x="595414" y="426269"/>
                  </a:lnTo>
                  <a:lnTo>
                    <a:pt x="584404" y="482603"/>
                  </a:lnTo>
                  <a:lnTo>
                    <a:pt x="572288" y="537608"/>
                  </a:lnTo>
                  <a:lnTo>
                    <a:pt x="559097" y="591222"/>
                  </a:lnTo>
                  <a:lnTo>
                    <a:pt x="544862" y="643383"/>
                  </a:lnTo>
                  <a:lnTo>
                    <a:pt x="529614" y="694028"/>
                  </a:lnTo>
                  <a:lnTo>
                    <a:pt x="513382" y="743094"/>
                  </a:lnTo>
                  <a:lnTo>
                    <a:pt x="496199" y="790520"/>
                  </a:lnTo>
                  <a:lnTo>
                    <a:pt x="478095" y="836242"/>
                  </a:lnTo>
                  <a:lnTo>
                    <a:pt x="459100" y="880197"/>
                  </a:lnTo>
                  <a:lnTo>
                    <a:pt x="439245" y="922324"/>
                  </a:lnTo>
                  <a:lnTo>
                    <a:pt x="418561" y="962560"/>
                  </a:lnTo>
                  <a:lnTo>
                    <a:pt x="397080" y="1000842"/>
                  </a:lnTo>
                  <a:lnTo>
                    <a:pt x="374831" y="1037107"/>
                  </a:lnTo>
                  <a:lnTo>
                    <a:pt x="351845" y="1071294"/>
                  </a:lnTo>
                  <a:lnTo>
                    <a:pt x="328153" y="1103338"/>
                  </a:lnTo>
                  <a:lnTo>
                    <a:pt x="303787" y="1133179"/>
                  </a:lnTo>
                  <a:lnTo>
                    <a:pt x="253151" y="1185998"/>
                  </a:lnTo>
                  <a:lnTo>
                    <a:pt x="200185" y="1229250"/>
                  </a:lnTo>
                  <a:lnTo>
                    <a:pt x="145134" y="1262435"/>
                  </a:lnTo>
                  <a:lnTo>
                    <a:pt x="88244" y="1285051"/>
                  </a:lnTo>
                  <a:lnTo>
                    <a:pt x="29761" y="1296600"/>
                  </a:lnTo>
                  <a:lnTo>
                    <a:pt x="0" y="1298066"/>
                  </a:lnTo>
                  <a:lnTo>
                    <a:pt x="0" y="1458086"/>
                  </a:lnTo>
                  <a:lnTo>
                    <a:pt x="66414" y="1450685"/>
                  </a:lnTo>
                  <a:lnTo>
                    <a:pt x="123557" y="1432347"/>
                  </a:lnTo>
                  <a:lnTo>
                    <a:pt x="178838" y="1403529"/>
                  </a:lnTo>
                  <a:lnTo>
                    <a:pt x="232044" y="1364745"/>
                  </a:lnTo>
                  <a:lnTo>
                    <a:pt x="282963" y="1316507"/>
                  </a:lnTo>
                  <a:lnTo>
                    <a:pt x="331383" y="1259330"/>
                  </a:lnTo>
                  <a:lnTo>
                    <a:pt x="354588" y="1227550"/>
                  </a:lnTo>
                  <a:lnTo>
                    <a:pt x="377089" y="1193729"/>
                  </a:lnTo>
                  <a:lnTo>
                    <a:pt x="398859" y="1157929"/>
                  </a:lnTo>
                  <a:lnTo>
                    <a:pt x="419870" y="1120216"/>
                  </a:lnTo>
                  <a:lnTo>
                    <a:pt x="440097" y="1080654"/>
                  </a:lnTo>
                  <a:lnTo>
                    <a:pt x="459513" y="1039306"/>
                  </a:lnTo>
                  <a:lnTo>
                    <a:pt x="478091" y="996238"/>
                  </a:lnTo>
                  <a:lnTo>
                    <a:pt x="495805" y="951514"/>
                  </a:lnTo>
                  <a:lnTo>
                    <a:pt x="512628" y="905197"/>
                  </a:lnTo>
                  <a:lnTo>
                    <a:pt x="528533" y="857352"/>
                  </a:lnTo>
                  <a:lnTo>
                    <a:pt x="543495" y="808043"/>
                  </a:lnTo>
                  <a:lnTo>
                    <a:pt x="557485" y="757335"/>
                  </a:lnTo>
                  <a:lnTo>
                    <a:pt x="570479" y="705291"/>
                  </a:lnTo>
                  <a:lnTo>
                    <a:pt x="582448" y="651977"/>
                  </a:lnTo>
                  <a:lnTo>
                    <a:pt x="593368" y="597455"/>
                  </a:lnTo>
                  <a:lnTo>
                    <a:pt x="603210" y="541791"/>
                  </a:lnTo>
                  <a:lnTo>
                    <a:pt x="611948" y="485049"/>
                  </a:lnTo>
                  <a:lnTo>
                    <a:pt x="619557" y="427292"/>
                  </a:lnTo>
                  <a:lnTo>
                    <a:pt x="626008" y="368586"/>
                  </a:lnTo>
                  <a:lnTo>
                    <a:pt x="631277" y="308994"/>
                  </a:lnTo>
                  <a:lnTo>
                    <a:pt x="635335" y="248581"/>
                  </a:lnTo>
                  <a:lnTo>
                    <a:pt x="638157" y="187411"/>
                  </a:lnTo>
                  <a:lnTo>
                    <a:pt x="639715" y="125547"/>
                  </a:lnTo>
                  <a:lnTo>
                    <a:pt x="639984" y="63056"/>
                  </a:lnTo>
                  <a:lnTo>
                    <a:pt x="638937" y="0"/>
                  </a:lnTo>
                  <a:close/>
                </a:path>
              </a:pathLst>
            </a:custGeom>
            <a:solidFill>
              <a:srgbClr val="274240"/>
            </a:solidFill>
          </p:spPr>
          <p:txBody>
            <a:bodyPr wrap="square" lIns="0" tIns="0" rIns="0" bIns="0" rtlCol="0"/>
            <a:lstStyle/>
            <a:p>
              <a:endParaRPr/>
            </a:p>
          </p:txBody>
        </p:sp>
        <p:sp>
          <p:nvSpPr>
            <p:cNvPr id="52" name="object 52"/>
            <p:cNvSpPr/>
            <p:nvPr/>
          </p:nvSpPr>
          <p:spPr>
            <a:xfrm>
              <a:off x="11139677" y="3421760"/>
              <a:ext cx="640080" cy="2952750"/>
            </a:xfrm>
            <a:custGeom>
              <a:avLst/>
              <a:gdLst/>
              <a:ahLst/>
              <a:cxnLst/>
              <a:rect l="l" t="t" r="r" b="b"/>
              <a:pathLst>
                <a:path w="640079" h="2952750">
                  <a:moveTo>
                    <a:pt x="640079" y="1574291"/>
                  </a:moveTo>
                  <a:lnTo>
                    <a:pt x="639425" y="1511729"/>
                  </a:lnTo>
                  <a:lnTo>
                    <a:pt x="637480" y="1449766"/>
                  </a:lnTo>
                  <a:lnTo>
                    <a:pt x="634267" y="1388474"/>
                  </a:lnTo>
                  <a:lnTo>
                    <a:pt x="629813" y="1327920"/>
                  </a:lnTo>
                  <a:lnTo>
                    <a:pt x="624143" y="1268174"/>
                  </a:lnTo>
                  <a:lnTo>
                    <a:pt x="617280" y="1209306"/>
                  </a:lnTo>
                  <a:lnTo>
                    <a:pt x="609251" y="1151384"/>
                  </a:lnTo>
                  <a:lnTo>
                    <a:pt x="600081" y="1094479"/>
                  </a:lnTo>
                  <a:lnTo>
                    <a:pt x="589793" y="1038660"/>
                  </a:lnTo>
                  <a:lnTo>
                    <a:pt x="578414" y="983995"/>
                  </a:lnTo>
                  <a:lnTo>
                    <a:pt x="565968" y="930555"/>
                  </a:lnTo>
                  <a:lnTo>
                    <a:pt x="552480" y="878409"/>
                  </a:lnTo>
                  <a:lnTo>
                    <a:pt x="537975" y="827625"/>
                  </a:lnTo>
                  <a:lnTo>
                    <a:pt x="522479" y="778274"/>
                  </a:lnTo>
                  <a:lnTo>
                    <a:pt x="506015" y="730424"/>
                  </a:lnTo>
                  <a:lnTo>
                    <a:pt x="488610" y="684145"/>
                  </a:lnTo>
                  <a:lnTo>
                    <a:pt x="470287" y="639507"/>
                  </a:lnTo>
                  <a:lnTo>
                    <a:pt x="451073" y="596578"/>
                  </a:lnTo>
                  <a:lnTo>
                    <a:pt x="430992" y="555429"/>
                  </a:lnTo>
                  <a:lnTo>
                    <a:pt x="410068" y="516128"/>
                  </a:lnTo>
                  <a:lnTo>
                    <a:pt x="388328" y="478744"/>
                  </a:lnTo>
                  <a:lnTo>
                    <a:pt x="365796" y="443347"/>
                  </a:lnTo>
                  <a:lnTo>
                    <a:pt x="342496" y="410007"/>
                  </a:lnTo>
                  <a:lnTo>
                    <a:pt x="318455" y="378793"/>
                  </a:lnTo>
                  <a:lnTo>
                    <a:pt x="293696" y="349773"/>
                  </a:lnTo>
                  <a:lnTo>
                    <a:pt x="242127" y="298597"/>
                  </a:lnTo>
                  <a:lnTo>
                    <a:pt x="187989" y="257033"/>
                  </a:lnTo>
                  <a:lnTo>
                    <a:pt x="160020" y="240030"/>
                  </a:lnTo>
                  <a:lnTo>
                    <a:pt x="160020" y="320039"/>
                  </a:lnTo>
                  <a:lnTo>
                    <a:pt x="0" y="116204"/>
                  </a:lnTo>
                  <a:lnTo>
                    <a:pt x="160020" y="0"/>
                  </a:lnTo>
                  <a:lnTo>
                    <a:pt x="160020" y="80010"/>
                  </a:lnTo>
                  <a:lnTo>
                    <a:pt x="187989" y="97013"/>
                  </a:lnTo>
                  <a:lnTo>
                    <a:pt x="242127" y="138577"/>
                  </a:lnTo>
                  <a:lnTo>
                    <a:pt x="293696" y="189753"/>
                  </a:lnTo>
                  <a:lnTo>
                    <a:pt x="318455" y="218773"/>
                  </a:lnTo>
                  <a:lnTo>
                    <a:pt x="342496" y="249987"/>
                  </a:lnTo>
                  <a:lnTo>
                    <a:pt x="365796" y="283327"/>
                  </a:lnTo>
                  <a:lnTo>
                    <a:pt x="388328" y="318724"/>
                  </a:lnTo>
                  <a:lnTo>
                    <a:pt x="410068" y="356107"/>
                  </a:lnTo>
                  <a:lnTo>
                    <a:pt x="430992" y="395409"/>
                  </a:lnTo>
                  <a:lnTo>
                    <a:pt x="451073" y="436558"/>
                  </a:lnTo>
                  <a:lnTo>
                    <a:pt x="470287" y="479487"/>
                  </a:lnTo>
                  <a:lnTo>
                    <a:pt x="488610" y="524125"/>
                  </a:lnTo>
                  <a:lnTo>
                    <a:pt x="506015" y="570404"/>
                  </a:lnTo>
                  <a:lnTo>
                    <a:pt x="522479" y="618254"/>
                  </a:lnTo>
                  <a:lnTo>
                    <a:pt x="537975" y="667605"/>
                  </a:lnTo>
                  <a:lnTo>
                    <a:pt x="552480" y="718389"/>
                  </a:lnTo>
                  <a:lnTo>
                    <a:pt x="565968" y="770535"/>
                  </a:lnTo>
                  <a:lnTo>
                    <a:pt x="578414" y="823975"/>
                  </a:lnTo>
                  <a:lnTo>
                    <a:pt x="589793" y="878640"/>
                  </a:lnTo>
                  <a:lnTo>
                    <a:pt x="600081" y="934459"/>
                  </a:lnTo>
                  <a:lnTo>
                    <a:pt x="609251" y="991364"/>
                  </a:lnTo>
                  <a:lnTo>
                    <a:pt x="617280" y="1049286"/>
                  </a:lnTo>
                  <a:lnTo>
                    <a:pt x="624143" y="1108154"/>
                  </a:lnTo>
                  <a:lnTo>
                    <a:pt x="629813" y="1167900"/>
                  </a:lnTo>
                  <a:lnTo>
                    <a:pt x="634267" y="1228454"/>
                  </a:lnTo>
                  <a:lnTo>
                    <a:pt x="637480" y="1289746"/>
                  </a:lnTo>
                  <a:lnTo>
                    <a:pt x="639425" y="1351709"/>
                  </a:lnTo>
                  <a:lnTo>
                    <a:pt x="640079" y="1414271"/>
                  </a:lnTo>
                  <a:lnTo>
                    <a:pt x="640079" y="1574291"/>
                  </a:lnTo>
                  <a:lnTo>
                    <a:pt x="639383" y="1639163"/>
                  </a:lnTo>
                  <a:lnTo>
                    <a:pt x="637314" y="1703264"/>
                  </a:lnTo>
                  <a:lnTo>
                    <a:pt x="633903" y="1766525"/>
                  </a:lnTo>
                  <a:lnTo>
                    <a:pt x="629180" y="1828883"/>
                  </a:lnTo>
                  <a:lnTo>
                    <a:pt x="623178" y="1890270"/>
                  </a:lnTo>
                  <a:lnTo>
                    <a:pt x="615925" y="1950621"/>
                  </a:lnTo>
                  <a:lnTo>
                    <a:pt x="607454" y="2009868"/>
                  </a:lnTo>
                  <a:lnTo>
                    <a:pt x="597794" y="2067947"/>
                  </a:lnTo>
                  <a:lnTo>
                    <a:pt x="586976" y="2124790"/>
                  </a:lnTo>
                  <a:lnTo>
                    <a:pt x="575032" y="2180333"/>
                  </a:lnTo>
                  <a:lnTo>
                    <a:pt x="561991" y="2234507"/>
                  </a:lnTo>
                  <a:lnTo>
                    <a:pt x="547885" y="2287248"/>
                  </a:lnTo>
                  <a:lnTo>
                    <a:pt x="532744" y="2338489"/>
                  </a:lnTo>
                  <a:lnTo>
                    <a:pt x="516599" y="2388164"/>
                  </a:lnTo>
                  <a:lnTo>
                    <a:pt x="499481" y="2436206"/>
                  </a:lnTo>
                  <a:lnTo>
                    <a:pt x="481419" y="2482550"/>
                  </a:lnTo>
                  <a:lnTo>
                    <a:pt x="462446" y="2527130"/>
                  </a:lnTo>
                  <a:lnTo>
                    <a:pt x="442592" y="2569878"/>
                  </a:lnTo>
                  <a:lnTo>
                    <a:pt x="421887" y="2610730"/>
                  </a:lnTo>
                  <a:lnTo>
                    <a:pt x="400363" y="2649619"/>
                  </a:lnTo>
                  <a:lnTo>
                    <a:pt x="378049" y="2686478"/>
                  </a:lnTo>
                  <a:lnTo>
                    <a:pt x="354977" y="2721242"/>
                  </a:lnTo>
                  <a:lnTo>
                    <a:pt x="331177" y="2753844"/>
                  </a:lnTo>
                  <a:lnTo>
                    <a:pt x="306680" y="2784218"/>
                  </a:lnTo>
                  <a:lnTo>
                    <a:pt x="255719" y="2838018"/>
                  </a:lnTo>
                  <a:lnTo>
                    <a:pt x="202338" y="2882113"/>
                  </a:lnTo>
                  <a:lnTo>
                    <a:pt x="146783" y="2915972"/>
                  </a:lnTo>
                  <a:lnTo>
                    <a:pt x="89301" y="2939067"/>
                  </a:lnTo>
                  <a:lnTo>
                    <a:pt x="30136" y="2950869"/>
                  </a:lnTo>
                  <a:lnTo>
                    <a:pt x="0" y="2952369"/>
                  </a:lnTo>
                  <a:lnTo>
                    <a:pt x="0" y="2792349"/>
                  </a:lnTo>
                  <a:lnTo>
                    <a:pt x="29761" y="2790882"/>
                  </a:lnTo>
                  <a:lnTo>
                    <a:pt x="59186" y="2786522"/>
                  </a:lnTo>
                  <a:lnTo>
                    <a:pt x="116903" y="2769377"/>
                  </a:lnTo>
                  <a:lnTo>
                    <a:pt x="172905" y="2741414"/>
                  </a:lnTo>
                  <a:lnTo>
                    <a:pt x="226944" y="2703133"/>
                  </a:lnTo>
                  <a:lnTo>
                    <a:pt x="278776" y="2655035"/>
                  </a:lnTo>
                  <a:lnTo>
                    <a:pt x="328153" y="2597620"/>
                  </a:lnTo>
                  <a:lnTo>
                    <a:pt x="351845" y="2565576"/>
                  </a:lnTo>
                  <a:lnTo>
                    <a:pt x="374831" y="2531389"/>
                  </a:lnTo>
                  <a:lnTo>
                    <a:pt x="397080" y="2495124"/>
                  </a:lnTo>
                  <a:lnTo>
                    <a:pt x="418561" y="2456842"/>
                  </a:lnTo>
                  <a:lnTo>
                    <a:pt x="439245" y="2416606"/>
                  </a:lnTo>
                  <a:lnTo>
                    <a:pt x="459100" y="2374479"/>
                  </a:lnTo>
                  <a:lnTo>
                    <a:pt x="478095" y="2330524"/>
                  </a:lnTo>
                  <a:lnTo>
                    <a:pt x="496199" y="2284802"/>
                  </a:lnTo>
                  <a:lnTo>
                    <a:pt x="513382" y="2237376"/>
                  </a:lnTo>
                  <a:lnTo>
                    <a:pt x="529614" y="2188310"/>
                  </a:lnTo>
                  <a:lnTo>
                    <a:pt x="544862" y="2137665"/>
                  </a:lnTo>
                  <a:lnTo>
                    <a:pt x="559097" y="2085504"/>
                  </a:lnTo>
                  <a:lnTo>
                    <a:pt x="572288" y="2031890"/>
                  </a:lnTo>
                  <a:lnTo>
                    <a:pt x="584404" y="1976885"/>
                  </a:lnTo>
                  <a:lnTo>
                    <a:pt x="595414" y="1920551"/>
                  </a:lnTo>
                  <a:lnTo>
                    <a:pt x="605287" y="1862952"/>
                  </a:lnTo>
                  <a:lnTo>
                    <a:pt x="613993" y="1804150"/>
                  </a:lnTo>
                  <a:lnTo>
                    <a:pt x="621501" y="1744207"/>
                  </a:lnTo>
                  <a:lnTo>
                    <a:pt x="627780" y="1683186"/>
                  </a:lnTo>
                  <a:lnTo>
                    <a:pt x="632800" y="1621150"/>
                  </a:lnTo>
                  <a:lnTo>
                    <a:pt x="636529" y="1558161"/>
                  </a:lnTo>
                  <a:lnTo>
                    <a:pt x="638937" y="1494282"/>
                  </a:lnTo>
                </a:path>
              </a:pathLst>
            </a:custGeom>
            <a:ln w="19812">
              <a:solidFill>
                <a:srgbClr val="117DA7"/>
              </a:solidFill>
            </a:ln>
          </p:spPr>
          <p:txBody>
            <a:bodyPr wrap="square" lIns="0" tIns="0" rIns="0" bIns="0" rtlCol="0"/>
            <a:lstStyle/>
            <a:p>
              <a:endParaRPr/>
            </a:p>
          </p:txBody>
        </p:sp>
      </p:grpSp>
      <p:sp>
        <p:nvSpPr>
          <p:cNvPr id="53" name="object 53"/>
          <p:cNvSpPr txBox="1"/>
          <p:nvPr/>
        </p:nvSpPr>
        <p:spPr>
          <a:xfrm>
            <a:off x="11096370" y="4795773"/>
            <a:ext cx="546735" cy="391160"/>
          </a:xfrm>
          <a:prstGeom prst="rect">
            <a:avLst/>
          </a:prstGeom>
        </p:spPr>
        <p:txBody>
          <a:bodyPr vert="horz" wrap="square" lIns="0" tIns="12700" rIns="0" bIns="0" rtlCol="0">
            <a:spAutoFit/>
          </a:bodyPr>
          <a:lstStyle/>
          <a:p>
            <a:pPr marL="12700">
              <a:lnSpc>
                <a:spcPct val="100000"/>
              </a:lnSpc>
              <a:spcBef>
                <a:spcPts val="100"/>
              </a:spcBef>
            </a:pPr>
            <a:r>
              <a:rPr sz="2400" dirty="0">
                <a:solidFill>
                  <a:srgbClr val="C00000"/>
                </a:solidFill>
                <a:latin typeface="Trebuchet MS"/>
                <a:cs typeface="Trebuchet MS"/>
              </a:rPr>
              <a:t>STU</a:t>
            </a:r>
            <a:endParaRPr sz="2400">
              <a:latin typeface="Trebuchet MS"/>
              <a:cs typeface="Trebuchet MS"/>
            </a:endParaRPr>
          </a:p>
        </p:txBody>
      </p:sp>
      <p:grpSp>
        <p:nvGrpSpPr>
          <p:cNvPr id="54" name="object 54"/>
          <p:cNvGrpSpPr/>
          <p:nvPr/>
        </p:nvGrpSpPr>
        <p:grpSpPr>
          <a:xfrm>
            <a:off x="886967" y="3947159"/>
            <a:ext cx="660400" cy="2507615"/>
            <a:chOff x="886967" y="3947159"/>
            <a:chExt cx="660400" cy="2507615"/>
          </a:xfrm>
        </p:grpSpPr>
        <p:sp>
          <p:nvSpPr>
            <p:cNvPr id="55" name="object 55"/>
            <p:cNvSpPr/>
            <p:nvPr/>
          </p:nvSpPr>
          <p:spPr>
            <a:xfrm>
              <a:off x="896873" y="5098922"/>
              <a:ext cx="640080" cy="1346200"/>
            </a:xfrm>
            <a:custGeom>
              <a:avLst/>
              <a:gdLst/>
              <a:ahLst/>
              <a:cxnLst/>
              <a:rect l="l" t="t" r="r" b="b"/>
              <a:pathLst>
                <a:path w="640080" h="1346200">
                  <a:moveTo>
                    <a:pt x="0" y="0"/>
                  </a:moveTo>
                  <a:lnTo>
                    <a:pt x="0" y="160019"/>
                  </a:lnTo>
                  <a:lnTo>
                    <a:pt x="869" y="219791"/>
                  </a:lnTo>
                  <a:lnTo>
                    <a:pt x="3454" y="278890"/>
                  </a:lnTo>
                  <a:lnTo>
                    <a:pt x="7714" y="337226"/>
                  </a:lnTo>
                  <a:lnTo>
                    <a:pt x="13611" y="394712"/>
                  </a:lnTo>
                  <a:lnTo>
                    <a:pt x="21108" y="451260"/>
                  </a:lnTo>
                  <a:lnTo>
                    <a:pt x="30166" y="506781"/>
                  </a:lnTo>
                  <a:lnTo>
                    <a:pt x="40746" y="561186"/>
                  </a:lnTo>
                  <a:lnTo>
                    <a:pt x="52811" y="614389"/>
                  </a:lnTo>
                  <a:lnTo>
                    <a:pt x="66321" y="666300"/>
                  </a:lnTo>
                  <a:lnTo>
                    <a:pt x="81239" y="716830"/>
                  </a:lnTo>
                  <a:lnTo>
                    <a:pt x="97526" y="765893"/>
                  </a:lnTo>
                  <a:lnTo>
                    <a:pt x="115144" y="813399"/>
                  </a:lnTo>
                  <a:lnTo>
                    <a:pt x="134054" y="859261"/>
                  </a:lnTo>
                  <a:lnTo>
                    <a:pt x="154219" y="903389"/>
                  </a:lnTo>
                  <a:lnTo>
                    <a:pt x="175599" y="945696"/>
                  </a:lnTo>
                  <a:lnTo>
                    <a:pt x="198157" y="986094"/>
                  </a:lnTo>
                  <a:lnTo>
                    <a:pt x="221854" y="1024493"/>
                  </a:lnTo>
                  <a:lnTo>
                    <a:pt x="246652" y="1060807"/>
                  </a:lnTo>
                  <a:lnTo>
                    <a:pt x="272512" y="1094946"/>
                  </a:lnTo>
                  <a:lnTo>
                    <a:pt x="299396" y="1126822"/>
                  </a:lnTo>
                  <a:lnTo>
                    <a:pt x="327266" y="1156347"/>
                  </a:lnTo>
                  <a:lnTo>
                    <a:pt x="356083" y="1183433"/>
                  </a:lnTo>
                  <a:lnTo>
                    <a:pt x="385809" y="1207991"/>
                  </a:lnTo>
                  <a:lnTo>
                    <a:pt x="447836" y="1249172"/>
                  </a:lnTo>
                  <a:lnTo>
                    <a:pt x="480059" y="1265618"/>
                  </a:lnTo>
                  <a:lnTo>
                    <a:pt x="480059" y="1345628"/>
                  </a:lnTo>
                  <a:lnTo>
                    <a:pt x="640079" y="1221867"/>
                  </a:lnTo>
                  <a:lnTo>
                    <a:pt x="480059" y="1025588"/>
                  </a:lnTo>
                  <a:lnTo>
                    <a:pt x="480059" y="1105598"/>
                  </a:lnTo>
                  <a:lnTo>
                    <a:pt x="447835" y="1089152"/>
                  </a:lnTo>
                  <a:lnTo>
                    <a:pt x="385806" y="1047971"/>
                  </a:lnTo>
                  <a:lnTo>
                    <a:pt x="356079" y="1023413"/>
                  </a:lnTo>
                  <a:lnTo>
                    <a:pt x="327261" y="996327"/>
                  </a:lnTo>
                  <a:lnTo>
                    <a:pt x="299391" y="966802"/>
                  </a:lnTo>
                  <a:lnTo>
                    <a:pt x="272506" y="934926"/>
                  </a:lnTo>
                  <a:lnTo>
                    <a:pt x="246646" y="900787"/>
                  </a:lnTo>
                  <a:lnTo>
                    <a:pt x="221848" y="864473"/>
                  </a:lnTo>
                  <a:lnTo>
                    <a:pt x="198151" y="826074"/>
                  </a:lnTo>
                  <a:lnTo>
                    <a:pt x="175594" y="785676"/>
                  </a:lnTo>
                  <a:lnTo>
                    <a:pt x="154214" y="743369"/>
                  </a:lnTo>
                  <a:lnTo>
                    <a:pt x="134050" y="699241"/>
                  </a:lnTo>
                  <a:lnTo>
                    <a:pt x="115140" y="653379"/>
                  </a:lnTo>
                  <a:lnTo>
                    <a:pt x="97522" y="605873"/>
                  </a:lnTo>
                  <a:lnTo>
                    <a:pt x="81236" y="556810"/>
                  </a:lnTo>
                  <a:lnTo>
                    <a:pt x="66318" y="506280"/>
                  </a:lnTo>
                  <a:lnTo>
                    <a:pt x="52808" y="454369"/>
                  </a:lnTo>
                  <a:lnTo>
                    <a:pt x="40744" y="401166"/>
                  </a:lnTo>
                  <a:lnTo>
                    <a:pt x="30164" y="346761"/>
                  </a:lnTo>
                  <a:lnTo>
                    <a:pt x="21107" y="291240"/>
                  </a:lnTo>
                  <a:lnTo>
                    <a:pt x="13611" y="234692"/>
                  </a:lnTo>
                  <a:lnTo>
                    <a:pt x="7713" y="177206"/>
                  </a:lnTo>
                  <a:lnTo>
                    <a:pt x="3453" y="118870"/>
                  </a:lnTo>
                  <a:lnTo>
                    <a:pt x="869" y="59771"/>
                  </a:lnTo>
                  <a:lnTo>
                    <a:pt x="0" y="0"/>
                  </a:lnTo>
                  <a:close/>
                </a:path>
              </a:pathLst>
            </a:custGeom>
            <a:solidFill>
              <a:srgbClr val="C00000"/>
            </a:solidFill>
          </p:spPr>
          <p:txBody>
            <a:bodyPr wrap="square" lIns="0" tIns="0" rIns="0" bIns="0" rtlCol="0"/>
            <a:lstStyle/>
            <a:p>
              <a:endParaRPr/>
            </a:p>
          </p:txBody>
        </p:sp>
        <p:sp>
          <p:nvSpPr>
            <p:cNvPr id="56" name="object 56"/>
            <p:cNvSpPr/>
            <p:nvPr/>
          </p:nvSpPr>
          <p:spPr>
            <a:xfrm>
              <a:off x="896951" y="3957065"/>
              <a:ext cx="640080" cy="1222375"/>
            </a:xfrm>
            <a:custGeom>
              <a:avLst/>
              <a:gdLst/>
              <a:ahLst/>
              <a:cxnLst/>
              <a:rect l="l" t="t" r="r" b="b"/>
              <a:pathLst>
                <a:path w="640080" h="1222375">
                  <a:moveTo>
                    <a:pt x="640002" y="0"/>
                  </a:moveTo>
                  <a:lnTo>
                    <a:pt x="595171" y="2793"/>
                  </a:lnTo>
                  <a:lnTo>
                    <a:pt x="528055" y="17499"/>
                  </a:lnTo>
                  <a:lnTo>
                    <a:pt x="463436" y="44059"/>
                  </a:lnTo>
                  <a:lnTo>
                    <a:pt x="401643" y="81799"/>
                  </a:lnTo>
                  <a:lnTo>
                    <a:pt x="343003" y="130043"/>
                  </a:lnTo>
                  <a:lnTo>
                    <a:pt x="314969" y="157895"/>
                  </a:lnTo>
                  <a:lnTo>
                    <a:pt x="287846" y="188120"/>
                  </a:lnTo>
                  <a:lnTo>
                    <a:pt x="261676" y="220634"/>
                  </a:lnTo>
                  <a:lnTo>
                    <a:pt x="236499" y="255353"/>
                  </a:lnTo>
                  <a:lnTo>
                    <a:pt x="212357" y="292193"/>
                  </a:lnTo>
                  <a:lnTo>
                    <a:pt x="189290" y="331069"/>
                  </a:lnTo>
                  <a:lnTo>
                    <a:pt x="167341" y="371897"/>
                  </a:lnTo>
                  <a:lnTo>
                    <a:pt x="146549" y="414593"/>
                  </a:lnTo>
                  <a:lnTo>
                    <a:pt x="126956" y="459073"/>
                  </a:lnTo>
                  <a:lnTo>
                    <a:pt x="108602" y="505252"/>
                  </a:lnTo>
                  <a:lnTo>
                    <a:pt x="91529" y="553046"/>
                  </a:lnTo>
                  <a:lnTo>
                    <a:pt x="75779" y="602371"/>
                  </a:lnTo>
                  <a:lnTo>
                    <a:pt x="61391" y="653142"/>
                  </a:lnTo>
                  <a:lnTo>
                    <a:pt x="48407" y="705275"/>
                  </a:lnTo>
                  <a:lnTo>
                    <a:pt x="36868" y="758686"/>
                  </a:lnTo>
                  <a:lnTo>
                    <a:pt x="26815" y="813291"/>
                  </a:lnTo>
                  <a:lnTo>
                    <a:pt x="18289" y="869005"/>
                  </a:lnTo>
                  <a:lnTo>
                    <a:pt x="11331" y="925745"/>
                  </a:lnTo>
                  <a:lnTo>
                    <a:pt x="5982" y="983425"/>
                  </a:lnTo>
                  <a:lnTo>
                    <a:pt x="2283" y="1041961"/>
                  </a:lnTo>
                  <a:lnTo>
                    <a:pt x="275" y="1101270"/>
                  </a:lnTo>
                  <a:lnTo>
                    <a:pt x="0" y="1161266"/>
                  </a:lnTo>
                  <a:lnTo>
                    <a:pt x="1497" y="1221866"/>
                  </a:lnTo>
                  <a:lnTo>
                    <a:pt x="4835" y="1160480"/>
                  </a:lnTo>
                  <a:lnTo>
                    <a:pt x="9947" y="1100134"/>
                  </a:lnTo>
                  <a:lnTo>
                    <a:pt x="16782" y="1040910"/>
                  </a:lnTo>
                  <a:lnTo>
                    <a:pt x="25292" y="982888"/>
                  </a:lnTo>
                  <a:lnTo>
                    <a:pt x="35429" y="926149"/>
                  </a:lnTo>
                  <a:lnTo>
                    <a:pt x="47144" y="870775"/>
                  </a:lnTo>
                  <a:lnTo>
                    <a:pt x="60388" y="816847"/>
                  </a:lnTo>
                  <a:lnTo>
                    <a:pt x="75112" y="764445"/>
                  </a:lnTo>
                  <a:lnTo>
                    <a:pt x="91268" y="713650"/>
                  </a:lnTo>
                  <a:lnTo>
                    <a:pt x="108807" y="664543"/>
                  </a:lnTo>
                  <a:lnTo>
                    <a:pt x="127680" y="617206"/>
                  </a:lnTo>
                  <a:lnTo>
                    <a:pt x="147839" y="571719"/>
                  </a:lnTo>
                  <a:lnTo>
                    <a:pt x="169234" y="528164"/>
                  </a:lnTo>
                  <a:lnTo>
                    <a:pt x="191818" y="486621"/>
                  </a:lnTo>
                  <a:lnTo>
                    <a:pt x="215541" y="447171"/>
                  </a:lnTo>
                  <a:lnTo>
                    <a:pt x="240354" y="409895"/>
                  </a:lnTo>
                  <a:lnTo>
                    <a:pt x="266209" y="374875"/>
                  </a:lnTo>
                  <a:lnTo>
                    <a:pt x="293058" y="342191"/>
                  </a:lnTo>
                  <a:lnTo>
                    <a:pt x="320850" y="311924"/>
                  </a:lnTo>
                  <a:lnTo>
                    <a:pt x="349539" y="284156"/>
                  </a:lnTo>
                  <a:lnTo>
                    <a:pt x="379074" y="258966"/>
                  </a:lnTo>
                  <a:lnTo>
                    <a:pt x="440491" y="216649"/>
                  </a:lnTo>
                  <a:lnTo>
                    <a:pt x="504711" y="185620"/>
                  </a:lnTo>
                  <a:lnTo>
                    <a:pt x="571345" y="166528"/>
                  </a:lnTo>
                  <a:lnTo>
                    <a:pt x="640002" y="160019"/>
                  </a:lnTo>
                  <a:lnTo>
                    <a:pt x="640002" y="0"/>
                  </a:lnTo>
                  <a:close/>
                </a:path>
              </a:pathLst>
            </a:custGeom>
            <a:solidFill>
              <a:srgbClr val="9A0000"/>
            </a:solidFill>
          </p:spPr>
          <p:txBody>
            <a:bodyPr wrap="square" lIns="0" tIns="0" rIns="0" bIns="0" rtlCol="0"/>
            <a:lstStyle/>
            <a:p>
              <a:endParaRPr/>
            </a:p>
          </p:txBody>
        </p:sp>
        <p:sp>
          <p:nvSpPr>
            <p:cNvPr id="57" name="object 57"/>
            <p:cNvSpPr/>
            <p:nvPr/>
          </p:nvSpPr>
          <p:spPr>
            <a:xfrm>
              <a:off x="896873" y="3957065"/>
              <a:ext cx="640080" cy="2487930"/>
            </a:xfrm>
            <a:custGeom>
              <a:avLst/>
              <a:gdLst/>
              <a:ahLst/>
              <a:cxnLst/>
              <a:rect l="l" t="t" r="r" b="b"/>
              <a:pathLst>
                <a:path w="640080" h="2487929">
                  <a:moveTo>
                    <a:pt x="0" y="1141856"/>
                  </a:moveTo>
                  <a:lnTo>
                    <a:pt x="869" y="1201628"/>
                  </a:lnTo>
                  <a:lnTo>
                    <a:pt x="3453" y="1260727"/>
                  </a:lnTo>
                  <a:lnTo>
                    <a:pt x="7713" y="1319063"/>
                  </a:lnTo>
                  <a:lnTo>
                    <a:pt x="13611" y="1376549"/>
                  </a:lnTo>
                  <a:lnTo>
                    <a:pt x="21107" y="1433097"/>
                  </a:lnTo>
                  <a:lnTo>
                    <a:pt x="30164" y="1488618"/>
                  </a:lnTo>
                  <a:lnTo>
                    <a:pt x="40744" y="1543023"/>
                  </a:lnTo>
                  <a:lnTo>
                    <a:pt x="52808" y="1596226"/>
                  </a:lnTo>
                  <a:lnTo>
                    <a:pt x="66318" y="1648137"/>
                  </a:lnTo>
                  <a:lnTo>
                    <a:pt x="81236" y="1698667"/>
                  </a:lnTo>
                  <a:lnTo>
                    <a:pt x="97522" y="1747730"/>
                  </a:lnTo>
                  <a:lnTo>
                    <a:pt x="115140" y="1795236"/>
                  </a:lnTo>
                  <a:lnTo>
                    <a:pt x="134050" y="1841098"/>
                  </a:lnTo>
                  <a:lnTo>
                    <a:pt x="154214" y="1885226"/>
                  </a:lnTo>
                  <a:lnTo>
                    <a:pt x="175594" y="1927533"/>
                  </a:lnTo>
                  <a:lnTo>
                    <a:pt x="198151" y="1967931"/>
                  </a:lnTo>
                  <a:lnTo>
                    <a:pt x="221848" y="2006330"/>
                  </a:lnTo>
                  <a:lnTo>
                    <a:pt x="246646" y="2042644"/>
                  </a:lnTo>
                  <a:lnTo>
                    <a:pt x="272506" y="2076783"/>
                  </a:lnTo>
                  <a:lnTo>
                    <a:pt x="299391" y="2108659"/>
                  </a:lnTo>
                  <a:lnTo>
                    <a:pt x="327261" y="2138184"/>
                  </a:lnTo>
                  <a:lnTo>
                    <a:pt x="356079" y="2165270"/>
                  </a:lnTo>
                  <a:lnTo>
                    <a:pt x="385806" y="2189828"/>
                  </a:lnTo>
                  <a:lnTo>
                    <a:pt x="447835" y="2231009"/>
                  </a:lnTo>
                  <a:lnTo>
                    <a:pt x="480059" y="2247455"/>
                  </a:lnTo>
                  <a:lnTo>
                    <a:pt x="480059" y="2167445"/>
                  </a:lnTo>
                  <a:lnTo>
                    <a:pt x="640079" y="2363723"/>
                  </a:lnTo>
                  <a:lnTo>
                    <a:pt x="480059" y="2487485"/>
                  </a:lnTo>
                  <a:lnTo>
                    <a:pt x="480059" y="2407475"/>
                  </a:lnTo>
                  <a:lnTo>
                    <a:pt x="447836" y="2391029"/>
                  </a:lnTo>
                  <a:lnTo>
                    <a:pt x="385809" y="2349848"/>
                  </a:lnTo>
                  <a:lnTo>
                    <a:pt x="356083" y="2325290"/>
                  </a:lnTo>
                  <a:lnTo>
                    <a:pt x="327266" y="2298204"/>
                  </a:lnTo>
                  <a:lnTo>
                    <a:pt x="299396" y="2268679"/>
                  </a:lnTo>
                  <a:lnTo>
                    <a:pt x="272512" y="2236803"/>
                  </a:lnTo>
                  <a:lnTo>
                    <a:pt x="246652" y="2202664"/>
                  </a:lnTo>
                  <a:lnTo>
                    <a:pt x="221854" y="2166350"/>
                  </a:lnTo>
                  <a:lnTo>
                    <a:pt x="198157" y="2127951"/>
                  </a:lnTo>
                  <a:lnTo>
                    <a:pt x="175599" y="2087553"/>
                  </a:lnTo>
                  <a:lnTo>
                    <a:pt x="154219" y="2045246"/>
                  </a:lnTo>
                  <a:lnTo>
                    <a:pt x="134054" y="2001118"/>
                  </a:lnTo>
                  <a:lnTo>
                    <a:pt x="115144" y="1955256"/>
                  </a:lnTo>
                  <a:lnTo>
                    <a:pt x="97526" y="1907750"/>
                  </a:lnTo>
                  <a:lnTo>
                    <a:pt x="81239" y="1858687"/>
                  </a:lnTo>
                  <a:lnTo>
                    <a:pt x="66321" y="1808157"/>
                  </a:lnTo>
                  <a:lnTo>
                    <a:pt x="52811" y="1756246"/>
                  </a:lnTo>
                  <a:lnTo>
                    <a:pt x="40746" y="1703043"/>
                  </a:lnTo>
                  <a:lnTo>
                    <a:pt x="30166" y="1648638"/>
                  </a:lnTo>
                  <a:lnTo>
                    <a:pt x="21108" y="1593117"/>
                  </a:lnTo>
                  <a:lnTo>
                    <a:pt x="13611" y="1536569"/>
                  </a:lnTo>
                  <a:lnTo>
                    <a:pt x="7714" y="1479083"/>
                  </a:lnTo>
                  <a:lnTo>
                    <a:pt x="3454" y="1420747"/>
                  </a:lnTo>
                  <a:lnTo>
                    <a:pt x="869" y="1361648"/>
                  </a:lnTo>
                  <a:lnTo>
                    <a:pt x="0" y="1301876"/>
                  </a:lnTo>
                  <a:lnTo>
                    <a:pt x="0" y="1141856"/>
                  </a:lnTo>
                  <a:lnTo>
                    <a:pt x="887" y="1081209"/>
                  </a:lnTo>
                  <a:lnTo>
                    <a:pt x="3519" y="1021386"/>
                  </a:lnTo>
                  <a:lnTo>
                    <a:pt x="7852" y="962468"/>
                  </a:lnTo>
                  <a:lnTo>
                    <a:pt x="13841" y="904532"/>
                  </a:lnTo>
                  <a:lnTo>
                    <a:pt x="21443" y="847658"/>
                  </a:lnTo>
                  <a:lnTo>
                    <a:pt x="30613" y="791924"/>
                  </a:lnTo>
                  <a:lnTo>
                    <a:pt x="41307" y="737410"/>
                  </a:lnTo>
                  <a:lnTo>
                    <a:pt x="53480" y="684194"/>
                  </a:lnTo>
                  <a:lnTo>
                    <a:pt x="67089" y="632356"/>
                  </a:lnTo>
                  <a:lnTo>
                    <a:pt x="82088" y="581973"/>
                  </a:lnTo>
                  <a:lnTo>
                    <a:pt x="98435" y="533126"/>
                  </a:lnTo>
                  <a:lnTo>
                    <a:pt x="116084" y="485892"/>
                  </a:lnTo>
                  <a:lnTo>
                    <a:pt x="134991" y="440351"/>
                  </a:lnTo>
                  <a:lnTo>
                    <a:pt x="155113" y="396582"/>
                  </a:lnTo>
                  <a:lnTo>
                    <a:pt x="176405" y="354663"/>
                  </a:lnTo>
                  <a:lnTo>
                    <a:pt x="198822" y="314674"/>
                  </a:lnTo>
                  <a:lnTo>
                    <a:pt x="222321" y="276692"/>
                  </a:lnTo>
                  <a:lnTo>
                    <a:pt x="246856" y="240798"/>
                  </a:lnTo>
                  <a:lnTo>
                    <a:pt x="272385" y="207071"/>
                  </a:lnTo>
                  <a:lnTo>
                    <a:pt x="298863" y="175588"/>
                  </a:lnTo>
                  <a:lnTo>
                    <a:pt x="326245" y="146428"/>
                  </a:lnTo>
                  <a:lnTo>
                    <a:pt x="354487" y="119672"/>
                  </a:lnTo>
                  <a:lnTo>
                    <a:pt x="413375" y="73682"/>
                  </a:lnTo>
                  <a:lnTo>
                    <a:pt x="475174" y="38250"/>
                  </a:lnTo>
                  <a:lnTo>
                    <a:pt x="539529" y="14006"/>
                  </a:lnTo>
                  <a:lnTo>
                    <a:pt x="606086" y="1582"/>
                  </a:lnTo>
                  <a:lnTo>
                    <a:pt x="640079" y="0"/>
                  </a:lnTo>
                  <a:lnTo>
                    <a:pt x="640079" y="160019"/>
                  </a:lnTo>
                  <a:lnTo>
                    <a:pt x="605522" y="161660"/>
                  </a:lnTo>
                  <a:lnTo>
                    <a:pt x="571422" y="166528"/>
                  </a:lnTo>
                  <a:lnTo>
                    <a:pt x="504789" y="185620"/>
                  </a:lnTo>
                  <a:lnTo>
                    <a:pt x="440569" y="216649"/>
                  </a:lnTo>
                  <a:lnTo>
                    <a:pt x="379152" y="258966"/>
                  </a:lnTo>
                  <a:lnTo>
                    <a:pt x="349616" y="284156"/>
                  </a:lnTo>
                  <a:lnTo>
                    <a:pt x="320928" y="311924"/>
                  </a:lnTo>
                  <a:lnTo>
                    <a:pt x="293135" y="342191"/>
                  </a:lnTo>
                  <a:lnTo>
                    <a:pt x="266286" y="374875"/>
                  </a:lnTo>
                  <a:lnTo>
                    <a:pt x="240431" y="409895"/>
                  </a:lnTo>
                  <a:lnTo>
                    <a:pt x="215618" y="447171"/>
                  </a:lnTo>
                  <a:lnTo>
                    <a:pt x="191895" y="486621"/>
                  </a:lnTo>
                  <a:lnTo>
                    <a:pt x="169312" y="528164"/>
                  </a:lnTo>
                  <a:lnTo>
                    <a:pt x="147916" y="571719"/>
                  </a:lnTo>
                  <a:lnTo>
                    <a:pt x="127757" y="617206"/>
                  </a:lnTo>
                  <a:lnTo>
                    <a:pt x="108884" y="664543"/>
                  </a:lnTo>
                  <a:lnTo>
                    <a:pt x="91345" y="713650"/>
                  </a:lnTo>
                  <a:lnTo>
                    <a:pt x="75189" y="764445"/>
                  </a:lnTo>
                  <a:lnTo>
                    <a:pt x="60465" y="816847"/>
                  </a:lnTo>
                  <a:lnTo>
                    <a:pt x="47221" y="870775"/>
                  </a:lnTo>
                  <a:lnTo>
                    <a:pt x="35506" y="926149"/>
                  </a:lnTo>
                  <a:lnTo>
                    <a:pt x="25369" y="982888"/>
                  </a:lnTo>
                  <a:lnTo>
                    <a:pt x="16859" y="1040910"/>
                  </a:lnTo>
                  <a:lnTo>
                    <a:pt x="10024" y="1100134"/>
                  </a:lnTo>
                  <a:lnTo>
                    <a:pt x="4913" y="1160480"/>
                  </a:lnTo>
                  <a:lnTo>
                    <a:pt x="1574" y="1221866"/>
                  </a:lnTo>
                </a:path>
              </a:pathLst>
            </a:custGeom>
            <a:ln w="19812">
              <a:solidFill>
                <a:srgbClr val="117DA7"/>
              </a:solidFill>
            </a:ln>
          </p:spPr>
          <p:txBody>
            <a:bodyPr wrap="square" lIns="0" tIns="0" rIns="0" bIns="0" rtlCol="0"/>
            <a:lstStyle/>
            <a:p>
              <a:endParaRPr/>
            </a:p>
          </p:txBody>
        </p:sp>
      </p:grpSp>
      <p:sp>
        <p:nvSpPr>
          <p:cNvPr id="58" name="object 58"/>
          <p:cNvSpPr txBox="1"/>
          <p:nvPr/>
        </p:nvSpPr>
        <p:spPr>
          <a:xfrm>
            <a:off x="357022" y="4979670"/>
            <a:ext cx="495300" cy="391160"/>
          </a:xfrm>
          <a:prstGeom prst="rect">
            <a:avLst/>
          </a:prstGeom>
        </p:spPr>
        <p:txBody>
          <a:bodyPr vert="horz" wrap="square" lIns="0" tIns="12700" rIns="0" bIns="0" rtlCol="0">
            <a:spAutoFit/>
          </a:bodyPr>
          <a:lstStyle/>
          <a:p>
            <a:pPr marL="12700">
              <a:lnSpc>
                <a:spcPct val="100000"/>
              </a:lnSpc>
              <a:spcBef>
                <a:spcPts val="100"/>
              </a:spcBef>
            </a:pPr>
            <a:r>
              <a:rPr sz="2400" spc="-5" dirty="0">
                <a:solidFill>
                  <a:srgbClr val="C00000"/>
                </a:solidFill>
                <a:latin typeface="Trebuchet MS"/>
                <a:cs typeface="Trebuchet MS"/>
              </a:rPr>
              <a:t>STS</a:t>
            </a:r>
            <a:endParaRPr sz="2400">
              <a:latin typeface="Trebuchet MS"/>
              <a:cs typeface="Trebuchet MS"/>
            </a:endParaRPr>
          </a:p>
        </p:txBody>
      </p:sp>
      <p:sp>
        <p:nvSpPr>
          <p:cNvPr id="59" name="object 59"/>
          <p:cNvSpPr txBox="1"/>
          <p:nvPr/>
        </p:nvSpPr>
        <p:spPr>
          <a:xfrm>
            <a:off x="8501633" y="2231263"/>
            <a:ext cx="386715" cy="299720"/>
          </a:xfrm>
          <a:prstGeom prst="rect">
            <a:avLst/>
          </a:prstGeom>
        </p:spPr>
        <p:txBody>
          <a:bodyPr vert="horz" wrap="square" lIns="0" tIns="12700" rIns="0" bIns="0" rtlCol="0">
            <a:spAutoFit/>
          </a:bodyPr>
          <a:lstStyle/>
          <a:p>
            <a:pPr marL="12700">
              <a:lnSpc>
                <a:spcPct val="100000"/>
              </a:lnSpc>
              <a:spcBef>
                <a:spcPts val="100"/>
              </a:spcBef>
            </a:pPr>
            <a:r>
              <a:rPr sz="1800" dirty="0">
                <a:latin typeface="Trebuchet MS"/>
                <a:cs typeface="Trebuchet MS"/>
              </a:rPr>
              <a:t>105</a:t>
            </a:r>
            <a:endParaRPr sz="1800">
              <a:latin typeface="Trebuchet MS"/>
              <a:cs typeface="Trebuchet MS"/>
            </a:endParaRPr>
          </a:p>
        </p:txBody>
      </p:sp>
      <p:sp>
        <p:nvSpPr>
          <p:cNvPr id="60" name="object 60"/>
          <p:cNvSpPr txBox="1"/>
          <p:nvPr/>
        </p:nvSpPr>
        <p:spPr>
          <a:xfrm>
            <a:off x="7723123" y="2820670"/>
            <a:ext cx="2261870" cy="579120"/>
          </a:xfrm>
          <a:prstGeom prst="rect">
            <a:avLst/>
          </a:prstGeom>
        </p:spPr>
        <p:txBody>
          <a:bodyPr vert="horz" wrap="square" lIns="0" tIns="12700" rIns="0" bIns="0" rtlCol="0">
            <a:spAutoFit/>
          </a:bodyPr>
          <a:lstStyle/>
          <a:p>
            <a:pPr marL="12700">
              <a:lnSpc>
                <a:spcPct val="100000"/>
              </a:lnSpc>
              <a:spcBef>
                <a:spcPts val="100"/>
              </a:spcBef>
            </a:pPr>
            <a:r>
              <a:rPr sz="1800" spc="-5" dirty="0">
                <a:solidFill>
                  <a:srgbClr val="FFFFFF"/>
                </a:solidFill>
                <a:latin typeface="Trebuchet MS"/>
                <a:cs typeface="Trebuchet MS"/>
              </a:rPr>
              <a:t>NON CURRENT</a:t>
            </a:r>
            <a:r>
              <a:rPr sz="1800" spc="-204" dirty="0">
                <a:solidFill>
                  <a:srgbClr val="FFFFFF"/>
                </a:solidFill>
                <a:latin typeface="Trebuchet MS"/>
                <a:cs typeface="Trebuchet MS"/>
              </a:rPr>
              <a:t> </a:t>
            </a:r>
            <a:r>
              <a:rPr sz="1800" spc="-5" dirty="0">
                <a:solidFill>
                  <a:srgbClr val="FFFFFF"/>
                </a:solidFill>
                <a:latin typeface="Trebuchet MS"/>
                <a:cs typeface="Trebuchet MS"/>
              </a:rPr>
              <a:t>ASSETS</a:t>
            </a:r>
            <a:endParaRPr sz="1800">
              <a:latin typeface="Trebuchet MS"/>
              <a:cs typeface="Trebuchet MS"/>
            </a:endParaRPr>
          </a:p>
          <a:p>
            <a:pPr marL="727075">
              <a:lnSpc>
                <a:spcPct val="100000"/>
              </a:lnSpc>
              <a:spcBef>
                <a:spcPts val="35"/>
              </a:spcBef>
            </a:pPr>
            <a:r>
              <a:rPr sz="1800" dirty="0">
                <a:latin typeface="Trebuchet MS"/>
                <a:cs typeface="Trebuchet MS"/>
              </a:rPr>
              <a:t>15</a:t>
            </a:r>
            <a:endParaRPr sz="1800">
              <a:latin typeface="Trebuchet MS"/>
              <a:cs typeface="Trebuchet MS"/>
            </a:endParaRPr>
          </a:p>
        </p:txBody>
      </p:sp>
      <p:sp>
        <p:nvSpPr>
          <p:cNvPr id="61" name="object 61"/>
          <p:cNvSpPr txBox="1"/>
          <p:nvPr/>
        </p:nvSpPr>
        <p:spPr>
          <a:xfrm>
            <a:off x="6212204" y="3641217"/>
            <a:ext cx="503555" cy="299720"/>
          </a:xfrm>
          <a:prstGeom prst="rect">
            <a:avLst/>
          </a:prstGeom>
        </p:spPr>
        <p:txBody>
          <a:bodyPr vert="horz" wrap="square" lIns="0" tIns="12700" rIns="0" bIns="0" rtlCol="0">
            <a:spAutoFit/>
          </a:bodyPr>
          <a:lstStyle/>
          <a:p>
            <a:pPr marL="12700">
              <a:lnSpc>
                <a:spcPct val="100000"/>
              </a:lnSpc>
              <a:spcBef>
                <a:spcPts val="100"/>
              </a:spcBef>
            </a:pPr>
            <a:r>
              <a:rPr sz="1800" spc="-5" dirty="0">
                <a:latin typeface="Trebuchet MS"/>
                <a:cs typeface="Trebuchet MS"/>
              </a:rPr>
              <a:t>N</a:t>
            </a:r>
            <a:r>
              <a:rPr sz="1800" dirty="0">
                <a:latin typeface="Trebuchet MS"/>
                <a:cs typeface="Trebuchet MS"/>
              </a:rPr>
              <a:t>WC</a:t>
            </a:r>
            <a:endParaRPr sz="1800">
              <a:latin typeface="Trebuchet MS"/>
              <a:cs typeface="Trebuchet MS"/>
            </a:endParaRPr>
          </a:p>
        </p:txBody>
      </p:sp>
      <p:sp>
        <p:nvSpPr>
          <p:cNvPr id="62" name="object 62"/>
          <p:cNvSpPr txBox="1"/>
          <p:nvPr/>
        </p:nvSpPr>
        <p:spPr>
          <a:xfrm>
            <a:off x="3625722" y="1685843"/>
            <a:ext cx="1051560" cy="711200"/>
          </a:xfrm>
          <a:prstGeom prst="rect">
            <a:avLst/>
          </a:prstGeom>
        </p:spPr>
        <p:txBody>
          <a:bodyPr vert="horz" wrap="square" lIns="0" tIns="81280" rIns="0" bIns="0" rtlCol="0">
            <a:spAutoFit/>
          </a:bodyPr>
          <a:lstStyle/>
          <a:p>
            <a:pPr algn="ctr">
              <a:lnSpc>
                <a:spcPct val="100000"/>
              </a:lnSpc>
              <a:spcBef>
                <a:spcPts val="640"/>
              </a:spcBef>
            </a:pPr>
            <a:r>
              <a:rPr sz="1800" spc="-5" dirty="0">
                <a:solidFill>
                  <a:srgbClr val="FFFFFF"/>
                </a:solidFill>
                <a:latin typeface="Trebuchet MS"/>
                <a:cs typeface="Trebuchet MS"/>
              </a:rPr>
              <a:t>Net</a:t>
            </a:r>
            <a:r>
              <a:rPr sz="1800" spc="-80" dirty="0">
                <a:solidFill>
                  <a:srgbClr val="FFFFFF"/>
                </a:solidFill>
                <a:latin typeface="Trebuchet MS"/>
                <a:cs typeface="Trebuchet MS"/>
              </a:rPr>
              <a:t> </a:t>
            </a:r>
            <a:r>
              <a:rPr sz="1800" spc="-5" dirty="0">
                <a:solidFill>
                  <a:srgbClr val="FFFFFF"/>
                </a:solidFill>
                <a:latin typeface="Trebuchet MS"/>
                <a:cs typeface="Trebuchet MS"/>
              </a:rPr>
              <a:t>worth</a:t>
            </a:r>
            <a:endParaRPr sz="1800">
              <a:latin typeface="Trebuchet MS"/>
              <a:cs typeface="Trebuchet MS"/>
            </a:endParaRPr>
          </a:p>
          <a:p>
            <a:pPr marR="31750" algn="ctr">
              <a:lnSpc>
                <a:spcPct val="100000"/>
              </a:lnSpc>
              <a:spcBef>
                <a:spcPts val="535"/>
              </a:spcBef>
            </a:pPr>
            <a:r>
              <a:rPr sz="1800" dirty="0">
                <a:latin typeface="Trebuchet MS"/>
                <a:cs typeface="Trebuchet MS"/>
              </a:rPr>
              <a:t>100</a:t>
            </a:r>
            <a:endParaRPr sz="1800">
              <a:latin typeface="Trebuchet MS"/>
              <a:cs typeface="Trebuchet MS"/>
            </a:endParaRPr>
          </a:p>
        </p:txBody>
      </p:sp>
    </p:spTree>
    <p:extLst>
      <p:ext uri="{BB962C8B-B14F-4D97-AF65-F5344CB8AC3E}">
        <p14:creationId xmlns:p14="http://schemas.microsoft.com/office/powerpoint/2010/main" val="361434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p:nvPr/>
        </p:nvSpPr>
        <p:spPr>
          <a:xfrm>
            <a:off x="5011039" y="196342"/>
            <a:ext cx="3531869" cy="393445"/>
          </a:xfrm>
          <a:prstGeom prst="rect">
            <a:avLst/>
          </a:prstGeom>
          <a:blipFill>
            <a:blip r:embed="rId2" cstate="print"/>
            <a:stretch>
              <a:fillRect/>
            </a:stretch>
          </a:blipFill>
        </p:spPr>
        <p:txBody>
          <a:bodyPr wrap="square" lIns="0" tIns="0" rIns="0" bIns="0" rtlCol="0"/>
          <a:lstStyle/>
          <a:p>
            <a:endParaRPr dirty="0"/>
          </a:p>
        </p:txBody>
      </p:sp>
      <p:sp>
        <p:nvSpPr>
          <p:cNvPr id="6" name="object 6"/>
          <p:cNvSpPr txBox="1"/>
          <p:nvPr/>
        </p:nvSpPr>
        <p:spPr>
          <a:xfrm>
            <a:off x="2485770" y="5402376"/>
            <a:ext cx="7221855" cy="756920"/>
          </a:xfrm>
          <a:prstGeom prst="rect">
            <a:avLst/>
          </a:prstGeom>
        </p:spPr>
        <p:txBody>
          <a:bodyPr vert="horz" wrap="square" lIns="0" tIns="12700" rIns="0" bIns="0" rtlCol="0">
            <a:spAutoFit/>
          </a:bodyPr>
          <a:lstStyle/>
          <a:p>
            <a:pPr marL="12700">
              <a:lnSpc>
                <a:spcPct val="100000"/>
              </a:lnSpc>
              <a:spcBef>
                <a:spcPts val="100"/>
              </a:spcBef>
            </a:pPr>
            <a:r>
              <a:rPr sz="2400" spc="-5" dirty="0">
                <a:solidFill>
                  <a:srgbClr val="031117"/>
                </a:solidFill>
                <a:latin typeface="Arial"/>
                <a:cs typeface="Arial"/>
              </a:rPr>
              <a:t>Length </a:t>
            </a:r>
            <a:r>
              <a:rPr sz="2400" dirty="0">
                <a:solidFill>
                  <a:srgbClr val="031117"/>
                </a:solidFill>
                <a:latin typeface="Arial"/>
                <a:cs typeface="Arial"/>
              </a:rPr>
              <a:t>of </a:t>
            </a:r>
            <a:r>
              <a:rPr sz="2400" spc="-5" dirty="0">
                <a:solidFill>
                  <a:srgbClr val="031117"/>
                </a:solidFill>
                <a:latin typeface="Arial"/>
                <a:cs typeface="Arial"/>
              </a:rPr>
              <a:t>Operating Cycle </a:t>
            </a:r>
            <a:r>
              <a:rPr sz="2400" dirty="0">
                <a:solidFill>
                  <a:srgbClr val="031117"/>
                </a:solidFill>
                <a:latin typeface="Arial"/>
                <a:cs typeface="Arial"/>
              </a:rPr>
              <a:t>= </a:t>
            </a:r>
            <a:r>
              <a:rPr sz="2400" spc="-5" dirty="0">
                <a:solidFill>
                  <a:srgbClr val="031117"/>
                </a:solidFill>
                <a:latin typeface="Arial"/>
                <a:cs typeface="Arial"/>
              </a:rPr>
              <a:t>30+10+20+30 </a:t>
            </a:r>
            <a:r>
              <a:rPr sz="2400" dirty="0">
                <a:solidFill>
                  <a:srgbClr val="031117"/>
                </a:solidFill>
                <a:latin typeface="Arial"/>
                <a:cs typeface="Arial"/>
              </a:rPr>
              <a:t>= </a:t>
            </a:r>
            <a:r>
              <a:rPr sz="2400" spc="-5" dirty="0">
                <a:solidFill>
                  <a:srgbClr val="031117"/>
                </a:solidFill>
                <a:latin typeface="Arial"/>
                <a:cs typeface="Arial"/>
              </a:rPr>
              <a:t>90</a:t>
            </a:r>
            <a:r>
              <a:rPr sz="2400" spc="95" dirty="0">
                <a:solidFill>
                  <a:srgbClr val="031117"/>
                </a:solidFill>
                <a:latin typeface="Arial"/>
                <a:cs typeface="Arial"/>
              </a:rPr>
              <a:t> </a:t>
            </a:r>
            <a:r>
              <a:rPr sz="2400" spc="-5" dirty="0">
                <a:solidFill>
                  <a:srgbClr val="031117"/>
                </a:solidFill>
                <a:latin typeface="Arial"/>
                <a:cs typeface="Arial"/>
              </a:rPr>
              <a:t>days</a:t>
            </a:r>
            <a:endParaRPr sz="2400" dirty="0">
              <a:latin typeface="Arial"/>
              <a:cs typeface="Arial"/>
            </a:endParaRPr>
          </a:p>
          <a:p>
            <a:pPr marL="1384300">
              <a:lnSpc>
                <a:spcPct val="100000"/>
              </a:lnSpc>
            </a:pPr>
            <a:r>
              <a:rPr sz="2400" b="1" dirty="0">
                <a:solidFill>
                  <a:srgbClr val="C00000"/>
                </a:solidFill>
                <a:latin typeface="Arial"/>
                <a:cs typeface="Arial"/>
              </a:rPr>
              <a:t>i.e. </a:t>
            </a:r>
            <a:r>
              <a:rPr sz="2400" b="1" spc="-5" dirty="0">
                <a:solidFill>
                  <a:srgbClr val="C00000"/>
                </a:solidFill>
                <a:latin typeface="Arial"/>
                <a:cs typeface="Arial"/>
              </a:rPr>
              <a:t>4 </a:t>
            </a:r>
            <a:r>
              <a:rPr sz="2400" b="1" spc="-10" dirty="0">
                <a:solidFill>
                  <a:srgbClr val="C00000"/>
                </a:solidFill>
                <a:latin typeface="Arial"/>
                <a:cs typeface="Arial"/>
              </a:rPr>
              <a:t>Cycles </a:t>
            </a:r>
            <a:r>
              <a:rPr sz="2400" b="1" dirty="0">
                <a:solidFill>
                  <a:srgbClr val="C00000"/>
                </a:solidFill>
                <a:latin typeface="Arial"/>
                <a:cs typeface="Arial"/>
              </a:rPr>
              <a:t>in </a:t>
            </a:r>
            <a:r>
              <a:rPr sz="2400" b="1" spc="-5" dirty="0">
                <a:solidFill>
                  <a:srgbClr val="C00000"/>
                </a:solidFill>
                <a:latin typeface="Arial"/>
                <a:cs typeface="Arial"/>
              </a:rPr>
              <a:t>a </a:t>
            </a:r>
            <a:r>
              <a:rPr sz="2400" b="1" spc="-10" dirty="0">
                <a:solidFill>
                  <a:srgbClr val="C00000"/>
                </a:solidFill>
                <a:latin typeface="Arial"/>
                <a:cs typeface="Arial"/>
              </a:rPr>
              <a:t>year </a:t>
            </a:r>
            <a:r>
              <a:rPr sz="2400" b="1" spc="-5" dirty="0">
                <a:solidFill>
                  <a:srgbClr val="C00000"/>
                </a:solidFill>
                <a:latin typeface="Arial"/>
                <a:cs typeface="Arial"/>
              </a:rPr>
              <a:t>(365 </a:t>
            </a:r>
            <a:r>
              <a:rPr sz="2400" b="1" dirty="0">
                <a:solidFill>
                  <a:srgbClr val="C00000"/>
                </a:solidFill>
                <a:latin typeface="Arial"/>
                <a:cs typeface="Arial"/>
              </a:rPr>
              <a:t>/</a:t>
            </a:r>
            <a:r>
              <a:rPr sz="2400" b="1" spc="40" dirty="0">
                <a:solidFill>
                  <a:srgbClr val="C00000"/>
                </a:solidFill>
                <a:latin typeface="Arial"/>
                <a:cs typeface="Arial"/>
              </a:rPr>
              <a:t> </a:t>
            </a:r>
            <a:r>
              <a:rPr sz="2400" b="1" spc="-10" dirty="0">
                <a:solidFill>
                  <a:srgbClr val="C00000"/>
                </a:solidFill>
                <a:latin typeface="Arial"/>
                <a:cs typeface="Arial"/>
              </a:rPr>
              <a:t>90)</a:t>
            </a:r>
            <a:endParaRPr sz="2400" dirty="0">
              <a:latin typeface="Arial"/>
              <a:cs typeface="Arial"/>
            </a:endParaRPr>
          </a:p>
        </p:txBody>
      </p:sp>
      <p:sp>
        <p:nvSpPr>
          <p:cNvPr id="7" name="object 7"/>
          <p:cNvSpPr/>
          <p:nvPr/>
        </p:nvSpPr>
        <p:spPr>
          <a:xfrm>
            <a:off x="702651" y="1057655"/>
            <a:ext cx="10788222" cy="4439520"/>
          </a:xfrm>
          <a:prstGeom prst="rect">
            <a:avLst/>
          </a:prstGeom>
          <a:blipFill>
            <a:blip r:embed="rId3" cstate="print"/>
            <a:stretch>
              <a:fillRect/>
            </a:stretch>
          </a:blipFill>
        </p:spPr>
        <p:txBody>
          <a:bodyPr wrap="square" lIns="0" tIns="0" rIns="0" bIns="0" rtlCol="0"/>
          <a:lstStyle/>
          <a:p>
            <a:endParaRPr dirty="0"/>
          </a:p>
        </p:txBody>
      </p:sp>
      <p:sp>
        <p:nvSpPr>
          <p:cNvPr id="8" name="object 8"/>
          <p:cNvSpPr txBox="1"/>
          <p:nvPr/>
        </p:nvSpPr>
        <p:spPr>
          <a:xfrm>
            <a:off x="5166740" y="3042030"/>
            <a:ext cx="1556385" cy="757555"/>
          </a:xfrm>
          <a:prstGeom prst="rect">
            <a:avLst/>
          </a:prstGeom>
        </p:spPr>
        <p:txBody>
          <a:bodyPr vert="horz" wrap="square" lIns="0" tIns="12700" rIns="0" bIns="0" rtlCol="0">
            <a:spAutoFit/>
          </a:bodyPr>
          <a:lstStyle/>
          <a:p>
            <a:pPr marL="349250" marR="5080" indent="-337185">
              <a:lnSpc>
                <a:spcPct val="100000"/>
              </a:lnSpc>
              <a:spcBef>
                <a:spcPts val="100"/>
              </a:spcBef>
            </a:pPr>
            <a:r>
              <a:rPr sz="2400" dirty="0">
                <a:solidFill>
                  <a:srgbClr val="6F2F9F"/>
                </a:solidFill>
                <a:latin typeface="Trebuchet MS"/>
                <a:cs typeface="Trebuchet MS"/>
              </a:rPr>
              <a:t>OPER</a:t>
            </a:r>
            <a:r>
              <a:rPr sz="2400" spc="-229" dirty="0">
                <a:solidFill>
                  <a:srgbClr val="6F2F9F"/>
                </a:solidFill>
                <a:latin typeface="Trebuchet MS"/>
                <a:cs typeface="Trebuchet MS"/>
              </a:rPr>
              <a:t>A</a:t>
            </a:r>
            <a:r>
              <a:rPr sz="2400" dirty="0">
                <a:solidFill>
                  <a:srgbClr val="6F2F9F"/>
                </a:solidFill>
                <a:latin typeface="Trebuchet MS"/>
                <a:cs typeface="Trebuchet MS"/>
              </a:rPr>
              <a:t>TI</a:t>
            </a:r>
            <a:r>
              <a:rPr sz="2400" spc="5" dirty="0">
                <a:solidFill>
                  <a:srgbClr val="6F2F9F"/>
                </a:solidFill>
                <a:latin typeface="Trebuchet MS"/>
                <a:cs typeface="Trebuchet MS"/>
              </a:rPr>
              <a:t>N</a:t>
            </a:r>
            <a:r>
              <a:rPr sz="2400" dirty="0">
                <a:solidFill>
                  <a:srgbClr val="6F2F9F"/>
                </a:solidFill>
                <a:latin typeface="Trebuchet MS"/>
                <a:cs typeface="Trebuchet MS"/>
              </a:rPr>
              <a:t>G  </a:t>
            </a:r>
            <a:r>
              <a:rPr sz="2400" spc="-5" dirty="0">
                <a:solidFill>
                  <a:srgbClr val="6F2F9F"/>
                </a:solidFill>
                <a:latin typeface="Trebuchet MS"/>
                <a:cs typeface="Trebuchet MS"/>
              </a:rPr>
              <a:t>CYCLE</a:t>
            </a:r>
            <a:endParaRPr sz="2400" dirty="0">
              <a:latin typeface="Trebuchet MS"/>
              <a:cs typeface="Trebuchet MS"/>
            </a:endParaRPr>
          </a:p>
        </p:txBody>
      </p:sp>
      <p:sp>
        <p:nvSpPr>
          <p:cNvPr id="9" name="object 9"/>
          <p:cNvSpPr txBox="1"/>
          <p:nvPr/>
        </p:nvSpPr>
        <p:spPr>
          <a:xfrm>
            <a:off x="7801102" y="2533014"/>
            <a:ext cx="959485" cy="635635"/>
          </a:xfrm>
          <a:prstGeom prst="rect">
            <a:avLst/>
          </a:prstGeom>
        </p:spPr>
        <p:txBody>
          <a:bodyPr vert="horz" wrap="square" lIns="0" tIns="13335" rIns="0" bIns="0" rtlCol="0">
            <a:spAutoFit/>
          </a:bodyPr>
          <a:lstStyle/>
          <a:p>
            <a:pPr marL="12700" marR="5080" indent="231140">
              <a:lnSpc>
                <a:spcPct val="100000"/>
              </a:lnSpc>
              <a:spcBef>
                <a:spcPts val="105"/>
              </a:spcBef>
            </a:pPr>
            <a:r>
              <a:rPr sz="2000" spc="-5" dirty="0">
                <a:solidFill>
                  <a:srgbClr val="FFFFFF"/>
                </a:solidFill>
                <a:latin typeface="Trebuchet MS"/>
                <a:cs typeface="Trebuchet MS"/>
              </a:rPr>
              <a:t>Raw  Materi</a:t>
            </a:r>
            <a:r>
              <a:rPr sz="2000" dirty="0">
                <a:solidFill>
                  <a:srgbClr val="FFFFFF"/>
                </a:solidFill>
                <a:latin typeface="Trebuchet MS"/>
                <a:cs typeface="Trebuchet MS"/>
              </a:rPr>
              <a:t>al</a:t>
            </a:r>
            <a:endParaRPr sz="2000" dirty="0">
              <a:latin typeface="Trebuchet MS"/>
              <a:cs typeface="Trebuchet MS"/>
            </a:endParaRPr>
          </a:p>
        </p:txBody>
      </p:sp>
      <p:sp>
        <p:nvSpPr>
          <p:cNvPr id="10" name="object 10"/>
          <p:cNvSpPr txBox="1"/>
          <p:nvPr/>
        </p:nvSpPr>
        <p:spPr>
          <a:xfrm>
            <a:off x="7005066" y="4514469"/>
            <a:ext cx="926465" cy="636270"/>
          </a:xfrm>
          <a:prstGeom prst="rect">
            <a:avLst/>
          </a:prstGeom>
        </p:spPr>
        <p:txBody>
          <a:bodyPr vert="horz" wrap="square" lIns="0" tIns="12700" rIns="0" bIns="0" rtlCol="0">
            <a:spAutoFit/>
          </a:bodyPr>
          <a:lstStyle/>
          <a:p>
            <a:pPr marL="12700">
              <a:lnSpc>
                <a:spcPct val="100000"/>
              </a:lnSpc>
              <a:spcBef>
                <a:spcPts val="100"/>
              </a:spcBef>
            </a:pPr>
            <a:r>
              <a:rPr sz="2000" dirty="0">
                <a:solidFill>
                  <a:srgbClr val="FFFFFF"/>
                </a:solidFill>
                <a:latin typeface="Trebuchet MS"/>
                <a:cs typeface="Trebuchet MS"/>
              </a:rPr>
              <a:t>Stock</a:t>
            </a:r>
            <a:r>
              <a:rPr sz="2000" spc="-90" dirty="0">
                <a:solidFill>
                  <a:srgbClr val="FFFFFF"/>
                </a:solidFill>
                <a:latin typeface="Trebuchet MS"/>
                <a:cs typeface="Trebuchet MS"/>
              </a:rPr>
              <a:t> </a:t>
            </a:r>
            <a:r>
              <a:rPr sz="2000" spc="-5" dirty="0">
                <a:solidFill>
                  <a:srgbClr val="FFFFFF"/>
                </a:solidFill>
                <a:latin typeface="Trebuchet MS"/>
                <a:cs typeface="Trebuchet MS"/>
              </a:rPr>
              <a:t>in</a:t>
            </a:r>
            <a:endParaRPr sz="2000" dirty="0">
              <a:latin typeface="Trebuchet MS"/>
              <a:cs typeface="Trebuchet MS"/>
            </a:endParaRPr>
          </a:p>
          <a:p>
            <a:pPr marL="44450">
              <a:lnSpc>
                <a:spcPct val="100000"/>
              </a:lnSpc>
            </a:pPr>
            <a:r>
              <a:rPr sz="2000" spc="-15" dirty="0">
                <a:solidFill>
                  <a:srgbClr val="FFFFFF"/>
                </a:solidFill>
                <a:latin typeface="Trebuchet MS"/>
                <a:cs typeface="Trebuchet MS"/>
              </a:rPr>
              <a:t>Process</a:t>
            </a:r>
            <a:endParaRPr sz="2000" dirty="0">
              <a:latin typeface="Trebuchet MS"/>
              <a:cs typeface="Trebuchet MS"/>
            </a:endParaRPr>
          </a:p>
        </p:txBody>
      </p:sp>
      <p:sp>
        <p:nvSpPr>
          <p:cNvPr id="11" name="object 11"/>
          <p:cNvSpPr txBox="1"/>
          <p:nvPr/>
        </p:nvSpPr>
        <p:spPr>
          <a:xfrm>
            <a:off x="3733546" y="4476369"/>
            <a:ext cx="967105" cy="636270"/>
          </a:xfrm>
          <a:prstGeom prst="rect">
            <a:avLst/>
          </a:prstGeom>
        </p:spPr>
        <p:txBody>
          <a:bodyPr vert="horz" wrap="square" lIns="0" tIns="12700" rIns="0" bIns="0" rtlCol="0">
            <a:spAutoFit/>
          </a:bodyPr>
          <a:lstStyle/>
          <a:p>
            <a:pPr marL="12700">
              <a:lnSpc>
                <a:spcPct val="100000"/>
              </a:lnSpc>
              <a:spcBef>
                <a:spcPts val="100"/>
              </a:spcBef>
            </a:pPr>
            <a:r>
              <a:rPr sz="2000" dirty="0">
                <a:latin typeface="Trebuchet MS"/>
                <a:cs typeface="Trebuchet MS"/>
              </a:rPr>
              <a:t>F</a:t>
            </a:r>
            <a:r>
              <a:rPr sz="2000" spc="5" dirty="0">
                <a:latin typeface="Trebuchet MS"/>
                <a:cs typeface="Trebuchet MS"/>
              </a:rPr>
              <a:t>i</a:t>
            </a:r>
            <a:r>
              <a:rPr sz="2000" spc="-5" dirty="0">
                <a:latin typeface="Trebuchet MS"/>
                <a:cs typeface="Trebuchet MS"/>
              </a:rPr>
              <a:t>ni</a:t>
            </a:r>
            <a:r>
              <a:rPr sz="2000" spc="5" dirty="0">
                <a:latin typeface="Trebuchet MS"/>
                <a:cs typeface="Trebuchet MS"/>
              </a:rPr>
              <a:t>s</a:t>
            </a:r>
            <a:r>
              <a:rPr sz="2000" spc="-5" dirty="0">
                <a:latin typeface="Trebuchet MS"/>
                <a:cs typeface="Trebuchet MS"/>
              </a:rPr>
              <a:t>hed</a:t>
            </a:r>
            <a:endParaRPr sz="2000" dirty="0">
              <a:latin typeface="Trebuchet MS"/>
              <a:cs typeface="Trebuchet MS"/>
            </a:endParaRPr>
          </a:p>
          <a:p>
            <a:pPr marL="137160">
              <a:lnSpc>
                <a:spcPct val="100000"/>
              </a:lnSpc>
            </a:pPr>
            <a:r>
              <a:rPr sz="2000" spc="-5" dirty="0">
                <a:latin typeface="Trebuchet MS"/>
                <a:cs typeface="Trebuchet MS"/>
              </a:rPr>
              <a:t>Goods</a:t>
            </a:r>
            <a:endParaRPr sz="2000" dirty="0">
              <a:latin typeface="Trebuchet MS"/>
              <a:cs typeface="Trebuchet MS"/>
            </a:endParaRPr>
          </a:p>
        </p:txBody>
      </p:sp>
      <p:sp>
        <p:nvSpPr>
          <p:cNvPr id="12" name="object 12"/>
          <p:cNvSpPr txBox="1"/>
          <p:nvPr/>
        </p:nvSpPr>
        <p:spPr>
          <a:xfrm>
            <a:off x="2623820" y="2647314"/>
            <a:ext cx="1254760" cy="635635"/>
          </a:xfrm>
          <a:prstGeom prst="rect">
            <a:avLst/>
          </a:prstGeom>
        </p:spPr>
        <p:txBody>
          <a:bodyPr vert="horz" wrap="square" lIns="0" tIns="13335" rIns="0" bIns="0" rtlCol="0">
            <a:spAutoFit/>
          </a:bodyPr>
          <a:lstStyle/>
          <a:p>
            <a:pPr marL="12700" marR="5080" indent="379730">
              <a:lnSpc>
                <a:spcPct val="100000"/>
              </a:lnSpc>
              <a:spcBef>
                <a:spcPts val="105"/>
              </a:spcBef>
            </a:pPr>
            <a:r>
              <a:rPr sz="2000" dirty="0">
                <a:solidFill>
                  <a:srgbClr val="FFFFFF"/>
                </a:solidFill>
                <a:latin typeface="Trebuchet MS"/>
                <a:cs typeface="Trebuchet MS"/>
              </a:rPr>
              <a:t>Bills  </a:t>
            </a:r>
            <a:r>
              <a:rPr sz="2000" spc="-90" dirty="0">
                <a:solidFill>
                  <a:srgbClr val="FFFFFF"/>
                </a:solidFill>
                <a:latin typeface="Trebuchet MS"/>
                <a:cs typeface="Trebuchet MS"/>
              </a:rPr>
              <a:t>R</a:t>
            </a:r>
            <a:r>
              <a:rPr sz="2000" spc="-5" dirty="0">
                <a:solidFill>
                  <a:srgbClr val="FFFFFF"/>
                </a:solidFill>
                <a:latin typeface="Trebuchet MS"/>
                <a:cs typeface="Trebuchet MS"/>
              </a:rPr>
              <a:t>ece</a:t>
            </a:r>
            <a:r>
              <a:rPr sz="2000" spc="5" dirty="0">
                <a:solidFill>
                  <a:srgbClr val="FFFFFF"/>
                </a:solidFill>
                <a:latin typeface="Trebuchet MS"/>
                <a:cs typeface="Trebuchet MS"/>
              </a:rPr>
              <a:t>i</a:t>
            </a:r>
            <a:r>
              <a:rPr sz="2000" dirty="0">
                <a:solidFill>
                  <a:srgbClr val="FFFFFF"/>
                </a:solidFill>
                <a:latin typeface="Trebuchet MS"/>
                <a:cs typeface="Trebuchet MS"/>
              </a:rPr>
              <a:t>va</a:t>
            </a:r>
            <a:r>
              <a:rPr sz="2000" spc="5" dirty="0">
                <a:solidFill>
                  <a:srgbClr val="FFFFFF"/>
                </a:solidFill>
                <a:latin typeface="Trebuchet MS"/>
                <a:cs typeface="Trebuchet MS"/>
              </a:rPr>
              <a:t>b</a:t>
            </a:r>
            <a:r>
              <a:rPr sz="2000" dirty="0">
                <a:solidFill>
                  <a:srgbClr val="FFFFFF"/>
                </a:solidFill>
                <a:latin typeface="Trebuchet MS"/>
                <a:cs typeface="Trebuchet MS"/>
              </a:rPr>
              <a:t>le</a:t>
            </a:r>
            <a:endParaRPr sz="2000" dirty="0">
              <a:latin typeface="Trebuchet MS"/>
              <a:cs typeface="Trebuchet MS"/>
            </a:endParaRPr>
          </a:p>
        </p:txBody>
      </p:sp>
      <p:sp>
        <p:nvSpPr>
          <p:cNvPr id="13" name="object 13"/>
          <p:cNvSpPr txBox="1"/>
          <p:nvPr/>
        </p:nvSpPr>
        <p:spPr>
          <a:xfrm>
            <a:off x="5616702" y="1503933"/>
            <a:ext cx="554355" cy="330835"/>
          </a:xfrm>
          <a:prstGeom prst="rect">
            <a:avLst/>
          </a:prstGeom>
        </p:spPr>
        <p:txBody>
          <a:bodyPr vert="horz" wrap="square" lIns="0" tIns="13335" rIns="0" bIns="0" rtlCol="0">
            <a:spAutoFit/>
          </a:bodyPr>
          <a:lstStyle/>
          <a:p>
            <a:pPr marL="12700">
              <a:lnSpc>
                <a:spcPct val="100000"/>
              </a:lnSpc>
              <a:spcBef>
                <a:spcPts val="105"/>
              </a:spcBef>
            </a:pPr>
            <a:r>
              <a:rPr sz="2000" spc="-5" dirty="0">
                <a:solidFill>
                  <a:srgbClr val="FFFF00"/>
                </a:solidFill>
                <a:latin typeface="Trebuchet MS"/>
                <a:cs typeface="Trebuchet MS"/>
              </a:rPr>
              <a:t>Ca</a:t>
            </a:r>
            <a:r>
              <a:rPr sz="2000" spc="5" dirty="0">
                <a:solidFill>
                  <a:srgbClr val="FFFF00"/>
                </a:solidFill>
                <a:latin typeface="Trebuchet MS"/>
                <a:cs typeface="Trebuchet MS"/>
              </a:rPr>
              <a:t>s</a:t>
            </a:r>
            <a:r>
              <a:rPr sz="2000" dirty="0">
                <a:solidFill>
                  <a:srgbClr val="FFFF00"/>
                </a:solidFill>
                <a:latin typeface="Trebuchet MS"/>
                <a:cs typeface="Trebuchet MS"/>
              </a:rPr>
              <a:t>h</a:t>
            </a:r>
            <a:endParaRPr sz="2000" dirty="0">
              <a:latin typeface="Trebuchet MS"/>
              <a:cs typeface="Trebuchet MS"/>
            </a:endParaRPr>
          </a:p>
        </p:txBody>
      </p:sp>
      <p:sp>
        <p:nvSpPr>
          <p:cNvPr id="14" name="object 14"/>
          <p:cNvSpPr txBox="1"/>
          <p:nvPr/>
        </p:nvSpPr>
        <p:spPr>
          <a:xfrm>
            <a:off x="10295890" y="1884629"/>
            <a:ext cx="543560" cy="636905"/>
          </a:xfrm>
          <a:prstGeom prst="rect">
            <a:avLst/>
          </a:prstGeom>
        </p:spPr>
        <p:txBody>
          <a:bodyPr vert="horz" wrap="square" lIns="0" tIns="13335" rIns="0" bIns="0" rtlCol="0">
            <a:spAutoFit/>
          </a:bodyPr>
          <a:lstStyle/>
          <a:p>
            <a:pPr marL="137160">
              <a:lnSpc>
                <a:spcPct val="100000"/>
              </a:lnSpc>
              <a:spcBef>
                <a:spcPts val="105"/>
              </a:spcBef>
            </a:pPr>
            <a:r>
              <a:rPr sz="2000" dirty="0">
                <a:solidFill>
                  <a:srgbClr val="FFFFFF"/>
                </a:solidFill>
                <a:latin typeface="Trebuchet MS"/>
                <a:cs typeface="Trebuchet MS"/>
              </a:rPr>
              <a:t>30</a:t>
            </a:r>
            <a:endParaRPr sz="2000" dirty="0">
              <a:latin typeface="Trebuchet MS"/>
              <a:cs typeface="Trebuchet MS"/>
            </a:endParaRPr>
          </a:p>
          <a:p>
            <a:pPr marL="12700">
              <a:lnSpc>
                <a:spcPct val="100000"/>
              </a:lnSpc>
              <a:spcBef>
                <a:spcPts val="5"/>
              </a:spcBef>
            </a:pPr>
            <a:r>
              <a:rPr sz="2000" spc="-5" dirty="0">
                <a:solidFill>
                  <a:srgbClr val="FFFFFF"/>
                </a:solidFill>
                <a:latin typeface="Trebuchet MS"/>
                <a:cs typeface="Trebuchet MS"/>
              </a:rPr>
              <a:t>Days</a:t>
            </a:r>
            <a:endParaRPr sz="2000" dirty="0">
              <a:latin typeface="Trebuchet MS"/>
              <a:cs typeface="Trebuchet MS"/>
            </a:endParaRPr>
          </a:p>
        </p:txBody>
      </p:sp>
      <p:sp>
        <p:nvSpPr>
          <p:cNvPr id="15" name="object 15"/>
          <p:cNvSpPr txBox="1"/>
          <p:nvPr/>
        </p:nvSpPr>
        <p:spPr>
          <a:xfrm>
            <a:off x="9584563" y="4704969"/>
            <a:ext cx="543560" cy="636270"/>
          </a:xfrm>
          <a:prstGeom prst="rect">
            <a:avLst/>
          </a:prstGeom>
        </p:spPr>
        <p:txBody>
          <a:bodyPr vert="horz" wrap="square" lIns="0" tIns="12700" rIns="0" bIns="0" rtlCol="0">
            <a:spAutoFit/>
          </a:bodyPr>
          <a:lstStyle/>
          <a:p>
            <a:pPr marL="137160">
              <a:lnSpc>
                <a:spcPct val="100000"/>
              </a:lnSpc>
              <a:spcBef>
                <a:spcPts val="100"/>
              </a:spcBef>
            </a:pPr>
            <a:r>
              <a:rPr sz="2000" dirty="0">
                <a:solidFill>
                  <a:srgbClr val="FFFFFF"/>
                </a:solidFill>
                <a:latin typeface="Trebuchet MS"/>
                <a:cs typeface="Trebuchet MS"/>
              </a:rPr>
              <a:t>10</a:t>
            </a:r>
            <a:endParaRPr sz="2000" dirty="0">
              <a:latin typeface="Trebuchet MS"/>
              <a:cs typeface="Trebuchet MS"/>
            </a:endParaRPr>
          </a:p>
          <a:p>
            <a:pPr marL="12700">
              <a:lnSpc>
                <a:spcPct val="100000"/>
              </a:lnSpc>
              <a:spcBef>
                <a:spcPts val="5"/>
              </a:spcBef>
            </a:pPr>
            <a:r>
              <a:rPr sz="2000" spc="-5" dirty="0">
                <a:solidFill>
                  <a:srgbClr val="FFFFFF"/>
                </a:solidFill>
                <a:latin typeface="Trebuchet MS"/>
                <a:cs typeface="Trebuchet MS"/>
              </a:rPr>
              <a:t>Days</a:t>
            </a:r>
            <a:endParaRPr sz="2000" dirty="0">
              <a:latin typeface="Trebuchet MS"/>
              <a:cs typeface="Trebuchet MS"/>
            </a:endParaRPr>
          </a:p>
        </p:txBody>
      </p:sp>
      <p:sp>
        <p:nvSpPr>
          <p:cNvPr id="16" name="object 16"/>
          <p:cNvSpPr txBox="1"/>
          <p:nvPr/>
        </p:nvSpPr>
        <p:spPr>
          <a:xfrm>
            <a:off x="1354074" y="4552569"/>
            <a:ext cx="543560" cy="636270"/>
          </a:xfrm>
          <a:prstGeom prst="rect">
            <a:avLst/>
          </a:prstGeom>
        </p:spPr>
        <p:txBody>
          <a:bodyPr vert="horz" wrap="square" lIns="0" tIns="12700" rIns="0" bIns="0" rtlCol="0">
            <a:spAutoFit/>
          </a:bodyPr>
          <a:lstStyle/>
          <a:p>
            <a:pPr marL="137160">
              <a:lnSpc>
                <a:spcPct val="100000"/>
              </a:lnSpc>
              <a:spcBef>
                <a:spcPts val="100"/>
              </a:spcBef>
            </a:pPr>
            <a:r>
              <a:rPr sz="2000" dirty="0">
                <a:latin typeface="Trebuchet MS"/>
                <a:cs typeface="Trebuchet MS"/>
              </a:rPr>
              <a:t>20</a:t>
            </a:r>
          </a:p>
          <a:p>
            <a:pPr marL="12700">
              <a:lnSpc>
                <a:spcPct val="100000"/>
              </a:lnSpc>
            </a:pPr>
            <a:r>
              <a:rPr sz="2000" spc="-5" dirty="0">
                <a:latin typeface="Trebuchet MS"/>
                <a:cs typeface="Trebuchet MS"/>
              </a:rPr>
              <a:t>Da</a:t>
            </a:r>
            <a:r>
              <a:rPr sz="2000" spc="-10" dirty="0">
                <a:latin typeface="Trebuchet MS"/>
                <a:cs typeface="Trebuchet MS"/>
              </a:rPr>
              <a:t>y</a:t>
            </a:r>
            <a:r>
              <a:rPr sz="2000" dirty="0">
                <a:latin typeface="Trebuchet MS"/>
                <a:cs typeface="Trebuchet MS"/>
              </a:rPr>
              <a:t>s</a:t>
            </a:r>
          </a:p>
        </p:txBody>
      </p:sp>
      <p:sp>
        <p:nvSpPr>
          <p:cNvPr id="17" name="object 17"/>
          <p:cNvSpPr txBox="1"/>
          <p:nvPr/>
        </p:nvSpPr>
        <p:spPr>
          <a:xfrm>
            <a:off x="1557274" y="1503933"/>
            <a:ext cx="543560" cy="636270"/>
          </a:xfrm>
          <a:prstGeom prst="rect">
            <a:avLst/>
          </a:prstGeom>
        </p:spPr>
        <p:txBody>
          <a:bodyPr vert="horz" wrap="square" lIns="0" tIns="13335" rIns="0" bIns="0" rtlCol="0">
            <a:spAutoFit/>
          </a:bodyPr>
          <a:lstStyle/>
          <a:p>
            <a:pPr marL="137160">
              <a:lnSpc>
                <a:spcPct val="100000"/>
              </a:lnSpc>
              <a:spcBef>
                <a:spcPts val="105"/>
              </a:spcBef>
            </a:pPr>
            <a:r>
              <a:rPr sz="2000" dirty="0">
                <a:solidFill>
                  <a:srgbClr val="FFFF00"/>
                </a:solidFill>
                <a:latin typeface="Trebuchet MS"/>
                <a:cs typeface="Trebuchet MS"/>
              </a:rPr>
              <a:t>30</a:t>
            </a:r>
            <a:endParaRPr sz="2000" dirty="0">
              <a:latin typeface="Trebuchet MS"/>
              <a:cs typeface="Trebuchet MS"/>
            </a:endParaRPr>
          </a:p>
          <a:p>
            <a:pPr marL="12700">
              <a:lnSpc>
                <a:spcPct val="100000"/>
              </a:lnSpc>
            </a:pPr>
            <a:r>
              <a:rPr sz="2000" spc="-5" dirty="0">
                <a:solidFill>
                  <a:srgbClr val="FFFF00"/>
                </a:solidFill>
                <a:latin typeface="Trebuchet MS"/>
                <a:cs typeface="Trebuchet MS"/>
              </a:rPr>
              <a:t>Da</a:t>
            </a:r>
            <a:r>
              <a:rPr sz="2000" spc="-10" dirty="0">
                <a:solidFill>
                  <a:srgbClr val="FFFF00"/>
                </a:solidFill>
                <a:latin typeface="Trebuchet MS"/>
                <a:cs typeface="Trebuchet MS"/>
              </a:rPr>
              <a:t>y</a:t>
            </a:r>
            <a:r>
              <a:rPr sz="2000" dirty="0">
                <a:solidFill>
                  <a:srgbClr val="FFFF00"/>
                </a:solidFill>
                <a:latin typeface="Trebuchet MS"/>
                <a:cs typeface="Trebuchet MS"/>
              </a:rPr>
              <a:t>s</a:t>
            </a:r>
            <a:endParaRPr sz="2000" dirty="0">
              <a:latin typeface="Trebuchet MS"/>
              <a:cs typeface="Trebuchet MS"/>
            </a:endParaRPr>
          </a:p>
        </p:txBody>
      </p:sp>
    </p:spTree>
    <p:extLst>
      <p:ext uri="{BB962C8B-B14F-4D97-AF65-F5344CB8AC3E}">
        <p14:creationId xmlns:p14="http://schemas.microsoft.com/office/powerpoint/2010/main" val="207023335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US" dirty="0"/>
              <a:t>Operating cash flow: the amount of money being generated by regular business operations</a:t>
            </a:r>
          </a:p>
          <a:p>
            <a:r>
              <a:rPr lang="en-US" dirty="0"/>
              <a:t>Current ratio</a:t>
            </a:r>
          </a:p>
          <a:p>
            <a:r>
              <a:rPr lang="en-US" u="sng" dirty="0">
                <a:hlinkClick r:id="rId2"/>
              </a:rPr>
              <a:t>Debt-to-equity ratio</a:t>
            </a:r>
            <a:r>
              <a:rPr lang="en-US" dirty="0"/>
              <a:t>: a company’s total liabilities divided by its </a:t>
            </a:r>
            <a:r>
              <a:rPr lang="en-US" u="sng" dirty="0">
                <a:hlinkClick r:id="rId3"/>
              </a:rPr>
              <a:t>shareholder equity</a:t>
            </a:r>
            <a:endParaRPr lang="en-US" dirty="0"/>
          </a:p>
          <a:p>
            <a:endParaRPr lang="en-IN" dirty="0"/>
          </a:p>
        </p:txBody>
      </p:sp>
    </p:spTree>
    <p:extLst>
      <p:ext uri="{BB962C8B-B14F-4D97-AF65-F5344CB8AC3E}">
        <p14:creationId xmlns:p14="http://schemas.microsoft.com/office/powerpoint/2010/main" val="131090531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Quick ratio: that calculates the percentage of very liquid current assets (cash, securities, accounts receivables) against total  current liabilities</a:t>
            </a:r>
          </a:p>
          <a:p>
            <a:r>
              <a:rPr lang="en-US" dirty="0"/>
              <a:t>Inventory turnover: how much inventory is sold within a certain period, and how often the entire inventory was sold</a:t>
            </a:r>
          </a:p>
          <a:p>
            <a:r>
              <a:rPr lang="en-US" u="sng" dirty="0">
                <a:hlinkClick r:id="rId2"/>
              </a:rPr>
              <a:t>Return on equity</a:t>
            </a:r>
            <a:r>
              <a:rPr lang="en-US" dirty="0"/>
              <a:t>: net income divided by shareholder equity (a company’s assets minus its debts)</a:t>
            </a:r>
          </a:p>
        </p:txBody>
      </p:sp>
    </p:spTree>
    <p:extLst>
      <p:ext uri="{BB962C8B-B14F-4D97-AF65-F5344CB8AC3E}">
        <p14:creationId xmlns:p14="http://schemas.microsoft.com/office/powerpoint/2010/main" val="161334704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br>
            <a:br>
              <a:rPr lang="en-US" b="1" dirty="0"/>
            </a:br>
            <a:r>
              <a:rPr lang="en-US" b="1" dirty="0"/>
              <a:t>What Are the Types of Financial Performance Analysis?</a:t>
            </a:r>
            <a:br>
              <a:rPr lang="en-US" b="1" dirty="0"/>
            </a:br>
            <a:br>
              <a:rPr lang="en-US" dirty="0"/>
            </a:br>
            <a:endParaRPr lang="en-IN" dirty="0"/>
          </a:p>
        </p:txBody>
      </p:sp>
      <p:sp>
        <p:nvSpPr>
          <p:cNvPr id="3" name="Content Placeholder 2"/>
          <p:cNvSpPr>
            <a:spLocks noGrp="1"/>
          </p:cNvSpPr>
          <p:nvPr>
            <p:ph idx="1"/>
          </p:nvPr>
        </p:nvSpPr>
        <p:spPr/>
        <p:txBody>
          <a:bodyPr>
            <a:normAutofit lnSpcReduction="10000"/>
          </a:bodyPr>
          <a:lstStyle/>
          <a:p>
            <a:r>
              <a:rPr lang="en-US" b="1" dirty="0"/>
              <a:t>Working capital analysis</a:t>
            </a:r>
            <a:endParaRPr lang="en-US" dirty="0"/>
          </a:p>
          <a:p>
            <a:r>
              <a:rPr lang="en-US" dirty="0"/>
              <a:t>Working capital refers to the organization’s ability to complete its short-term liabilities with the help of current assets. Often, working capital is used to determine the liquidity of the organization. Furthermore, working capital or net working capital helps determine the company’s financial health and operational efficiency.</a:t>
            </a:r>
          </a:p>
          <a:p>
            <a:r>
              <a:rPr lang="en-US" dirty="0"/>
              <a:t>Analyzing working capital helps in understanding the complete operational potential of the business besides helping managers to foresee financial difficulties that may arise. It is also used to show stakeholders the organization’s financial picture through challenging periods.</a:t>
            </a:r>
          </a:p>
        </p:txBody>
      </p:sp>
    </p:spTree>
    <p:extLst>
      <p:ext uri="{BB962C8B-B14F-4D97-AF65-F5344CB8AC3E}">
        <p14:creationId xmlns:p14="http://schemas.microsoft.com/office/powerpoint/2010/main" val="294982659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marL="0" indent="0">
              <a:buNone/>
            </a:pPr>
            <a:r>
              <a:rPr lang="en-US" b="1" dirty="0"/>
              <a:t>    Financial structure analysis</a:t>
            </a:r>
            <a:endParaRPr lang="en-US" dirty="0"/>
          </a:p>
          <a:p>
            <a:r>
              <a:rPr lang="en-US" dirty="0"/>
              <a:t>The financial structure comprises debt and equity that businesses use to finance their assets. Private and public companies use different financial structures to record their debt and equity-related transactions. Financial structure analysis helps in finding the right capital opportunities for your business. Interestingly, in some cases, financial structure analysis can help you decide which organization type to choose – public or private.</a:t>
            </a:r>
          </a:p>
        </p:txBody>
      </p:sp>
    </p:spTree>
    <p:extLst>
      <p:ext uri="{BB962C8B-B14F-4D97-AF65-F5344CB8AC3E}">
        <p14:creationId xmlns:p14="http://schemas.microsoft.com/office/powerpoint/2010/main" val="306026025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marL="0" indent="0">
              <a:buNone/>
            </a:pPr>
            <a:r>
              <a:rPr lang="en-US" b="1" dirty="0"/>
              <a:t>   Activity analysis</a:t>
            </a:r>
            <a:endParaRPr lang="en-US" dirty="0"/>
          </a:p>
          <a:p>
            <a:r>
              <a:rPr lang="en-US" dirty="0"/>
              <a:t>Activity analysis is summarized as evaluating different processes like costing, pricing, distribution, etc. It is a systematic evaluation that determines the suitability and performance of a business function or activity. In addition, activity analysis is focused on determining whether the activity will achieve its goals.</a:t>
            </a:r>
          </a:p>
          <a:p>
            <a:pPr marL="0" indent="0">
              <a:buNone/>
            </a:pPr>
            <a:endParaRPr lang="en-IN" dirty="0"/>
          </a:p>
        </p:txBody>
      </p:sp>
    </p:spTree>
    <p:extLst>
      <p:ext uri="{BB962C8B-B14F-4D97-AF65-F5344CB8AC3E}">
        <p14:creationId xmlns:p14="http://schemas.microsoft.com/office/powerpoint/2010/main" val="309273087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b="1" dirty="0"/>
              <a:t> Probability analysis</a:t>
            </a:r>
            <a:endParaRPr lang="en-US" dirty="0"/>
          </a:p>
          <a:p>
            <a:r>
              <a:rPr lang="en-US" dirty="0"/>
              <a:t>Probability analysis is used to forecast the future events of the market. They help foresee business losses and uncertain market conditions way ahead of others. Therefore, probability analysis is an effective technique for companies with few current assets. It is sometimes used for analyzing past losses and more.</a:t>
            </a:r>
          </a:p>
          <a:p>
            <a:endParaRPr lang="en-IN" dirty="0"/>
          </a:p>
          <a:p>
            <a:endParaRPr lang="en-IN" dirty="0"/>
          </a:p>
        </p:txBody>
      </p:sp>
    </p:spTree>
    <p:extLst>
      <p:ext uri="{BB962C8B-B14F-4D97-AF65-F5344CB8AC3E}">
        <p14:creationId xmlns:p14="http://schemas.microsoft.com/office/powerpoint/2010/main" val="397577546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Cash Flow Statement</a:t>
            </a:r>
            <a:endParaRPr lang="en-IN" dirty="0"/>
          </a:p>
        </p:txBody>
      </p:sp>
      <p:sp>
        <p:nvSpPr>
          <p:cNvPr id="3" name="Content Placeholder 2"/>
          <p:cNvSpPr>
            <a:spLocks noGrp="1"/>
          </p:cNvSpPr>
          <p:nvPr>
            <p:ph idx="1"/>
          </p:nvPr>
        </p:nvSpPr>
        <p:spPr/>
        <p:txBody>
          <a:bodyPr/>
          <a:lstStyle/>
          <a:p>
            <a:pPr fontAlgn="base"/>
            <a:r>
              <a:rPr lang="en-US" dirty="0"/>
              <a:t>Although the income statement and balance sheet provide measures of a company’s success in terms of performance and financial position, cash flow is also vital to a company’s long-term success. </a:t>
            </a:r>
          </a:p>
          <a:p>
            <a:pPr fontAlgn="base"/>
            <a:r>
              <a:rPr lang="en-US" dirty="0"/>
              <a:t>Disclosing the sources and uses of cash helps creditors, investors, and other statement users evaluate the company’s liquidity, solvency, and financial flexibility. </a:t>
            </a:r>
            <a:r>
              <a:rPr lang="en-US" b="1" dirty="0"/>
              <a:t>Financial flexibility</a:t>
            </a:r>
            <a:r>
              <a:rPr lang="en-US" dirty="0"/>
              <a:t> is the ability of the company to react and adapt to financial adversity and opportunities.</a:t>
            </a:r>
          </a:p>
        </p:txBody>
      </p:sp>
    </p:spTree>
    <p:extLst>
      <p:ext uri="{BB962C8B-B14F-4D97-AF65-F5344CB8AC3E}">
        <p14:creationId xmlns:p14="http://schemas.microsoft.com/office/powerpoint/2010/main" val="324952116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The cash flow statement classifies all cash flows of the company into three categories: operating, investing, and financing. </a:t>
            </a:r>
          </a:p>
          <a:p>
            <a:r>
              <a:rPr lang="en-US" dirty="0"/>
              <a:t>Cash flows from </a:t>
            </a:r>
            <a:r>
              <a:rPr lang="en-US" b="1" dirty="0"/>
              <a:t>operating activities</a:t>
            </a:r>
            <a:r>
              <a:rPr lang="en-US" dirty="0"/>
              <a:t> generally involve the cash effects of transactions involved in the determination of net income and, hence, comprise the day-to-day operations of the company. </a:t>
            </a:r>
          </a:p>
          <a:p>
            <a:r>
              <a:rPr lang="en-US" dirty="0"/>
              <a:t>Cash flows from </a:t>
            </a:r>
            <a:r>
              <a:rPr lang="en-US" b="1" dirty="0"/>
              <a:t>investing activities</a:t>
            </a:r>
            <a:r>
              <a:rPr lang="en-US" dirty="0"/>
              <a:t> are associated with the acquisition and disposal of long-term assets, such as property and equipment. </a:t>
            </a:r>
          </a:p>
          <a:p>
            <a:r>
              <a:rPr lang="en-US" dirty="0"/>
              <a:t>Cash flows from </a:t>
            </a:r>
            <a:r>
              <a:rPr lang="en-US" b="1" dirty="0"/>
              <a:t>financing activities</a:t>
            </a:r>
            <a:r>
              <a:rPr lang="en-US" dirty="0"/>
              <a:t> relate to obtaining or repaying capital to be used in the business.</a:t>
            </a:r>
            <a:endParaRPr lang="en-IN" dirty="0"/>
          </a:p>
        </p:txBody>
      </p:sp>
    </p:spTree>
    <p:extLst>
      <p:ext uri="{BB962C8B-B14F-4D97-AF65-F5344CB8AC3E}">
        <p14:creationId xmlns:p14="http://schemas.microsoft.com/office/powerpoint/2010/main" val="326029001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Debt Financing vs. Equity Financing</a:t>
            </a:r>
          </a:p>
        </p:txBody>
      </p:sp>
      <p:sp>
        <p:nvSpPr>
          <p:cNvPr id="3" name="Content Placeholder 2"/>
          <p:cNvSpPr>
            <a:spLocks noGrp="1"/>
          </p:cNvSpPr>
          <p:nvPr>
            <p:ph idx="1"/>
          </p:nvPr>
        </p:nvSpPr>
        <p:spPr/>
        <p:txBody>
          <a:bodyPr/>
          <a:lstStyle/>
          <a:p>
            <a:r>
              <a:rPr lang="en-US" dirty="0"/>
              <a:t>Debt financing is common for </a:t>
            </a:r>
            <a:r>
              <a:rPr lang="en-US" u="sng" dirty="0">
                <a:hlinkClick r:id="rId2"/>
              </a:rPr>
              <a:t>assets</a:t>
            </a:r>
            <a:r>
              <a:rPr lang="en-US" dirty="0"/>
              <a:t>, such as equipment, buildings, land, or machinery, when the assets to be purchased are used as security or collateral for the loan. The main advantage of debt financing over equity financing is that the business owner doesn't have to give up partial ownership of the business and thus can retain full control. For short-term cash flow shortages, many small business owners make use of credit  or lines of credit.</a:t>
            </a:r>
            <a:endParaRPr lang="en-IN" dirty="0"/>
          </a:p>
        </p:txBody>
      </p:sp>
    </p:spTree>
    <p:extLst>
      <p:ext uri="{BB962C8B-B14F-4D97-AF65-F5344CB8AC3E}">
        <p14:creationId xmlns:p14="http://schemas.microsoft.com/office/powerpoint/2010/main" val="224886035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Equity financing involves raising money from </a:t>
            </a:r>
            <a:r>
              <a:rPr lang="en-US" u="sng" dirty="0">
                <a:hlinkClick r:id="rId2"/>
              </a:rPr>
              <a:t>angel investors</a:t>
            </a:r>
            <a:r>
              <a:rPr lang="en-US" dirty="0"/>
              <a:t> or </a:t>
            </a:r>
            <a:r>
              <a:rPr lang="en-US" u="sng" dirty="0">
                <a:hlinkClick r:id="rId3"/>
              </a:rPr>
              <a:t>venture capitalists</a:t>
            </a:r>
            <a:r>
              <a:rPr lang="en-US" dirty="0"/>
              <a:t>. Equity financing is much less risky because money invested doesn't have to be repaid if the business doesn't succeed. However, in exchange for financing, the investor becomes a part owner and, as such, takes a share of the profits and has a say in how the business is run.</a:t>
            </a:r>
            <a:endParaRPr lang="en-IN" dirty="0"/>
          </a:p>
        </p:txBody>
      </p:sp>
    </p:spTree>
    <p:extLst>
      <p:ext uri="{BB962C8B-B14F-4D97-AF65-F5344CB8AC3E}">
        <p14:creationId xmlns:p14="http://schemas.microsoft.com/office/powerpoint/2010/main" val="41240454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17802</TotalTime>
  <Words>6008</Words>
  <Application>Microsoft Office PowerPoint</Application>
  <PresentationFormat>Widescreen</PresentationFormat>
  <Paragraphs>527</Paragraphs>
  <Slides>140</Slides>
  <Notes>0</Notes>
  <HiddenSlides>0</HiddenSlides>
  <MMClips>0</MMClips>
  <ScaleCrop>false</ScaleCrop>
  <HeadingPairs>
    <vt:vector size="4" baseType="variant">
      <vt:variant>
        <vt:lpstr>Theme</vt:lpstr>
      </vt:variant>
      <vt:variant>
        <vt:i4>1</vt:i4>
      </vt:variant>
      <vt:variant>
        <vt:lpstr>Slide Titles</vt:lpstr>
      </vt:variant>
      <vt:variant>
        <vt:i4>140</vt:i4>
      </vt:variant>
    </vt:vector>
  </HeadingPairs>
  <TitlesOfParts>
    <vt:vector size="141" baseType="lpstr">
      <vt:lpstr>Office Theme</vt:lpstr>
      <vt:lpstr>FINANCIAL RATIOS  “Your "I CAN" is more important than your IQ.” </vt:lpstr>
      <vt:lpstr>Components of Financial Statements</vt:lpstr>
      <vt:lpstr>PowerPoint Presentation</vt:lpstr>
      <vt:lpstr>Lender’s Perspective</vt:lpstr>
      <vt:lpstr>WHY ANALYSIS?</vt:lpstr>
      <vt:lpstr>PowerPoint Presentation</vt:lpstr>
      <vt:lpstr>Working /Operating Cycle</vt:lpstr>
      <vt:lpstr>PowerPoint Presentation</vt:lpstr>
      <vt:lpstr>PowerPoint Presentation</vt:lpstr>
      <vt:lpstr>Definition and importance of financial ratios </vt:lpstr>
      <vt:lpstr>PowerPoint Presentation</vt:lpstr>
      <vt:lpstr>PowerPoint Presentation</vt:lpstr>
      <vt:lpstr>PowerPoint Presentation</vt:lpstr>
      <vt:lpstr>Value, Purposes, and Limitations of Ratio Analysis</vt:lpstr>
      <vt:lpstr>PowerPoint Presentation</vt:lpstr>
      <vt:lpstr> Limitations to ratio analysis</vt:lpstr>
      <vt:lpstr>Cross-sectional analysis</vt:lpstr>
      <vt:lpstr>Trend Analysis</vt:lpstr>
      <vt:lpstr>Categories of Financial Ratios</vt:lpstr>
      <vt:lpstr> An analyst should evaluate financial ratios based on the following:</vt:lpstr>
      <vt:lpstr>ACTIVITY RATIOS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Receivables Turnover and DSO</vt:lpstr>
      <vt:lpstr>PowerPoint Presentation</vt:lpstr>
      <vt:lpstr>PowerPoint Presentation</vt:lpstr>
      <vt:lpstr>Payables Turnover and the Number of Days of Payables </vt:lpstr>
      <vt:lpstr>PowerPoint Presentation</vt:lpstr>
      <vt:lpstr>PowerPoint Presentation</vt:lpstr>
      <vt:lpstr>Working Capital Turnover</vt:lpstr>
      <vt:lpstr>PowerPoint Presentation</vt:lpstr>
      <vt:lpstr>Fixed Asset Turnover</vt:lpstr>
      <vt:lpstr>PowerPoint Presentation</vt:lpstr>
      <vt:lpstr>PowerPoint Presentation</vt:lpstr>
      <vt:lpstr>Total Asset Turnover</vt:lpstr>
      <vt:lpstr>PowerPoint Presentation</vt:lpstr>
      <vt:lpstr>LIQUIDITY RATIOS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Cash Conversion Cycle (Net Operating Cycle)</vt:lpstr>
      <vt:lpstr>PowerPoint Presentation</vt:lpstr>
      <vt:lpstr>PowerPoint Presentation</vt:lpstr>
      <vt:lpstr>SOLVENCY RATIOS</vt:lpstr>
      <vt:lpstr>PowerPoint Presentation</vt:lpstr>
      <vt:lpstr>PowerPoint Presentation</vt:lpstr>
      <vt:lpstr>PowerPoint Presentation</vt:lpstr>
      <vt:lpstr>PowerPoint Presentation</vt:lpstr>
      <vt:lpstr>PowerPoint Presentation</vt:lpstr>
      <vt:lpstr>Debt-to-Assets Ratio</vt:lpstr>
      <vt:lpstr>PowerPoint Presentation</vt:lpstr>
      <vt:lpstr>Debt-to-Equity Ratio</vt:lpstr>
      <vt:lpstr>PowerPoint Presentation</vt:lpstr>
      <vt:lpstr>PowerPoint Presentation</vt:lpstr>
      <vt:lpstr>PowerPoint Presentation</vt:lpstr>
      <vt:lpstr>PowerPoint Presentation</vt:lpstr>
      <vt:lpstr>PROFITABILITY RATIOS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Financial performance</vt:lpstr>
      <vt:lpstr>PowerPoint Presentation</vt:lpstr>
      <vt:lpstr>Financial performance</vt:lpstr>
      <vt:lpstr>PowerPoint Presentation</vt:lpstr>
      <vt:lpstr>PowerPoint Presentation</vt:lpstr>
      <vt:lpstr>Why Is Financial Performance Important? </vt:lpstr>
      <vt:lpstr>PowerPoint Presentation</vt:lpstr>
      <vt:lpstr>PowerPoint Presentation</vt:lpstr>
      <vt:lpstr>What Are Financial Performance Indicators?</vt:lpstr>
      <vt:lpstr>The most widely used financial performance indicators include:</vt:lpstr>
      <vt:lpstr>Working capital is a Measure Of Company’s Efficiency And Short-term</vt:lpstr>
      <vt:lpstr>PowerPoint Presentation</vt:lpstr>
      <vt:lpstr>PowerPoint Presentation</vt:lpstr>
      <vt:lpstr>PowerPoint Presentation</vt:lpstr>
      <vt:lpstr>  What Are the Types of Financial Performance Analysis?  </vt:lpstr>
      <vt:lpstr>PowerPoint Presentation</vt:lpstr>
      <vt:lpstr>PowerPoint Presentation</vt:lpstr>
      <vt:lpstr>PowerPoint Presentation</vt:lpstr>
      <vt:lpstr>Cash Flow Statement</vt:lpstr>
      <vt:lpstr>PowerPoint Presentation</vt:lpstr>
      <vt:lpstr>Debt Financing vs. Equity Financing</vt:lpstr>
      <vt:lpstr>PowerPoint Presentation</vt:lpstr>
      <vt:lpstr>Debt Management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Is Optimal Capital Structure?</vt:lpstr>
      <vt:lpstr>PowerPoint Presentation</vt:lpstr>
      <vt:lpstr>PowerPoint Presentation</vt:lpstr>
      <vt:lpstr>PowerPoint Presentation</vt:lpstr>
      <vt:lpstr>PowerPoint Presentation</vt:lpstr>
      <vt:lpstr>PowerPoint Presentation</vt:lpstr>
      <vt:lpstr>Benchmarking and key ratios and its importance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Moratorium Period </vt:lpstr>
      <vt:lpstr>Crystallization of Date of Commencement of Commercial operation (DCCO) at the time of financial closure </vt:lpstr>
      <vt:lpstr>TEV Study of the Greenfield / Brownfield Projects </vt:lpstr>
      <vt:lpstr>Financial Benchmarks</vt:lpstr>
      <vt:lpstr>Debt/Equity Ratio</vt:lpstr>
      <vt:lpstr>Overall Promoters contribution </vt:lpstr>
      <vt:lpstr>Minimum Equity Contribution by the Promoters</vt:lpstr>
      <vt:lpstr>TOL /TNW (Applicable for WC FacilityBoth Fund Based and NonFund Based Facility) </vt:lpstr>
      <vt:lpstr>Fixed Assets Coverage Ratio </vt:lpstr>
      <vt:lpstr>Repayment period</vt:lpstr>
      <vt:lpstr>Overall DSCR / Minimum DSCR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Unknown User</cp:lastModifiedBy>
  <cp:revision>50</cp:revision>
  <dcterms:created xsi:type="dcterms:W3CDTF">2023-02-10T06:21:28Z</dcterms:created>
  <dcterms:modified xsi:type="dcterms:W3CDTF">2023-03-15T04:31:08Z</dcterms:modified>
</cp:coreProperties>
</file>